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3"/>
  </p:notesMasterIdLst>
  <p:sldIdLst>
    <p:sldId id="256" r:id="rId2"/>
    <p:sldId id="306" r:id="rId3"/>
    <p:sldId id="311" r:id="rId4"/>
    <p:sldId id="312" r:id="rId5"/>
    <p:sldId id="340" r:id="rId6"/>
    <p:sldId id="341" r:id="rId7"/>
    <p:sldId id="335" r:id="rId8"/>
    <p:sldId id="324" r:id="rId9"/>
    <p:sldId id="342" r:id="rId10"/>
    <p:sldId id="343" r:id="rId11"/>
    <p:sldId id="344" r:id="rId12"/>
    <p:sldId id="301" r:id="rId13"/>
    <p:sldId id="320" r:id="rId14"/>
    <p:sldId id="321" r:id="rId15"/>
    <p:sldId id="291" r:id="rId16"/>
    <p:sldId id="322" r:id="rId17"/>
    <p:sldId id="297" r:id="rId18"/>
    <p:sldId id="346" r:id="rId19"/>
    <p:sldId id="347" r:id="rId20"/>
    <p:sldId id="348" r:id="rId21"/>
    <p:sldId id="349" r:id="rId22"/>
    <p:sldId id="336" r:id="rId23"/>
    <p:sldId id="339" r:id="rId24"/>
    <p:sldId id="332" r:id="rId25"/>
    <p:sldId id="326" r:id="rId26"/>
    <p:sldId id="299" r:id="rId27"/>
    <p:sldId id="293" r:id="rId28"/>
    <p:sldId id="327" r:id="rId29"/>
    <p:sldId id="294" r:id="rId30"/>
    <p:sldId id="295" r:id="rId31"/>
    <p:sldId id="325" r:id="rId32"/>
  </p:sldIdLst>
  <p:sldSz cx="9144000" cy="5143500" type="screen16x9"/>
  <p:notesSz cx="6858000" cy="9144000"/>
  <p:embeddedFontLst>
    <p:embeddedFont>
      <p:font typeface="Arial Narrow" panose="020B0606020202030204" pitchFamily="34" charset="0"/>
      <p:regular r:id="rId34"/>
      <p:bold r:id="rId35"/>
      <p:italic r:id="rId36"/>
      <p:boldItalic r:id="rId37"/>
    </p:embeddedFont>
    <p:embeddedFont>
      <p:font typeface="Poppins Light" panose="020B0600000101010101" charset="0"/>
      <p:regular r:id="rId38"/>
      <p:bold r:id="rId39"/>
      <p:italic r:id="rId40"/>
      <p:boldItalic r:id="rId41"/>
    </p:embeddedFont>
    <p:embeddedFont>
      <p:font typeface="Arial Rounded MT Bold" panose="020B0600000101010101" charset="0"/>
      <p:regular r:id="rId42"/>
    </p:embeddedFont>
    <p:embeddedFont>
      <p:font typeface="Poppins" panose="020B0600000101010101" charset="0"/>
      <p:regular r:id="rId43"/>
      <p:bold r:id="rId44"/>
      <p:italic r:id="rId45"/>
      <p:boldItalic r:id="rId46"/>
    </p:embeddedFont>
    <p:embeddedFont>
      <p:font typeface="PMingLiU-ExtB" panose="02020500000000000000" pitchFamily="18" charset="-120"/>
      <p:regular r:id="rId47"/>
    </p:embeddedFont>
    <p:embeddedFont>
      <p:font typeface="Aldhabi" panose="020B0600000101010101" charset="-78"/>
      <p:regular r:id="rId48"/>
    </p:embeddedFont>
    <p:embeddedFont>
      <p:font typeface="Arial Black" panose="020B0A04020102020204" pitchFamily="34" charset="0"/>
      <p:bold r:id="rId49"/>
    </p:embeddedFont>
    <p:embeddedFont>
      <p:font typeface="Raleway" panose="020B0600000101010101" charset="0"/>
      <p:regular r:id="rId50"/>
      <p:bold r:id="rId51"/>
      <p:italic r:id="rId52"/>
      <p:boldItalic r:id="rId53"/>
    </p:embeddedFont>
    <p:embeddedFont>
      <p:font typeface="맑은 고딕" panose="020B0503020000020004" pitchFamily="50" charset="-127"/>
      <p:regular r:id="rId54"/>
      <p:bold r:id="rId55"/>
    </p:embeddedFont>
    <p:embeddedFont>
      <p:font typeface="Fira Sans Extra Condensed SemiBold" panose="020B0600000101010101" charset="0"/>
      <p:regular r:id="rId56"/>
      <p:bold r:id="rId57"/>
      <p:italic r:id="rId58"/>
      <p:boldItalic r:id="rId59"/>
    </p:embeddedFont>
    <p:embeddedFont>
      <p:font typeface="Aharoni" panose="020B0600000101010101" charset="-79"/>
      <p:bold r:id="rId60"/>
    </p:embeddedFont>
    <p:embeddedFont>
      <p:font typeface="Poppins" panose="020B0600000101010101" charset="0"/>
      <p:regular r:id="rId43"/>
      <p:bold r:id="rId44"/>
      <p:italic r:id="rId45"/>
      <p:boldItalic r:id="rId46"/>
    </p:embeddedFont>
    <p:embeddedFont>
      <p:font typeface="Bahnschrift" panose="020B0502040204020203" pitchFamily="34" charset="0"/>
      <p:regular r:id="rId61"/>
      <p:bold r:id="rId62"/>
    </p:embeddedFont>
    <p:embeddedFont>
      <p:font typeface="Bahnschrift Condensed" panose="020B0502040204020203" pitchFamily="34" charset="0"/>
      <p:regular r:id="rId63"/>
      <p:bold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C96CB"/>
    <a:srgbClr val="6DA98B"/>
    <a:srgbClr val="F9BE57"/>
    <a:srgbClr val="E246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D5FDF2E-0D14-4E36-BA7F-A28BFB0242E2}">
  <a:tblStyle styleId="{3D5FDF2E-0D14-4E36-BA7F-A28BFB0242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44" autoAdjust="0"/>
    <p:restoredTop sz="73662" autoAdjust="0"/>
  </p:normalViewPr>
  <p:slideViewPr>
    <p:cSldViewPr snapToGrid="0">
      <p:cViewPr varScale="1">
        <p:scale>
          <a:sx n="63" d="100"/>
          <a:sy n="63" d="100"/>
        </p:scale>
        <p:origin x="67" y="403"/>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font" Target="fonts/font17.fntdata"/><Relationship Id="rId55" Type="http://schemas.openxmlformats.org/officeDocument/2006/relationships/font" Target="fonts/font22.fntdata"/><Relationship Id="rId63" Type="http://schemas.openxmlformats.org/officeDocument/2006/relationships/font" Target="fonts/font30.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openxmlformats.org/officeDocument/2006/relationships/font" Target="fonts/font25.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2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font" Target="fonts/font23.fntdata"/><Relationship Id="rId64" Type="http://schemas.openxmlformats.org/officeDocument/2006/relationships/font" Target="fonts/font31.fntdata"/><Relationship Id="rId8" Type="http://schemas.openxmlformats.org/officeDocument/2006/relationships/slide" Target="slides/slide7.xml"/><Relationship Id="rId51" Type="http://schemas.openxmlformats.org/officeDocument/2006/relationships/font" Target="fonts/font1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59" Type="http://schemas.openxmlformats.org/officeDocument/2006/relationships/font" Target="fonts/font26.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8.fntdata"/><Relationship Id="rId54" Type="http://schemas.openxmlformats.org/officeDocument/2006/relationships/font" Target="fonts/font21.fntdata"/><Relationship Id="rId62"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font" Target="fonts/font2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font" Target="fonts/font19.fntdata"/><Relationship Id="rId60" Type="http://schemas.openxmlformats.org/officeDocument/2006/relationships/font" Target="fonts/font27.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6.fntdata"/></Relationships>
</file>

<file path=ppt/media/image1.jpeg>
</file>

<file path=ppt/media/image10.png>
</file>

<file path=ppt/media/image11.png>
</file>

<file path=ppt/media/image12.png>
</file>

<file path=ppt/media/image13.png>
</file>

<file path=ppt/media/image14.jpeg>
</file>

<file path=ppt/media/image15.jpe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we are team []. And this is our business topic: </a:t>
            </a:r>
            <a:r>
              <a:rPr lang="en-US" altLang="ko-KR" sz="1100" dirty="0">
                <a:solidFill>
                  <a:schemeClr val="lt1"/>
                </a:solidFill>
              </a:rPr>
              <a:t>Metaverse</a:t>
            </a:r>
            <a:r>
              <a:rPr lang="ko-KR" altLang="en-US" sz="1100" dirty="0">
                <a:solidFill>
                  <a:schemeClr val="lt1"/>
                </a:solidFill>
              </a:rPr>
              <a:t> </a:t>
            </a:r>
            <a:r>
              <a:rPr lang="en-US" altLang="ko-KR" sz="1100" dirty="0">
                <a:solidFill>
                  <a:schemeClr val="lt1"/>
                </a:solidFill>
              </a:rPr>
              <a:t>P</a:t>
            </a:r>
            <a:r>
              <a:rPr lang="en" altLang="ko-KR" sz="1100" dirty="0" err="1">
                <a:solidFill>
                  <a:schemeClr val="lt1"/>
                </a:solidFill>
              </a:rPr>
              <a:t>latform</a:t>
            </a:r>
            <a:r>
              <a:rPr lang="en" altLang="ko-KR" sz="1100" dirty="0">
                <a:solidFill>
                  <a:schemeClr val="lt1"/>
                </a:solidFill>
              </a:rPr>
              <a:t> Business with </a:t>
            </a:r>
            <a:r>
              <a:rPr lang="en" altLang="ko-KR" sz="1100" dirty="0"/>
              <a:t>Cognitive Behavior Therapy.</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lstStyle/>
          <a:p>
            <a:pPr marL="158750" indent="0">
              <a:buFont typeface="+mj-lt"/>
              <a:buNone/>
            </a:pPr>
            <a:endParaRPr kumimoji="1" lang="en" altLang="ko-KR" dirty="0"/>
          </a:p>
          <a:p>
            <a:pPr marL="158750" indent="0">
              <a:buFont typeface="+mj-lt"/>
              <a:buNone/>
            </a:pPr>
            <a:r>
              <a:rPr kumimoji="1" lang="en-US" altLang="ko-KR" dirty="0"/>
              <a:t>This is our service concept. Since there are complicated mechanism, we summed up like below:</a:t>
            </a:r>
            <a:endParaRPr kumimoji="1" lang="en" altLang="ko-KR" dirty="0"/>
          </a:p>
          <a:p>
            <a:pPr>
              <a:buFont typeface="+mj-lt"/>
              <a:buAutoNum type="arabicPeriod"/>
            </a:pPr>
            <a:r>
              <a:rPr kumimoji="1" lang="en" altLang="ko-KR" dirty="0"/>
              <a:t>User enters metaverse for therapy session.</a:t>
            </a:r>
          </a:p>
          <a:p>
            <a:pPr>
              <a:buFont typeface="+mj-lt"/>
              <a:buAutoNum type="arabicPeriod"/>
            </a:pPr>
            <a:r>
              <a:rPr kumimoji="1" lang="en" altLang="ko-KR" dirty="0"/>
              <a:t>Emotions analyzed during metaverse content.</a:t>
            </a:r>
          </a:p>
          <a:p>
            <a:pPr>
              <a:buFont typeface="+mj-lt"/>
              <a:buAutoNum type="arabicPeriod"/>
            </a:pPr>
            <a:r>
              <a:rPr kumimoji="1" lang="en" altLang="ko-KR" dirty="0"/>
              <a:t>AI-generated content tailored to user's emotions.</a:t>
            </a:r>
          </a:p>
          <a:p>
            <a:pPr>
              <a:buFont typeface="+mj-lt"/>
              <a:buAutoNum type="arabicPeriod"/>
            </a:pPr>
            <a:r>
              <a:rPr kumimoji="1" lang="en" altLang="ko-KR" dirty="0"/>
              <a:t>Connect with counselor for additional counseling.</a:t>
            </a:r>
            <a:endParaRPr kumimoji="1" lang="en-US" altLang="ko-KR" dirty="0"/>
          </a:p>
        </p:txBody>
      </p:sp>
    </p:spTree>
    <p:extLst>
      <p:ext uri="{BB962C8B-B14F-4D97-AF65-F5344CB8AC3E}">
        <p14:creationId xmlns:p14="http://schemas.microsoft.com/office/powerpoint/2010/main" val="24648006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lstStyle/>
          <a:p>
            <a:pPr marL="158750" indent="0">
              <a:buFontTx/>
              <a:buNone/>
            </a:pPr>
            <a:r>
              <a:rPr lang="en-US" altLang="ko-KR" dirty="0">
                <a:latin typeface="Arial Black" panose="020B0A04020102020204" pitchFamily="34" charset="0"/>
              </a:rPr>
              <a:t>So, this is our </a:t>
            </a:r>
            <a:r>
              <a:rPr lang="en" altLang="ko-KR" dirty="0">
                <a:latin typeface="Arial Black" panose="020B0A04020102020204" pitchFamily="34" charset="0"/>
              </a:rPr>
              <a:t>Business Model. Rest of components are things we have told or will tell. So, let me introduce some parts.</a:t>
            </a:r>
          </a:p>
          <a:p>
            <a:pPr>
              <a:buFont typeface="+mj-lt"/>
              <a:buAutoNum type="arabicPeriod"/>
            </a:pPr>
            <a:r>
              <a:rPr lang="en" altLang="ko-KR" dirty="0">
                <a:latin typeface="Arial Black" panose="020B0A04020102020204" pitchFamily="34" charset="0"/>
              </a:rPr>
              <a:t>Our key resource is Metaverse platform and EEG module.</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US" altLang="ko-KR" b="1" dirty="0">
                <a:solidFill>
                  <a:schemeClr val="dk1"/>
                </a:solidFill>
                <a:latin typeface="Arial Black" panose="020B0A04020102020204" pitchFamily="34" charset="0"/>
                <a:ea typeface="Raleway"/>
                <a:cs typeface="Raleway"/>
                <a:sym typeface="Raleway"/>
              </a:rPr>
              <a:t>Our EEG Model will be distributed by ~~~</a:t>
            </a:r>
            <a:endParaRPr lang="pt-BR" altLang="ko-KR" b="1" dirty="0">
              <a:solidFill>
                <a:schemeClr val="dk1"/>
              </a:solidFill>
              <a:latin typeface="Arial Black" panose="020B0A04020102020204" pitchFamily="34" charset="0"/>
              <a:ea typeface="Raleway"/>
              <a:cs typeface="Raleway"/>
              <a:sym typeface="Raleway"/>
            </a:endParaRPr>
          </a:p>
        </p:txBody>
      </p:sp>
    </p:spTree>
    <p:extLst>
      <p:ext uri="{BB962C8B-B14F-4D97-AF65-F5344CB8AC3E}">
        <p14:creationId xmlns:p14="http://schemas.microsoft.com/office/powerpoint/2010/main" val="22233929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2280e253479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 name="Google Shape;1404;g2280e253479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ko-KR" dirty="0">
                <a:latin typeface="Arial Rounded MT Bold" panose="020F0704030504030204" pitchFamily="34" charset="0"/>
              </a:rPr>
              <a:t>this is how we generate profits.</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altLang="ko-KR" sz="1100" dirty="0">
              <a:latin typeface="Arial Rounded MT Bold" panose="020F0704030504030204" pitchFamily="34" charset="0"/>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altLang="ko-KR" sz="1100" dirty="0">
                <a:latin typeface="Arial Rounded MT Bold" panose="020F0704030504030204" pitchFamily="34" charset="0"/>
              </a:rPr>
              <a:t>Charge patients based on their usage of therapy sessions.</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altLang="ko-KR" sz="1100" dirty="0">
                <a:latin typeface="Arial Rounded MT Bold" panose="020F0704030504030204" pitchFamily="34" charset="0"/>
              </a:rPr>
              <a:t>In the virtual space, counseling is provided to the patient through</a:t>
            </a:r>
            <a:r>
              <a:rPr lang="ko-KR" altLang="en-US" sz="1100" dirty="0">
                <a:latin typeface="Arial Rounded MT Bold" panose="020F0704030504030204" pitchFamily="34" charset="0"/>
              </a:rPr>
              <a:t> </a:t>
            </a:r>
            <a:r>
              <a:rPr lang="en-US" altLang="ko-KR" sz="1100" dirty="0">
                <a:latin typeface="Arial Rounded MT Bold" panose="020F0704030504030204" pitchFamily="34" charset="0"/>
              </a:rPr>
              <a:t>a professional counselor, and also commissions.</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altLang="ko-KR" sz="1100" dirty="0">
                <a:latin typeface="Arial Rounded MT Bold" panose="020F0704030504030204" pitchFamily="34" charset="0"/>
                <a:ea typeface="Poppins Light"/>
                <a:cs typeface="Arial" panose="020B0604020202020204" pitchFamily="34" charset="0"/>
                <a:sym typeface="Poppins Light"/>
              </a:rPr>
              <a:t>Collect </a:t>
            </a:r>
            <a:r>
              <a:rPr lang="en-US" altLang="ko-KR" sz="1100" b="1" dirty="0">
                <a:latin typeface="Arial Rounded MT Bold" panose="020F0704030504030204" pitchFamily="34" charset="0"/>
                <a:ea typeface="Poppins Light"/>
                <a:cs typeface="Poppins" pitchFamily="2" charset="0"/>
                <a:sym typeface="Poppins Light"/>
              </a:rPr>
              <a:t>SW licensing from medical institutions for using our session service.</a:t>
            </a:r>
            <a:endParaRPr lang="en-US" altLang="ko-KR" sz="1100" dirty="0">
              <a:latin typeface="Arial Rounded MT Bold" panose="020F0704030504030204" pitchFamily="34" charset="0"/>
              <a:ea typeface="Poppins Light"/>
              <a:cs typeface="Arial" panose="020B0604020202020204" pitchFamily="34" charset="0"/>
              <a:sym typeface="Poppins Light"/>
            </a:endParaRP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altLang="ko-KR" sz="1100" dirty="0">
                <a:latin typeface="Arial Rounded MT Bold" panose="020F0704030504030204" pitchFamily="34" charset="0"/>
              </a:rPr>
              <a:t>Advertisement profits in the platform</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altLang="ko-KR" sz="1100" dirty="0">
                <a:latin typeface="Arial Rounded MT Bold" panose="020F0704030504030204" pitchFamily="34" charset="0"/>
              </a:rPr>
              <a:t>Sale of EEG module</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endParaRPr lang="en-US" altLang="ko-KR" sz="1100" dirty="0">
              <a:latin typeface="Arial Rounded MT Bold" panose="020F0704030504030204" pitchFamily="34" charset="0"/>
              <a:ea typeface="Poppins Light"/>
              <a:cs typeface="Arial" panose="020B0604020202020204" pitchFamily="34" charset="0"/>
              <a:sym typeface="Poppins Light"/>
            </a:endParaRPr>
          </a:p>
          <a:p>
            <a:pPr marL="0" lvl="0" indent="0" algn="l" rtl="0">
              <a:spcBef>
                <a:spcPts val="0"/>
              </a:spcBef>
              <a:spcAft>
                <a:spcPts val="0"/>
              </a:spcAft>
              <a:buNone/>
            </a:pPr>
            <a:endParaRPr dirty="0">
              <a:latin typeface="Arial Rounded MT Bold" panose="020F0704030504030204" pitchFamily="34" charset="0"/>
            </a:endParaRPr>
          </a:p>
        </p:txBody>
      </p:sp>
    </p:spTree>
    <p:extLst>
      <p:ext uri="{BB962C8B-B14F-4D97-AF65-F5344CB8AC3E}">
        <p14:creationId xmlns:p14="http://schemas.microsoft.com/office/powerpoint/2010/main" val="42507106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2280e253479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 name="Google Shape;1404;g2280e253479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 altLang="ko-KR" sz="1100" dirty="0">
                <a:latin typeface="Bahnschrift" panose="020B0502040204020203" pitchFamily="34" charset="0"/>
                <a:cs typeface="Poppins" pitchFamily="2" charset="0"/>
              </a:rPr>
              <a:t>Let’s move on to </a:t>
            </a:r>
            <a:r>
              <a:rPr lang="en" altLang="ko-KR" sz="1100" b="1" dirty="0">
                <a:latin typeface="Bahnschrift" panose="020B0502040204020203" pitchFamily="34" charset="0"/>
              </a:rPr>
              <a:t>Technology Trend Analysis.</a:t>
            </a:r>
            <a:endParaRPr lang="en" altLang="ko-KR" sz="1100" dirty="0">
              <a:latin typeface="Bahnschrift" panose="020B0502040204020203" pitchFamily="34" charset="0"/>
              <a:cs typeface="Poppins" pitchFamily="2" charset="0"/>
            </a:endParaRPr>
          </a:p>
          <a:p>
            <a:endParaRPr lang="en" altLang="ko-KR" sz="1100" dirty="0">
              <a:latin typeface="Bahnschrift" panose="020B0502040204020203" pitchFamily="34" charset="0"/>
              <a:cs typeface="Poppins" pitchFamily="2" charset="0"/>
            </a:endParaRPr>
          </a:p>
          <a:p>
            <a:pPr marL="387350" indent="-228600">
              <a:buFont typeface="+mj-lt"/>
              <a:buAutoNum type="arabicPeriod"/>
            </a:pPr>
            <a:r>
              <a:rPr lang="en" altLang="ko-KR" sz="1100" dirty="0">
                <a:latin typeface="Bahnschrift" panose="020B0502040204020203" pitchFamily="34" charset="0"/>
                <a:cs typeface="Poppins" pitchFamily="2" charset="0"/>
              </a:rPr>
              <a:t>CBT was provided almost</a:t>
            </a:r>
            <a:r>
              <a:rPr lang="ko-KR" altLang="en-US" sz="1100" dirty="0">
                <a:latin typeface="Bahnschrift" panose="020B0502040204020203" pitchFamily="34" charset="0"/>
                <a:cs typeface="Poppins" pitchFamily="2" charset="0"/>
              </a:rPr>
              <a:t> </a:t>
            </a:r>
            <a:r>
              <a:rPr lang="en" altLang="ko-KR" sz="1100" dirty="0">
                <a:latin typeface="Bahnschrift" panose="020B0502040204020203" pitchFamily="34" charset="0"/>
                <a:cs typeface="Poppins" pitchFamily="2" charset="0"/>
              </a:rPr>
              <a:t>entirely through face-to-face sessions. </a:t>
            </a:r>
          </a:p>
          <a:p>
            <a:pPr marL="387350" indent="-228600">
              <a:buFont typeface="+mj-lt"/>
              <a:buAutoNum type="arabicPeriod"/>
            </a:pPr>
            <a:r>
              <a:rPr lang="en" altLang="ko-KR" sz="1100" dirty="0">
                <a:latin typeface="Bahnschrift" panose="020B0502040204020203" pitchFamily="34" charset="0"/>
                <a:cs typeface="Poppins" pitchFamily="2" charset="0"/>
              </a:rPr>
              <a:t>However, increasing number of “computerized CBT,”</a:t>
            </a:r>
          </a:p>
          <a:p>
            <a:pPr marL="387350" indent="-228600">
              <a:buFont typeface="+mj-lt"/>
              <a:buAutoNum type="arabicPeriod"/>
            </a:pPr>
            <a:r>
              <a:rPr lang="en" altLang="ko-KR" sz="1100" dirty="0">
                <a:latin typeface="Bahnschrift" panose="020B0502040204020203" pitchFamily="34" charset="0"/>
                <a:cs typeface="Poppins" pitchFamily="2" charset="0"/>
              </a:rPr>
              <a:t>Like many consumer-driven online services, </a:t>
            </a:r>
            <a:r>
              <a:rPr lang="en" altLang="ko-KR" sz="1100" dirty="0" err="1">
                <a:latin typeface="Bahnschrift" panose="020B0502040204020203" pitchFamily="34" charset="0"/>
                <a:cs typeface="Poppins" pitchFamily="2" charset="0"/>
              </a:rPr>
              <a:t>cCBT</a:t>
            </a:r>
            <a:r>
              <a:rPr lang="en" altLang="ko-KR" sz="1100" dirty="0">
                <a:latin typeface="Bahnschrift" panose="020B0502040204020203" pitchFamily="34" charset="0"/>
                <a:cs typeface="Poppins" pitchFamily="2" charset="0"/>
              </a:rPr>
              <a:t> uses AI, and interactive algorithms to approximate face-to-face counseling.</a:t>
            </a:r>
          </a:p>
          <a:p>
            <a:pPr marL="387350" indent="-228600">
              <a:buFont typeface="+mj-lt"/>
              <a:buAutoNum type="arabicPeriod"/>
            </a:pPr>
            <a:r>
              <a:rPr lang="en" altLang="ko-KR" sz="1100" dirty="0">
                <a:latin typeface="Bahnschrift" panose="020B0502040204020203" pitchFamily="34" charset="0"/>
                <a:cs typeface="Poppins" pitchFamily="2" charset="0"/>
              </a:rPr>
              <a:t>In this sense, AI assumes the role of “therapist.” Most </a:t>
            </a:r>
            <a:r>
              <a:rPr lang="en" altLang="ko-KR" sz="1100" dirty="0" err="1">
                <a:latin typeface="Bahnschrift" panose="020B0502040204020203" pitchFamily="34" charset="0"/>
                <a:cs typeface="Poppins" pitchFamily="2" charset="0"/>
              </a:rPr>
              <a:t>cCBT</a:t>
            </a:r>
            <a:r>
              <a:rPr lang="en" altLang="ko-KR" sz="1100" dirty="0">
                <a:latin typeface="Bahnschrift" panose="020B0502040204020203" pitchFamily="34" charset="0"/>
                <a:cs typeface="Poppins" pitchFamily="2" charset="0"/>
              </a:rPr>
              <a:t> programs involve a series of online sessions and interactive experiences conducted over a period of weeks. </a:t>
            </a:r>
          </a:p>
          <a:p>
            <a:pPr marL="38735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 altLang="ko-KR" sz="1100" dirty="0">
                <a:latin typeface="Bahnschrift" panose="020B0502040204020203" pitchFamily="34" charset="0"/>
                <a:cs typeface="Poppins" pitchFamily="2" charset="0"/>
              </a:rPr>
              <a:t>Some </a:t>
            </a:r>
            <a:r>
              <a:rPr lang="en" altLang="ko-KR" sz="1100" dirty="0" err="1">
                <a:latin typeface="Bahnschrift" panose="020B0502040204020203" pitchFamily="34" charset="0"/>
                <a:cs typeface="Poppins" pitchFamily="2" charset="0"/>
              </a:rPr>
              <a:t>cCBT</a:t>
            </a:r>
            <a:r>
              <a:rPr lang="en" altLang="ko-KR" sz="1100" dirty="0">
                <a:latin typeface="Bahnschrift" panose="020B0502040204020203" pitchFamily="34" charset="0"/>
                <a:cs typeface="Poppins" pitchFamily="2" charset="0"/>
              </a:rPr>
              <a:t> formats are entirely AI-driven, while others offer the user the option to interact with a live counselor when additional guidance is needed. So, there is no dominant design yet.</a:t>
            </a:r>
          </a:p>
          <a:p>
            <a:endParaRPr lang="en" altLang="ko-KR" sz="1100" dirty="0">
              <a:latin typeface="Bahnschrift" panose="020B0502040204020203" pitchFamily="34" charset="0"/>
              <a:cs typeface="Poppins" pitchFamily="2" charset="0"/>
            </a:endParaRPr>
          </a:p>
          <a:p>
            <a:pPr marL="0" lvl="0" indent="0" algn="l" rtl="0">
              <a:spcBef>
                <a:spcPts val="0"/>
              </a:spcBef>
              <a:spcAft>
                <a:spcPts val="0"/>
              </a:spcAft>
              <a:buNone/>
            </a:pPr>
            <a:endParaRPr dirty="0">
              <a:latin typeface="Bahnschrift" panose="020B0502040204020203" pitchFamily="34" charset="0"/>
            </a:endParaRPr>
          </a:p>
        </p:txBody>
      </p:sp>
    </p:spTree>
    <p:extLst>
      <p:ext uri="{BB962C8B-B14F-4D97-AF65-F5344CB8AC3E}">
        <p14:creationId xmlns:p14="http://schemas.microsoft.com/office/powerpoint/2010/main" val="1722040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2280e253479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 name="Google Shape;1404;g2280e253479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ko-KR" dirty="0"/>
              <a:t>According to the technology cycle published by Gartner, metaverse technology is in its infancy. </a:t>
            </a:r>
          </a:p>
          <a:p>
            <a:pPr marL="0" lvl="0" indent="0" algn="l" rtl="0">
              <a:spcBef>
                <a:spcPts val="0"/>
              </a:spcBef>
              <a:spcAft>
                <a:spcPts val="0"/>
              </a:spcAft>
              <a:buNone/>
            </a:pPr>
            <a:r>
              <a:rPr lang="en" altLang="ko-KR" dirty="0"/>
              <a:t>Also, as the patent for the technology we use was registered in July 2022, we are the first mover in technology.</a:t>
            </a:r>
            <a:endParaRPr dirty="0"/>
          </a:p>
        </p:txBody>
      </p:sp>
    </p:spTree>
    <p:extLst>
      <p:ext uri="{BB962C8B-B14F-4D97-AF65-F5344CB8AC3E}">
        <p14:creationId xmlns:p14="http://schemas.microsoft.com/office/powerpoint/2010/main" val="37020997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c1d89dbd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c1d89dbd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FontTx/>
              <a:buNone/>
            </a:pPr>
            <a:r>
              <a:rPr lang="en-US" altLang="ko-KR" dirty="0">
                <a:latin typeface="Arial Narrow" panose="020B0606020202030204" pitchFamily="34" charset="0"/>
              </a:rPr>
              <a:t>Next, let’s find out how we will acquire the technology.</a:t>
            </a:r>
          </a:p>
          <a:p>
            <a:pPr marL="158750" indent="0">
              <a:buFontTx/>
              <a:buNone/>
            </a:pPr>
            <a:endParaRPr lang="en-US" altLang="ko-KR" dirty="0">
              <a:latin typeface="Arial Narrow" panose="020B0606020202030204" pitchFamily="34" charset="0"/>
            </a:endParaRPr>
          </a:p>
          <a:p>
            <a:pPr marL="158750" indent="0">
              <a:buFontTx/>
              <a:buNone/>
            </a:pPr>
            <a:r>
              <a:rPr lang="en-US" altLang="ko-KR" dirty="0">
                <a:latin typeface="Arial Narrow" panose="020B0606020202030204" pitchFamily="34" charset="0"/>
              </a:rPr>
              <a:t>The key part is the way cognitive behavioral therapy works with the software, controlling hardware and interpreting the responses of patients.</a:t>
            </a:r>
          </a:p>
          <a:p>
            <a:pPr marL="158750" indent="0">
              <a:buFontTx/>
              <a:buNone/>
            </a:pPr>
            <a:r>
              <a:rPr lang="en-US" altLang="ko-KR" sz="1100" b="1" dirty="0">
                <a:latin typeface="Arial Narrow" panose="020B0606020202030204" pitchFamily="34" charset="0"/>
                <a:cs typeface="Poppins" pitchFamily="2" charset="0"/>
              </a:rPr>
              <a:t>We </a:t>
            </a:r>
            <a:r>
              <a:rPr lang="ko-KR" altLang="en-US" sz="1100" b="1" dirty="0" err="1">
                <a:latin typeface="Arial Narrow" panose="020B0606020202030204" pitchFamily="34" charset="0"/>
                <a:cs typeface="Poppins" pitchFamily="2" charset="0"/>
              </a:rPr>
              <a:t>want</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to</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use</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a</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technology</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that</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has</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been</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patented</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by</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someone</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else</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to</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start</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a</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business</a:t>
            </a:r>
            <a:r>
              <a:rPr lang="en-US" altLang="ko-KR" sz="1100" b="1" dirty="0">
                <a:latin typeface="Arial Narrow" panose="020B0606020202030204" pitchFamily="34" charset="0"/>
                <a:cs typeface="Poppins" pitchFamily="2" charset="0"/>
              </a:rPr>
              <a:t>.</a:t>
            </a:r>
          </a:p>
          <a:p>
            <a:pPr marL="158750" indent="0">
              <a:buFontTx/>
              <a:buNone/>
            </a:pPr>
            <a:r>
              <a:rPr lang="en-US" altLang="ko-KR" sz="1100" b="1" dirty="0">
                <a:latin typeface="Arial Narrow" panose="020B0606020202030204" pitchFamily="34" charset="0"/>
                <a:cs typeface="Poppins" pitchFamily="2" charset="0"/>
              </a:rPr>
              <a:t>Therefore, we</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need</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to</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obtain</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a</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license</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from</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the</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patent</a:t>
            </a:r>
            <a:r>
              <a:rPr lang="ko-KR" altLang="en-US" sz="1100" b="1" dirty="0">
                <a:latin typeface="Arial Narrow" panose="020B0606020202030204" pitchFamily="34" charset="0"/>
                <a:cs typeface="Poppins" pitchFamily="2" charset="0"/>
              </a:rPr>
              <a:t> </a:t>
            </a:r>
            <a:r>
              <a:rPr lang="ko-KR" altLang="en-US" sz="1100" b="1" dirty="0" err="1">
                <a:latin typeface="Arial Narrow" panose="020B0606020202030204" pitchFamily="34" charset="0"/>
                <a:cs typeface="Poppins" pitchFamily="2" charset="0"/>
              </a:rPr>
              <a:t>holder</a:t>
            </a:r>
            <a:r>
              <a:rPr lang="ko-KR" altLang="en-US" sz="1100" b="1" dirty="0">
                <a:latin typeface="Arial Narrow" panose="020B0606020202030204" pitchFamily="34" charset="0"/>
                <a:cs typeface="Poppins" pitchFamily="2" charset="0"/>
              </a:rPr>
              <a:t>.</a:t>
            </a:r>
            <a:endParaRPr lang="en-US" altLang="ko-KR" sz="1100" b="1" dirty="0">
              <a:latin typeface="Arial Narrow" panose="020B0606020202030204" pitchFamily="34" charset="0"/>
              <a:cs typeface="Poppins" pitchFamily="2" charset="0"/>
            </a:endParaRPr>
          </a:p>
          <a:p>
            <a:pPr marL="158750" indent="0">
              <a:buFontTx/>
              <a:buNone/>
            </a:pPr>
            <a:r>
              <a:rPr lang="en" altLang="ko-KR" dirty="0">
                <a:latin typeface="Arial Narrow" panose="020B0606020202030204" pitchFamily="34" charset="0"/>
              </a:rPr>
              <a:t>We determined the details of the license agreement based on the statistics of the most recent domestic patent licensing research and the characteristics of our company's products and services.</a:t>
            </a:r>
            <a:endParaRPr lang="ko-KR" altLang="en-US" dirty="0">
              <a:latin typeface="Arial Narrow" panose="020B0606020202030204" pitchFamily="34" charset="0"/>
            </a:endParaRPr>
          </a:p>
          <a:p>
            <a:pPr marL="0" lvl="0" indent="0" algn="l" rtl="0">
              <a:spcBef>
                <a:spcPts val="0"/>
              </a:spcBef>
              <a:spcAft>
                <a:spcPts val="0"/>
              </a:spcAft>
              <a:buNone/>
            </a:pPr>
            <a:endParaRPr dirty="0">
              <a:latin typeface="Arial Narrow" panose="020B0606020202030204" pitchFamily="34" charset="0"/>
            </a:endParaRPr>
          </a:p>
        </p:txBody>
      </p:sp>
    </p:spTree>
    <p:extLst>
      <p:ext uri="{BB962C8B-B14F-4D97-AF65-F5344CB8AC3E}">
        <p14:creationId xmlns:p14="http://schemas.microsoft.com/office/powerpoint/2010/main" val="31999133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2280e253479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2280e253479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ko-KR" sz="1100" dirty="0">
                <a:latin typeface="Arial Rounded MT Bold" panose="020F0704030504030204" pitchFamily="34" charset="0"/>
                <a:cs typeface="Poppins" pitchFamily="2" charset="0"/>
              </a:rPr>
              <a:t>First consideration is exclusivity. </a:t>
            </a:r>
            <a:r>
              <a:rPr lang="en" altLang="ko-KR" sz="1100" dirty="0">
                <a:latin typeface="Arial Rounded MT Bold" panose="020F0704030504030204" pitchFamily="34" charset="0"/>
                <a:cs typeface="Poppins" pitchFamily="2" charset="0"/>
              </a:rPr>
              <a:t>Non-exclusive licenses accounted for the highest share (57.5%) in the statistics. And In the case where exclusive IP strategies are important, the proportion of exclusive license contracts is high, so we will also contract with an exclusive license.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altLang="ko-KR" sz="1100" dirty="0">
              <a:solidFill>
                <a:schemeClr val="dk1"/>
              </a:solidFill>
              <a:latin typeface="Arial Rounded MT Bold" panose="020F0704030504030204" pitchFamily="34" charset="0"/>
              <a:ea typeface="Poppins Light"/>
              <a:cs typeface="Poppins" pitchFamily="2" charset="0"/>
              <a:sym typeface="Poppins Ligh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altLang="ko-KR" sz="1000" dirty="0">
                <a:solidFill>
                  <a:schemeClr val="dk1"/>
                </a:solidFill>
                <a:latin typeface="Arial Rounded MT Bold" panose="020F0704030504030204" pitchFamily="34" charset="0"/>
                <a:ea typeface="Poppins Light"/>
                <a:cs typeface="Poppins" pitchFamily="2" charset="0"/>
                <a:sym typeface="Poppins Light"/>
              </a:rPr>
              <a:t>The average royalty rate was 5.5% - 5~10% with 28.2%, followed by 3~5% and less than 3%. So, We will contract </a:t>
            </a:r>
            <a:r>
              <a:rPr lang="en" altLang="ko-KR" sz="1000" i="0" dirty="0">
                <a:solidFill>
                  <a:schemeClr val="tx1">
                    <a:lumMod val="90000"/>
                    <a:lumOff val="10000"/>
                  </a:schemeClr>
                </a:solidFill>
                <a:effectLst/>
                <a:latin typeface="Arial Rounded MT Bold" panose="020F0704030504030204" pitchFamily="34" charset="0"/>
                <a:ea typeface="Poppins Light"/>
                <a:cs typeface="Poppins" pitchFamily="2" charset="0"/>
                <a:sym typeface="Poppins Light"/>
              </a:rPr>
              <a:t>with r</a:t>
            </a:r>
            <a:r>
              <a:rPr lang="en" altLang="ko-KR" sz="1000" i="0" dirty="0">
                <a:solidFill>
                  <a:schemeClr val="tx1">
                    <a:lumMod val="90000"/>
                    <a:lumOff val="10000"/>
                  </a:schemeClr>
                </a:solidFill>
                <a:effectLst/>
                <a:latin typeface="Arial Rounded MT Bold" panose="020F0704030504030204" pitchFamily="34" charset="0"/>
                <a:cs typeface="Poppins" pitchFamily="2" charset="0"/>
              </a:rPr>
              <a:t>unning royalty </a:t>
            </a:r>
            <a:r>
              <a:rPr lang="en" altLang="ko-KR" sz="1000" i="0" kern="100" dirty="0">
                <a:solidFill>
                  <a:schemeClr val="tx1">
                    <a:lumMod val="90000"/>
                    <a:lumOff val="10000"/>
                  </a:schemeClr>
                </a:solidFill>
                <a:latin typeface="Arial Rounded MT Bold" panose="020F0704030504030204" pitchFamily="34" charset="0"/>
                <a:ea typeface="+mn-ea"/>
                <a:cs typeface="Poppins" pitchFamily="2" charset="0"/>
              </a:rPr>
              <a:t>5</a:t>
            </a:r>
            <a:r>
              <a:rPr lang="en" altLang="ko-KR" sz="1000" kern="100" dirty="0">
                <a:solidFill>
                  <a:schemeClr val="tx1">
                    <a:lumMod val="90000"/>
                    <a:lumOff val="10000"/>
                  </a:schemeClr>
                </a:solidFill>
                <a:effectLst/>
                <a:latin typeface="Arial Rounded MT Bold" panose="020F0704030504030204" pitchFamily="34" charset="0"/>
                <a:ea typeface="+mn-ea"/>
                <a:cs typeface="Poppins" pitchFamily="2" charset="0"/>
              </a:rPr>
              <a:t>% of total sales for the contracted product.</a:t>
            </a:r>
            <a:endParaRPr lang="en" altLang="ko-KR" sz="1000" dirty="0">
              <a:solidFill>
                <a:schemeClr val="dk1"/>
              </a:solidFill>
              <a:latin typeface="Arial Rounded MT Bold" panose="020F0704030504030204" pitchFamily="34" charset="0"/>
              <a:ea typeface="Poppins Light"/>
              <a:cs typeface="Poppins" pitchFamily="2" charset="0"/>
              <a:sym typeface="Poppins Ligh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altLang="ko-KR" sz="1000" dirty="0">
              <a:solidFill>
                <a:schemeClr val="dk1"/>
              </a:solidFill>
              <a:latin typeface="Arial Rounded MT Bold" panose="020F0704030504030204" pitchFamily="34" charset="0"/>
              <a:ea typeface="Poppins Light"/>
              <a:cs typeface="Poppins" pitchFamily="2" charset="0"/>
              <a:sym typeface="Poppins Light"/>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altLang="ko-KR" sz="1000" dirty="0">
                <a:solidFill>
                  <a:schemeClr val="dk1"/>
                </a:solidFill>
                <a:latin typeface="Arial Rounded MT Bold" panose="020F0704030504030204" pitchFamily="34" charset="0"/>
                <a:ea typeface="Poppins Light"/>
                <a:cs typeface="Poppins" pitchFamily="2" charset="0"/>
                <a:sym typeface="Poppins Light"/>
              </a:rPr>
              <a:t>In the case of an exclusive license, the proportion of contracts based on the duration of the patent is 55% which is majority.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altLang="ko-KR" sz="1000" dirty="0">
                <a:solidFill>
                  <a:schemeClr val="dk1"/>
                </a:solidFill>
                <a:latin typeface="Arial Rounded MT Bold" panose="020F0704030504030204" pitchFamily="34" charset="0"/>
                <a:ea typeface="Poppins Light"/>
                <a:cs typeface="Poppins" pitchFamily="2" charset="0"/>
                <a:sym typeface="Poppins Light"/>
              </a:rPr>
              <a:t>Also, In the case of medical, pharmaceutical, and chemical technologies, the proportion of contracts based on the duration of patent rights very high at 86.7%, 77.8%, and 61.8%</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altLang="ko-KR" sz="1000" dirty="0">
                <a:solidFill>
                  <a:schemeClr val="dk1"/>
                </a:solidFill>
                <a:latin typeface="Arial Rounded MT Bold" panose="020F0704030504030204" pitchFamily="34" charset="0"/>
                <a:ea typeface="Poppins Light"/>
                <a:cs typeface="Poppins" pitchFamily="2" charset="0"/>
                <a:sym typeface="Poppins Light"/>
              </a:rPr>
              <a:t>So we decided to contract based on the duration of patent.</a:t>
            </a:r>
          </a:p>
          <a:p>
            <a:pPr marL="0" lvl="0" indent="0" algn="l" rtl="0">
              <a:spcBef>
                <a:spcPts val="0"/>
              </a:spcBef>
              <a:spcAft>
                <a:spcPts val="0"/>
              </a:spcAft>
              <a:buNone/>
            </a:pPr>
            <a:endParaRPr lang="en-US" altLang="ko-KR" dirty="0">
              <a:latin typeface="Arial Rounded MT Bold" panose="020F07040305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altLang="ko-KR" sz="1100" dirty="0">
                <a:solidFill>
                  <a:schemeClr val="dk1"/>
                </a:solidFill>
                <a:latin typeface="Arial Rounded MT Bold" panose="020F0704030504030204" pitchFamily="34" charset="0"/>
                <a:ea typeface="Poppins Light"/>
                <a:cs typeface="Poppins Light"/>
                <a:sym typeface="Poppins Light"/>
              </a:rPr>
              <a:t>As for the types of license agreements, single patent licenses accounted for 86% of the total. The patent holder does not have any additional technology other than the patent our company is targeting. And the remaining technologies were judged to be services that our company could implement on its own.</a:t>
            </a:r>
          </a:p>
          <a:p>
            <a:pPr marL="0" lvl="0" indent="0" algn="l" rtl="0">
              <a:spcBef>
                <a:spcPts val="0"/>
              </a:spcBef>
              <a:spcAft>
                <a:spcPts val="0"/>
              </a:spcAft>
              <a:buNone/>
            </a:pPr>
            <a:endParaRPr lang="ko-KR" altLang="en-US" dirty="0">
              <a:latin typeface="Arial Rounded MT Bold" panose="020F0704030504030204" pitchFamily="34" charset="0"/>
            </a:endParaRPr>
          </a:p>
        </p:txBody>
      </p:sp>
    </p:spTree>
    <p:extLst>
      <p:ext uri="{BB962C8B-B14F-4D97-AF65-F5344CB8AC3E}">
        <p14:creationId xmlns:p14="http://schemas.microsoft.com/office/powerpoint/2010/main" val="33870752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c1d89dbd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c1d89dbd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ko-KR" dirty="0"/>
              <a:t>This is the timeline for our technology acquisition plan.</a:t>
            </a:r>
          </a:p>
          <a:p>
            <a:pPr marL="0" lvl="0" indent="0" algn="l" rtl="0">
              <a:spcBef>
                <a:spcPts val="0"/>
              </a:spcBef>
              <a:spcAft>
                <a:spcPts val="0"/>
              </a:spcAft>
              <a:buNone/>
            </a:pPr>
            <a:endParaRPr lang="en" altLang="ko-KR" dirty="0"/>
          </a:p>
          <a:p>
            <a:pPr marL="0" lvl="0" indent="0" algn="l" rtl="0">
              <a:spcBef>
                <a:spcPts val="0"/>
              </a:spcBef>
              <a:spcAft>
                <a:spcPts val="0"/>
              </a:spcAft>
              <a:buNone/>
            </a:pPr>
            <a:r>
              <a:rPr lang="en" altLang="ko-KR" dirty="0"/>
              <a:t>Year0: Feasibility assessment, licensing agreements, budget creation for technology acquisition.</a:t>
            </a:r>
          </a:p>
          <a:p>
            <a:pPr marL="0" lvl="0" indent="0" algn="l" rtl="0">
              <a:spcBef>
                <a:spcPts val="0"/>
              </a:spcBef>
              <a:spcAft>
                <a:spcPts val="0"/>
              </a:spcAft>
              <a:buNone/>
            </a:pPr>
            <a:endParaRPr lang="en" altLang="ko-KR" dirty="0"/>
          </a:p>
          <a:p>
            <a:pPr marL="0" lvl="0" indent="0" algn="l" rtl="0">
              <a:spcBef>
                <a:spcPts val="0"/>
              </a:spcBef>
              <a:spcAft>
                <a:spcPts val="0"/>
              </a:spcAft>
              <a:buNone/>
            </a:pPr>
            <a:r>
              <a:rPr lang="en" altLang="ko-KR" dirty="0"/>
              <a:t>Year1: Development and integration of acquired technology into company's services.</a:t>
            </a:r>
          </a:p>
          <a:p>
            <a:pPr marL="0" lvl="0" indent="0" algn="l" rtl="0">
              <a:spcBef>
                <a:spcPts val="0"/>
              </a:spcBef>
              <a:spcAft>
                <a:spcPts val="0"/>
              </a:spcAft>
              <a:buNone/>
            </a:pPr>
            <a:endParaRPr lang="en" altLang="ko-KR" dirty="0"/>
          </a:p>
          <a:p>
            <a:pPr marL="0" lvl="0" indent="0" algn="l" rtl="0">
              <a:spcBef>
                <a:spcPts val="0"/>
              </a:spcBef>
              <a:spcAft>
                <a:spcPts val="0"/>
              </a:spcAft>
              <a:buNone/>
            </a:pPr>
            <a:r>
              <a:rPr lang="en" altLang="ko-KR" dirty="0"/>
              <a:t>Year2: Finalize implementation, monitor progress, make adjustments, evaluate effectiveness.</a:t>
            </a:r>
          </a:p>
          <a:p>
            <a:pPr marL="0" lvl="0" indent="0" algn="l" rtl="0">
              <a:spcBef>
                <a:spcPts val="0"/>
              </a:spcBef>
              <a:spcAft>
                <a:spcPts val="0"/>
              </a:spcAft>
              <a:buNone/>
            </a:pPr>
            <a:endParaRPr lang="en" altLang="ko-KR" dirty="0"/>
          </a:p>
          <a:p>
            <a:pPr marL="0" lvl="0" indent="0" algn="l" rtl="0">
              <a:spcBef>
                <a:spcPts val="0"/>
              </a:spcBef>
              <a:spcAft>
                <a:spcPts val="0"/>
              </a:spcAft>
              <a:buNone/>
            </a:pPr>
            <a:r>
              <a:rPr lang="en" altLang="ko-KR" dirty="0"/>
              <a:t>Year3: Evaluate success, consider additional acquisitions, assess technology needs and improvements.</a:t>
            </a:r>
          </a:p>
          <a:p>
            <a:pPr marL="0" lvl="0" indent="0" algn="l" rtl="0">
              <a:spcBef>
                <a:spcPts val="0"/>
              </a:spcBef>
              <a:spcAft>
                <a:spcPts val="0"/>
              </a:spcAft>
              <a:buNone/>
            </a:pPr>
            <a:endParaRPr lang="en" altLang="ko-KR" dirty="0"/>
          </a:p>
          <a:p>
            <a:pPr marL="0" lvl="0" indent="0" algn="l" rtl="0">
              <a:spcBef>
                <a:spcPts val="0"/>
              </a:spcBef>
              <a:spcAft>
                <a:spcPts val="0"/>
              </a:spcAft>
              <a:buNone/>
            </a:pPr>
            <a:r>
              <a:rPr lang="en" altLang="ko-KR" dirty="0"/>
              <a:t>Year4: Monitor and evaluate effectiveness, develop plans for future technology acquisition and integration.</a:t>
            </a:r>
            <a:endParaRPr lang="ko-KR" altLang="en-US" dirty="0"/>
          </a:p>
        </p:txBody>
      </p:sp>
    </p:spTree>
    <p:extLst>
      <p:ext uri="{BB962C8B-B14F-4D97-AF65-F5344CB8AC3E}">
        <p14:creationId xmlns:p14="http://schemas.microsoft.com/office/powerpoint/2010/main" val="5457486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2280e253479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2280e253479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Font typeface="+mj-lt"/>
              <a:buNone/>
            </a:pPr>
            <a:r>
              <a:rPr lang="en-US" altLang="ko-KR" b="0" i="0" dirty="0">
                <a:solidFill>
                  <a:srgbClr val="D1D5DB"/>
                </a:solidFill>
                <a:effectLst/>
                <a:latin typeface="Arial Rounded MT Bold" panose="020F0704030504030204" pitchFamily="34" charset="0"/>
              </a:rPr>
              <a:t>This is STP Analysis part.</a:t>
            </a:r>
          </a:p>
          <a:p>
            <a:pPr marL="158750" indent="0" algn="l">
              <a:buFont typeface="+mj-lt"/>
              <a:buNone/>
            </a:pPr>
            <a:endParaRPr lang="en-US" altLang="ko-KR" b="0" i="0" dirty="0">
              <a:solidFill>
                <a:srgbClr val="D1D5DB"/>
              </a:solidFill>
              <a:effectLst/>
              <a:latin typeface="Arial Rounded MT Bold" panose="020F0704030504030204" pitchFamily="34" charset="0"/>
            </a:endParaRPr>
          </a:p>
          <a:p>
            <a:pPr marL="158750" indent="0" algn="l">
              <a:buFont typeface="+mj-lt"/>
              <a:buNone/>
            </a:pPr>
            <a:r>
              <a:rPr lang="en-US" altLang="ko-KR" b="0" i="0" dirty="0">
                <a:solidFill>
                  <a:srgbClr val="D1D5DB"/>
                </a:solidFill>
                <a:effectLst/>
                <a:latin typeface="Arial Rounded MT Bold" panose="020F0704030504030204" pitchFamily="34" charset="0"/>
              </a:rPr>
              <a:t>Here, first, based on the characteristics of our business, </a:t>
            </a:r>
            <a:r>
              <a:rPr lang="en-US" altLang="ko-KR" b="0" i="0" dirty="0">
                <a:solidFill>
                  <a:srgbClr val="000000"/>
                </a:solidFill>
                <a:effectLst/>
                <a:latin typeface="Arial Rounded MT Bold" panose="020F0704030504030204" pitchFamily="34" charset="0"/>
              </a:rPr>
              <a:t>we have divided our clients into several segment as Individuals looking for CBT, Individuals who are familiar with metaverse environment, </a:t>
            </a:r>
            <a:r>
              <a:rPr lang="en-US" altLang="ko-KR" b="0" i="0" dirty="0">
                <a:solidFill>
                  <a:srgbClr val="D1D5DB"/>
                </a:solidFill>
                <a:effectLst/>
                <a:latin typeface="Arial Rounded MT Bold" panose="020F0704030504030204" pitchFamily="34" charset="0"/>
              </a:rPr>
              <a:t>Students, and Medical institutions.</a:t>
            </a:r>
          </a:p>
          <a:p>
            <a:pPr marL="158750" indent="0" algn="l">
              <a:buFont typeface="+mj-lt"/>
              <a:buNone/>
            </a:pPr>
            <a:endParaRPr lang="en-US" altLang="ko-KR" b="0" i="0" dirty="0">
              <a:solidFill>
                <a:srgbClr val="D1D5DB"/>
              </a:solidFill>
              <a:effectLst/>
              <a:latin typeface="Arial Rounded MT Bold" panose="020F0704030504030204" pitchFamily="34" charset="0"/>
            </a:endParaRPr>
          </a:p>
          <a:p>
            <a:pPr marL="158750" indent="0" algn="l">
              <a:buFont typeface="+mj-lt"/>
              <a:buNone/>
            </a:pPr>
            <a:r>
              <a:rPr lang="en-US" altLang="ko-KR" b="0" i="0" dirty="0">
                <a:solidFill>
                  <a:srgbClr val="D1D5DB"/>
                </a:solidFill>
                <a:effectLst/>
                <a:latin typeface="Arial Rounded MT Bold" panose="020F0704030504030204" pitchFamily="34" charset="0"/>
              </a:rPr>
              <a:t>Additionally, we specified target customer of our business. </a:t>
            </a:r>
          </a:p>
          <a:p>
            <a:pPr marL="158750" indent="0" algn="l">
              <a:buFont typeface="+mj-lt"/>
              <a:buNone/>
            </a:pPr>
            <a:r>
              <a:rPr lang="en-US" altLang="ko-KR" b="0" i="0" dirty="0">
                <a:solidFill>
                  <a:srgbClr val="D1D5DB"/>
                </a:solidFill>
                <a:effectLst/>
                <a:latin typeface="Arial Rounded MT Bold" panose="020F0704030504030204" pitchFamily="34" charset="0"/>
              </a:rPr>
              <a:t>According to the statistics from the </a:t>
            </a:r>
            <a:r>
              <a:rPr lang="en-US" altLang="ko-KR" dirty="0">
                <a:latin typeface="Arial Rounded MT Bold" panose="020F0704030504030204" pitchFamily="34" charset="0"/>
              </a:rPr>
              <a:t>Ministry of Health and Welfare in 2022, People between the ages of 19 and 39 have the highest risk for depression, and the risk group for depression by gender is also higher in women than in men. Also, the younger the person, the more likely they are to be open-minded to new technologies such as the metaverse or AI. In addition, thanks to the benefits of Metaverse technology, our products and services can be used even in areas with poor health facilities. So, we targeted women between age of 20 to 40 living in rural area.</a:t>
            </a:r>
            <a:endParaRPr lang="en-US" altLang="ko-KR" b="0" i="0" dirty="0">
              <a:solidFill>
                <a:srgbClr val="D1D5DB"/>
              </a:solidFill>
              <a:effectLst/>
              <a:latin typeface="Arial Rounded MT Bold" panose="020F0704030504030204" pitchFamily="34" charset="0"/>
            </a:endParaRPr>
          </a:p>
          <a:p>
            <a:pPr marL="0" lvl="0" indent="0" algn="l" rtl="0">
              <a:spcBef>
                <a:spcPts val="0"/>
              </a:spcBef>
              <a:spcAft>
                <a:spcPts val="0"/>
              </a:spcAft>
              <a:buNone/>
            </a:pPr>
            <a:endParaRPr lang="ko-KR" altLang="en-US" sz="1100" b="0" i="0" dirty="0">
              <a:solidFill>
                <a:srgbClr val="000000"/>
              </a:solidFill>
              <a:effectLst/>
              <a:latin typeface="Arial Rounded MT Bold" panose="020F07040305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ko-KR" altLang="en-US" sz="1100" dirty="0">
              <a:latin typeface="Arial Rounded MT Bold" panose="020F0704030504030204" pitchFamily="34" charset="0"/>
            </a:endParaRPr>
          </a:p>
          <a:p>
            <a:pPr marL="0" lvl="0" indent="0" algn="l" rtl="0">
              <a:spcBef>
                <a:spcPts val="0"/>
              </a:spcBef>
              <a:spcAft>
                <a:spcPts val="0"/>
              </a:spcAft>
              <a:buNone/>
            </a:pPr>
            <a:endParaRPr lang="ko-KR" altLang="en-US" dirty="0">
              <a:latin typeface="Arial Rounded MT Bold" panose="020F0704030504030204" pitchFamily="34" charset="0"/>
            </a:endParaRPr>
          </a:p>
          <a:p>
            <a:pPr marL="0" lvl="0" indent="0" algn="l" rtl="0">
              <a:spcBef>
                <a:spcPts val="0"/>
              </a:spcBef>
              <a:spcAft>
                <a:spcPts val="0"/>
              </a:spcAft>
              <a:buNone/>
            </a:pPr>
            <a:endParaRPr lang="ko-KR" altLang="en-US" dirty="0">
              <a:latin typeface="Arial Rounded MT Bold" panose="020F0704030504030204" pitchFamily="34" charset="0"/>
            </a:endParaRPr>
          </a:p>
          <a:p>
            <a:pPr marL="0" lvl="0" indent="0" algn="l" rtl="0">
              <a:spcBef>
                <a:spcPts val="0"/>
              </a:spcBef>
              <a:spcAft>
                <a:spcPts val="0"/>
              </a:spcAft>
              <a:buNone/>
            </a:pPr>
            <a:endParaRPr dirty="0">
              <a:latin typeface="Arial Rounded MT Bold" panose="020F0704030504030204" pitchFamily="34" charset="0"/>
            </a:endParaRPr>
          </a:p>
        </p:txBody>
      </p:sp>
    </p:spTree>
    <p:extLst>
      <p:ext uri="{BB962C8B-B14F-4D97-AF65-F5344CB8AC3E}">
        <p14:creationId xmlns:p14="http://schemas.microsoft.com/office/powerpoint/2010/main" val="33870752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lstStyle/>
          <a:p>
            <a:r>
              <a:rPr lang="en-US" altLang="ko-KR" dirty="0">
                <a:latin typeface="Arial Rounded MT Bold" panose="020F0704030504030204" pitchFamily="34" charset="0"/>
              </a:rPr>
              <a:t>The reason why we </a:t>
            </a:r>
            <a:r>
              <a:rPr lang="en-US" altLang="ko-KR" sz="1100" b="1" dirty="0">
                <a:solidFill>
                  <a:schemeClr val="tx2">
                    <a:lumMod val="75000"/>
                  </a:schemeClr>
                </a:solidFill>
                <a:latin typeface="Arial Rounded MT Bold" panose="020F0704030504030204" pitchFamily="34" charset="0"/>
                <a:ea typeface="Poppins"/>
                <a:cs typeface="Poppins"/>
                <a:sym typeface="Poppins"/>
              </a:rPr>
              <a:t>choose Psychiatric Institutions as Main target is that according to the </a:t>
            </a:r>
            <a:r>
              <a:rPr lang="en-US" altLang="ko-KR" dirty="0">
                <a:latin typeface="Arial Rounded MT Bold" panose="020F0704030504030204" pitchFamily="34" charset="0"/>
              </a:rPr>
              <a:t>2022 Health and Welfare Statistical Yearbook </a:t>
            </a:r>
            <a:r>
              <a:rPr lang="en-US" altLang="ko-KR" sz="1100" b="1" dirty="0">
                <a:solidFill>
                  <a:schemeClr val="tx2">
                    <a:lumMod val="75000"/>
                  </a:schemeClr>
                </a:solidFill>
                <a:latin typeface="Arial Rounded MT Bold" panose="020F0704030504030204" pitchFamily="34" charset="0"/>
                <a:ea typeface="Poppins"/>
                <a:cs typeface="Poppins"/>
                <a:sym typeface="Poppins"/>
              </a:rPr>
              <a:t>from the </a:t>
            </a:r>
            <a:r>
              <a:rPr lang="en-US" altLang="ko-KR" dirty="0">
                <a:latin typeface="Arial Rounded MT Bold" panose="020F0704030504030204" pitchFamily="34" charset="0"/>
              </a:rPr>
              <a:t>Ministry of Health and Welfare,</a:t>
            </a:r>
            <a:r>
              <a:rPr lang="en-US" altLang="ko-KR" sz="1100" b="1" dirty="0">
                <a:solidFill>
                  <a:schemeClr val="tx2">
                    <a:lumMod val="75000"/>
                  </a:schemeClr>
                </a:solidFill>
                <a:latin typeface="Arial Rounded MT Bold" panose="020F0704030504030204" pitchFamily="34" charset="0"/>
                <a:cs typeface="Poppins"/>
                <a:sym typeface="Poppins"/>
              </a:rPr>
              <a:t> </a:t>
            </a:r>
            <a:r>
              <a:rPr lang="en-US" altLang="ko-KR" sz="1100" b="1" dirty="0">
                <a:solidFill>
                  <a:srgbClr val="FF0000"/>
                </a:solidFill>
                <a:latin typeface="Arial Rounded MT Bold" panose="020F0704030504030204" pitchFamily="34" charset="0"/>
                <a:cs typeface="Poppins"/>
                <a:sym typeface="Poppins"/>
              </a:rPr>
              <a:t>t</a:t>
            </a:r>
            <a:r>
              <a:rPr lang="en-US" altLang="ko-KR" sz="1100" b="1" dirty="0">
                <a:solidFill>
                  <a:srgbClr val="FF0000"/>
                </a:solidFill>
                <a:latin typeface="Arial Rounded MT Bold" panose="020F0704030504030204" pitchFamily="34" charset="0"/>
                <a:ea typeface="Poppins"/>
                <a:cs typeface="Poppins"/>
                <a:sym typeface="Poppins"/>
              </a:rPr>
              <a:t>hey are located in various regions. Also, they has the most large number of branches among the </a:t>
            </a:r>
            <a:r>
              <a:rPr lang="en-US" altLang="ko-KR" dirty="0">
                <a:latin typeface="Arial Rounded MT Bold" panose="020F0704030504030204" pitchFamily="34" charset="0"/>
              </a:rPr>
              <a:t>mental health institutions</a:t>
            </a:r>
            <a:r>
              <a:rPr lang="en-US" altLang="ko-KR" sz="1100" b="1" dirty="0">
                <a:solidFill>
                  <a:srgbClr val="FF0000"/>
                </a:solidFill>
                <a:latin typeface="Arial Rounded MT Bold" panose="020F0704030504030204" pitchFamily="34" charset="0"/>
                <a:ea typeface="Poppins"/>
                <a:cs typeface="Poppins"/>
                <a:sym typeface="Poppins"/>
              </a:rPr>
              <a:t>.</a:t>
            </a:r>
            <a:endParaRPr lang="ko-KR" altLang="en-US" dirty="0">
              <a:latin typeface="Arial Rounded MT Bold" panose="020F0704030504030204" pitchFamily="34" charset="0"/>
            </a:endParaRPr>
          </a:p>
        </p:txBody>
      </p:sp>
    </p:spTree>
    <p:extLst>
      <p:ext uri="{BB962C8B-B14F-4D97-AF65-F5344CB8AC3E}">
        <p14:creationId xmlns:p14="http://schemas.microsoft.com/office/powerpoint/2010/main" val="2010153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80e25347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280e2534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ko-KR" sz="1100" dirty="0">
                <a:latin typeface="+mj-ea"/>
                <a:ea typeface="+mj-ea"/>
              </a:rPr>
              <a:t>Here are our business’s Mission and Vision. There are many important things but, most importantly, Our business want to </a:t>
            </a:r>
            <a:r>
              <a:rPr lang="en-US" altLang="ko-KR" sz="1100" b="0" dirty="0">
                <a:latin typeface="+mj-ea"/>
                <a:ea typeface="+mj-ea"/>
                <a:cs typeface="Poppins" pitchFamily="2" charset="0"/>
              </a:rPr>
              <a:t>I</a:t>
            </a:r>
            <a:r>
              <a:rPr lang="en" altLang="ko-KR" sz="1100" b="0" dirty="0" err="1">
                <a:latin typeface="+mj-ea"/>
                <a:ea typeface="+mj-ea"/>
                <a:cs typeface="Poppins" pitchFamily="2" charset="0"/>
              </a:rPr>
              <a:t>mprove</a:t>
            </a:r>
            <a:r>
              <a:rPr lang="en" altLang="ko-KR" sz="1100" b="0" dirty="0">
                <a:latin typeface="+mj-ea"/>
                <a:ea typeface="+mj-ea"/>
                <a:cs typeface="Poppins" pitchFamily="2" charset="0"/>
              </a:rPr>
              <a:t> mental health and well-being through interactive experiences as mission, and we are going to make </a:t>
            </a:r>
            <a:r>
              <a:rPr lang="en-US" altLang="ko-KR" sz="1100" b="0" dirty="0">
                <a:latin typeface="+mj-ea"/>
                <a:ea typeface="+mj-ea"/>
                <a:cs typeface="Poppins" pitchFamily="2" charset="0"/>
              </a:rPr>
              <a:t>a</a:t>
            </a:r>
            <a:r>
              <a:rPr lang="en" altLang="ko-KR" sz="1100" b="0" dirty="0">
                <a:latin typeface="+mj-ea"/>
                <a:ea typeface="+mj-ea"/>
                <a:cs typeface="Poppins" pitchFamily="2" charset="0"/>
              </a:rPr>
              <a:t> world where mental health treatment is </a:t>
            </a:r>
            <a:r>
              <a:rPr lang="en-US" altLang="ko-KR" sz="1100" b="0" dirty="0">
                <a:latin typeface="+mj-ea"/>
                <a:ea typeface="+mj-ea"/>
                <a:cs typeface="Poppins" pitchFamily="2" charset="0"/>
              </a:rPr>
              <a:t>easily</a:t>
            </a:r>
            <a:r>
              <a:rPr lang="en" altLang="ko-KR" sz="1100" b="0" dirty="0">
                <a:latin typeface="+mj-ea"/>
                <a:ea typeface="+mj-ea"/>
                <a:cs typeface="Poppins" pitchFamily="2" charset="0"/>
              </a:rPr>
              <a:t> available </a:t>
            </a:r>
            <a:r>
              <a:rPr lang="en-US" altLang="ko-KR" sz="1100" b="0" dirty="0">
                <a:latin typeface="+mj-ea"/>
                <a:ea typeface="+mj-ea"/>
                <a:cs typeface="Poppins" pitchFamily="2" charset="0"/>
              </a:rPr>
              <a:t>in</a:t>
            </a:r>
            <a:r>
              <a:rPr lang="ko-KR" altLang="en-US" sz="1100" b="0" dirty="0">
                <a:latin typeface="+mj-ea"/>
                <a:ea typeface="+mj-ea"/>
                <a:cs typeface="Poppins" pitchFamily="2" charset="0"/>
              </a:rPr>
              <a:t> </a:t>
            </a:r>
            <a:r>
              <a:rPr lang="en" altLang="ko-KR" sz="1100" b="0" dirty="0">
                <a:latin typeface="+mj-ea"/>
                <a:ea typeface="+mj-ea"/>
                <a:cs typeface="Poppins" pitchFamily="2" charset="0"/>
              </a:rPr>
              <a:t>daily life as a vision.</a:t>
            </a:r>
            <a:endParaRPr lang="en" altLang="ko-KR" sz="1100" dirty="0">
              <a:latin typeface="+mj-ea"/>
              <a:ea typeface="+mj-ea"/>
            </a:endParaRPr>
          </a:p>
        </p:txBody>
      </p:sp>
    </p:spTree>
    <p:extLst>
      <p:ext uri="{BB962C8B-B14F-4D97-AF65-F5344CB8AC3E}">
        <p14:creationId xmlns:p14="http://schemas.microsoft.com/office/powerpoint/2010/main" val="27897113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2280e253479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2280e253479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Rounded MT Bold" panose="020F0704030504030204" pitchFamily="34" charset="0"/>
              </a:rPr>
              <a:t>This is positioning part for our business.</a:t>
            </a:r>
          </a:p>
          <a:p>
            <a:pPr marL="0" lvl="0" indent="0" algn="l" rtl="0">
              <a:spcBef>
                <a:spcPts val="0"/>
              </a:spcBef>
              <a:spcAft>
                <a:spcPts val="0"/>
              </a:spcAft>
              <a:buNone/>
            </a:pPr>
            <a:r>
              <a:rPr lang="en-US" dirty="0">
                <a:latin typeface="Arial Rounded MT Bold" panose="020F0704030504030204" pitchFamily="34" charset="0"/>
              </a:rPr>
              <a:t>We compared mental health companies with our business.</a:t>
            </a:r>
          </a:p>
          <a:p>
            <a:pPr marL="0" lvl="0" indent="0" algn="l" rtl="0">
              <a:spcBef>
                <a:spcPts val="0"/>
              </a:spcBef>
              <a:spcAft>
                <a:spcPts val="0"/>
              </a:spcAft>
              <a:buNone/>
            </a:pPr>
            <a:endParaRPr lang="en-US" dirty="0">
              <a:latin typeface="Arial Rounded MT Bold" panose="020F07040305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latin typeface="Arial Rounded MT Bold" panose="020F0704030504030204" pitchFamily="34" charset="0"/>
              </a:rPr>
              <a:t>Our business provides </a:t>
            </a:r>
            <a:r>
              <a:rPr lang="en-US" altLang="ko-KR" sz="1100" dirty="0">
                <a:solidFill>
                  <a:srgbClr val="FF0000"/>
                </a:solidFill>
                <a:latin typeface="Arial Rounded MT Bold" panose="020F0704030504030204" pitchFamily="34" charset="0"/>
                <a:cs typeface="Poppins" panose="00000500000000000000" pitchFamily="2" charset="0"/>
              </a:rPr>
              <a:t>personalized therapy contents which result in enhanced effectiveness and fosters engagement, motivation, and behaviors creating satisfactory user experience.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altLang="ko-KR" sz="1100" dirty="0">
              <a:solidFill>
                <a:srgbClr val="FF0000"/>
              </a:solidFill>
              <a:latin typeface="Arial Rounded MT Bold" panose="020F0704030504030204" pitchFamily="34" charset="0"/>
              <a:cs typeface="Poppins" panose="00000500000000000000" pitchFamily="2"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ko-KR" sz="1100" dirty="0">
                <a:solidFill>
                  <a:srgbClr val="FF0000"/>
                </a:solidFill>
                <a:latin typeface="Arial Rounded MT Bold" panose="020F0704030504030204" pitchFamily="34" charset="0"/>
                <a:cs typeface="Poppins" panose="00000500000000000000" pitchFamily="2" charset="0"/>
              </a:rPr>
              <a:t>So, our business is positioned like this.</a:t>
            </a:r>
          </a:p>
          <a:p>
            <a:pPr marL="0" lvl="0" indent="0" algn="l" rtl="0">
              <a:spcBef>
                <a:spcPts val="0"/>
              </a:spcBef>
              <a:spcAft>
                <a:spcPts val="0"/>
              </a:spcAft>
              <a:buNone/>
            </a:pPr>
            <a:endParaRPr lang="en-US" dirty="0">
              <a:latin typeface="Arial Rounded MT Bold" panose="020F0704030504030204" pitchFamily="34" charset="0"/>
            </a:endParaRPr>
          </a:p>
        </p:txBody>
      </p:sp>
    </p:spTree>
    <p:extLst>
      <p:ext uri="{BB962C8B-B14F-4D97-AF65-F5344CB8AC3E}">
        <p14:creationId xmlns:p14="http://schemas.microsoft.com/office/powerpoint/2010/main" val="12673328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lstStyle/>
          <a:p>
            <a:pPr marL="0" lvl="0" indent="0" algn="l" rtl="0">
              <a:spcBef>
                <a:spcPts val="0"/>
              </a:spcBef>
              <a:spcAft>
                <a:spcPts val="0"/>
              </a:spcAft>
              <a:buNone/>
            </a:pPr>
            <a:r>
              <a:rPr lang="en-US" altLang="ko-KR" dirty="0">
                <a:latin typeface="Bahnschrift" panose="020B0502040204020203" pitchFamily="34" charset="0"/>
              </a:rPr>
              <a:t>Product here is about what is it that we sell, and how does it fulfill our customers’ needs.</a:t>
            </a: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Our AI-driven therapy device can provide a personalized, convenient, and effective therapy experience for women who are open-minded about metaverse and AI technology and are seeking personalized therapy that fits their busy lifestyle.</a:t>
            </a:r>
          </a:p>
          <a:p>
            <a:pPr marL="0" lvl="0" indent="0" algn="l" rtl="0">
              <a:spcBef>
                <a:spcPts val="0"/>
              </a:spcBef>
              <a:spcAft>
                <a:spcPts val="0"/>
              </a:spcAft>
              <a:buNone/>
            </a:pPr>
            <a:endParaRPr lang="en-US" altLang="ko-KR" b="0" i="0" dirty="0">
              <a:solidFill>
                <a:srgbClr val="D1D5DB"/>
              </a:solidFill>
              <a:effectLst/>
              <a:latin typeface="Bahnschrift" panose="020B0502040204020203" pitchFamily="34" charset="0"/>
            </a:endParaRP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Place here is about where do we promote or sell our product.</a:t>
            </a: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We can promote our product and provide information on the features, benefits, and pricing of our AI-driven therapy device. For example, we can offer online demos or trial versions of the product through our website.</a:t>
            </a: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Social media platforms such as Facebook, Instagram, and Twitter can be effective channels to promote our product and reach our target market. For example, we can create social media profiles for our business and post engaging content that highlights the benefits of our product.</a:t>
            </a: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As our target market is open-minded about metaverse technology, we can target metaverse communities on platforms. Especially, we can participate in these communities, create our virtual office, and offer virtual demos of our AI-driven therapy device.</a:t>
            </a: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Also, we can sell our AI-driven therapy device on online marketplaces such as Amazon, Etsy, and eBay. These platforms allow us to reach a large customer base and can help increase sales.</a:t>
            </a:r>
          </a:p>
          <a:p>
            <a:pPr marL="0" lvl="0" indent="0" algn="l" rtl="0">
              <a:spcBef>
                <a:spcPts val="0"/>
              </a:spcBef>
              <a:spcAft>
                <a:spcPts val="0"/>
              </a:spcAft>
              <a:buNone/>
            </a:pPr>
            <a:endParaRPr lang="en-US" altLang="ko-KR" dirty="0">
              <a:latin typeface="Bahnschrift" panose="020B0502040204020203" pitchFamily="34" charset="0"/>
            </a:endParaRPr>
          </a:p>
          <a:p>
            <a:pPr marL="0" lvl="0" indent="0" algn="l" rtl="0">
              <a:spcBef>
                <a:spcPts val="0"/>
              </a:spcBef>
              <a:spcAft>
                <a:spcPts val="0"/>
              </a:spcAft>
              <a:buNone/>
            </a:pPr>
            <a:r>
              <a:rPr lang="en-US" altLang="ko-KR" dirty="0">
                <a:latin typeface="Bahnschrift" panose="020B0502040204020203" pitchFamily="34" charset="0"/>
              </a:rPr>
              <a:t>Price here is about how much is your product.</a:t>
            </a: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We could offer different pricing tiers that provide access to different levels of therapy sessions or features. For example, we can offer a basic package that includes a limited number of therapy sessions per month, and a premium package that includes unlimited sessions and additional features like real-time monitoring of emotional state.</a:t>
            </a:r>
          </a:p>
          <a:p>
            <a:pPr marL="0" lvl="0" indent="0" algn="l" rtl="0">
              <a:spcBef>
                <a:spcPts val="0"/>
              </a:spcBef>
              <a:spcAft>
                <a:spcPts val="0"/>
              </a:spcAft>
              <a:buNone/>
            </a:pPr>
            <a:endParaRPr lang="en-US" altLang="ko-KR" b="0" i="0" dirty="0">
              <a:solidFill>
                <a:srgbClr val="D1D5DB"/>
              </a:solidFill>
              <a:effectLst/>
              <a:latin typeface="Bahnschrift" panose="020B0502040204020203" pitchFamily="34" charset="0"/>
            </a:endParaRP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Promotion here is about how do our ideal customers find out about us.</a:t>
            </a: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We can run paid advertising campaigns on social media platforms. These platforms offer highly targeted advertising options that allow us to reach our ideal customers based on demographics, interests, and behaviors.</a:t>
            </a:r>
          </a:p>
          <a:p>
            <a:pPr marL="0" lvl="0" indent="0" algn="l" rtl="0">
              <a:spcBef>
                <a:spcPts val="0"/>
              </a:spcBef>
              <a:spcAft>
                <a:spcPts val="0"/>
              </a:spcAft>
              <a:buNone/>
            </a:pPr>
            <a:r>
              <a:rPr lang="en-US" altLang="ko-KR" b="0" i="0" dirty="0">
                <a:solidFill>
                  <a:srgbClr val="D1D5DB"/>
                </a:solidFill>
                <a:effectLst/>
                <a:latin typeface="Bahnschrift" panose="020B0502040204020203" pitchFamily="34" charset="0"/>
              </a:rPr>
              <a:t>Partnering with influencers in the mental health or technology space can help increase brand awareness among our target market. Influencers can promote our product to their followers through their social media profiles, blog posts, and other digital channels.</a:t>
            </a:r>
          </a:p>
          <a:p>
            <a:pPr marL="0" lvl="0" indent="0" algn="l" rtl="0">
              <a:spcBef>
                <a:spcPts val="0"/>
              </a:spcBef>
              <a:spcAft>
                <a:spcPts val="0"/>
              </a:spcAft>
              <a:buNone/>
            </a:pPr>
            <a:r>
              <a:rPr lang="en-US" altLang="ko-KR" dirty="0">
                <a:latin typeface="Bahnschrift" panose="020B0502040204020203" pitchFamily="34" charset="0"/>
              </a:rPr>
              <a:t>Also, </a:t>
            </a:r>
            <a:r>
              <a:rPr lang="en-US" altLang="ko-KR" b="0" i="0" dirty="0">
                <a:solidFill>
                  <a:srgbClr val="D1D5DB"/>
                </a:solidFill>
                <a:effectLst/>
                <a:latin typeface="Bahnschrift" panose="020B0502040204020203" pitchFamily="34" charset="0"/>
              </a:rPr>
              <a:t>we can run TV advertising campaigns on channels that cater to our target market. For example, we can advertise on channels that air shows related to mental health, technology, or the metaverse space.</a:t>
            </a:r>
            <a:endParaRPr lang="en-US" altLang="ko-KR" dirty="0">
              <a:latin typeface="Bahnschrift" panose="020B0502040204020203" pitchFamily="34" charset="0"/>
            </a:endParaRPr>
          </a:p>
          <a:p>
            <a:endParaRPr kumimoji="1" lang="ko-KR" altLang="en-US" dirty="0">
              <a:latin typeface="Bahnschrift" panose="020B0502040204020203" pitchFamily="34" charset="0"/>
            </a:endParaRPr>
          </a:p>
        </p:txBody>
      </p:sp>
    </p:spTree>
    <p:extLst>
      <p:ext uri="{BB962C8B-B14F-4D97-AF65-F5344CB8AC3E}">
        <p14:creationId xmlns:p14="http://schemas.microsoft.com/office/powerpoint/2010/main" val="24648006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lstStyle/>
          <a:p>
            <a:pPr marL="158750" indent="0">
              <a:buNone/>
            </a:pPr>
            <a:r>
              <a:rPr kumimoji="1" lang="en-US" altLang="ko-KR" dirty="0"/>
              <a:t>Because we starting a business with limited initial capital, our plan s to form a small team initially and gradually expand the organization size as needed, based on market response and investment potential. To save money, each of us will take on multiple roles instead of having a dedicated role.</a:t>
            </a:r>
          </a:p>
          <a:p>
            <a:endParaRPr kumimoji="1" lang="en-US" altLang="ko-KR" dirty="0"/>
          </a:p>
          <a:p>
            <a:pPr marL="158750" indent="0">
              <a:buNone/>
            </a:pPr>
            <a:r>
              <a:rPr kumimoji="1" lang="en-US" altLang="ko-KR" dirty="0"/>
              <a:t>Firstly, we have appointed a CEO who will make strategic decisions, lead the team, and attract investments. We also have a project manager who will oversee product development and project management. Below them, we have divided the roles into three areas where  a greater need for personnel needed: technology, customer management &amp; marketing and Finance &amp;HR manager. Each area will have three ,two and one members, respectively.</a:t>
            </a:r>
          </a:p>
          <a:p>
            <a:endParaRPr kumimoji="1" lang="en-US" altLang="ko-KR" dirty="0"/>
          </a:p>
          <a:p>
            <a:pPr marL="158750" indent="0">
              <a:buNone/>
            </a:pPr>
            <a:r>
              <a:rPr kumimoji="1" lang="en-US" altLang="ko-KR" dirty="0"/>
              <a:t>Since the business is in its early stages, we don't anticipate a significant need for personnel in Finance and HR. Therefore, one of us will take on that responsibilities.</a:t>
            </a:r>
          </a:p>
          <a:p>
            <a:endParaRPr kumimoji="1" lang="en-US" altLang="ko-KR" dirty="0"/>
          </a:p>
          <a:p>
            <a:pPr marL="158750" indent="0">
              <a:buNone/>
            </a:pPr>
            <a:r>
              <a:rPr kumimoji="1" lang="en-US" altLang="ko-KR" dirty="0"/>
              <a:t>Next, there are certain areas that we believe are necessary but hiring full-time employees might be burdensome for the company. In such cases, we plan to enter into contracts to utilize external expertise. For example, we will seek advice from a psychiatrist for mental well-being, considering its relevance to our business. We will also consult professionals regarding legal issues related to personal data and any other legal matters that may arise. Additionally, when creating the initial virtual reality environment, we intend to talk with the virtual reality expert.</a:t>
            </a:r>
          </a:p>
          <a:p>
            <a:endParaRPr kumimoji="1" lang="ko-KR" altLang="en-US" dirty="0"/>
          </a:p>
        </p:txBody>
      </p:sp>
    </p:spTree>
    <p:extLst>
      <p:ext uri="{BB962C8B-B14F-4D97-AF65-F5344CB8AC3E}">
        <p14:creationId xmlns:p14="http://schemas.microsoft.com/office/powerpoint/2010/main" val="18631816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lstStyle/>
          <a:p>
            <a:pPr marL="158750" indent="0">
              <a:buNone/>
            </a:pPr>
            <a:r>
              <a:rPr kumimoji="1" lang="en-US" altLang="ko-KR" dirty="0"/>
              <a:t>This is an organization plan in the future. As the company develops, there will be additional tasks that we should do. So, we will hire employees and divide departments like this figure.</a:t>
            </a:r>
            <a:endParaRPr kumimoji="1" lang="ko-KR" altLang="en-US" dirty="0"/>
          </a:p>
        </p:txBody>
      </p:sp>
    </p:spTree>
    <p:extLst>
      <p:ext uri="{BB962C8B-B14F-4D97-AF65-F5344CB8AC3E}">
        <p14:creationId xmlns:p14="http://schemas.microsoft.com/office/powerpoint/2010/main" val="41181322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80e25347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280e2534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Start-up companies: Since it is the first time starting a business, it is a start-up type. Startups are flexible in their initial organization and are capable of quick decision-making and execution. We can pursue new ideas and innovative approaches, and are suitable for quick market response and organizational change.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We will talk about what our each of the divided teams will do.</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First </a:t>
            </a:r>
            <a:r>
              <a:rPr lang="en-US" dirty="0" err="1"/>
              <a:t>Marketing&amp;customer</a:t>
            </a:r>
            <a:r>
              <a:rPr lang="en-US" dirty="0"/>
              <a:t> management team will do market research, Branding, Advertisement and Promotion, Customer service. An effective marketing and customer management strategy will ensure that our services reach the market appropriately, earn customer trust and loyalty, and continue to grow.</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Second Technology team will do Product development, data analysis and Virtual reality development, build system security, and product testing and quality control. The technology team plays a critical role in creating and maintaining the company's core service, the metaverse-based mental health treatment services.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Finally finance and HR team do budget planning and management, cost management and reduction, recruitment, training and development, performance management The finance and human resources teams play a critical role in maintaining the company's financial stability and improving the competence and satisfaction of the team. This is essential for long-term success.</a:t>
            </a:r>
          </a:p>
        </p:txBody>
      </p:sp>
    </p:spTree>
    <p:extLst>
      <p:ext uri="{BB962C8B-B14F-4D97-AF65-F5344CB8AC3E}">
        <p14:creationId xmlns:p14="http://schemas.microsoft.com/office/powerpoint/2010/main" val="27897113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280e25347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280e25347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ko-KR" b="0" i="0" dirty="0">
                <a:solidFill>
                  <a:srgbClr val="000000"/>
                </a:solidFill>
                <a:effectLst/>
                <a:latin typeface="+mj-lt"/>
              </a:rPr>
              <a:t>From now on, I will explain about the financial plan.</a:t>
            </a:r>
            <a:r>
              <a:rPr lang="en-US" altLang="ko-KR" dirty="0">
                <a:latin typeface="+mj-lt"/>
              </a:rPr>
              <a:t/>
            </a:r>
            <a:br>
              <a:rPr lang="en-US" altLang="ko-KR" dirty="0">
                <a:latin typeface="+mj-lt"/>
              </a:rPr>
            </a:br>
            <a:r>
              <a:rPr lang="en-US" altLang="ko-KR" dirty="0">
                <a:latin typeface="+mj-lt"/>
              </a:rPr>
              <a:t/>
            </a:r>
            <a:br>
              <a:rPr lang="en-US" altLang="ko-KR" dirty="0">
                <a:latin typeface="+mj-lt"/>
              </a:rPr>
            </a:br>
            <a:r>
              <a:rPr lang="en-US" altLang="ko-KR" b="0" i="0" dirty="0">
                <a:solidFill>
                  <a:srgbClr val="000000"/>
                </a:solidFill>
                <a:effectLst/>
                <a:latin typeface="+mj-lt"/>
              </a:rPr>
              <a:t>Based on our business plan introduced earlier, our startup funding is expected to be as follows.</a:t>
            </a:r>
            <a:r>
              <a:rPr lang="en-US" altLang="ko-KR" dirty="0">
                <a:latin typeface="+mj-lt"/>
              </a:rPr>
              <a:t/>
            </a:r>
            <a:br>
              <a:rPr lang="en-US" altLang="ko-KR" dirty="0">
                <a:latin typeface="+mj-lt"/>
              </a:rPr>
            </a:br>
            <a:r>
              <a:rPr lang="en-US" altLang="ko-KR" b="0" i="0" dirty="0">
                <a:solidFill>
                  <a:srgbClr val="000000"/>
                </a:solidFill>
                <a:effectLst/>
                <a:latin typeface="+mj-lt"/>
              </a:rPr>
              <a:t>It referred to the case of a digital healthcare business called Teladoc.</a:t>
            </a:r>
            <a:r>
              <a:rPr lang="en-US" altLang="ko-KR" dirty="0">
                <a:latin typeface="+mj-lt"/>
              </a:rPr>
              <a:t/>
            </a:r>
            <a:br>
              <a:rPr lang="en-US" altLang="ko-KR" dirty="0">
                <a:latin typeface="+mj-lt"/>
              </a:rPr>
            </a:br>
            <a:r>
              <a:rPr lang="en-US" altLang="ko-KR" dirty="0">
                <a:latin typeface="+mj-lt"/>
              </a:rPr>
              <a:t/>
            </a:r>
            <a:br>
              <a:rPr lang="en-US" altLang="ko-KR" dirty="0">
                <a:latin typeface="+mj-lt"/>
              </a:rPr>
            </a:br>
            <a:r>
              <a:rPr lang="en-US" altLang="ko-KR" b="0" i="0" dirty="0">
                <a:solidFill>
                  <a:srgbClr val="000000"/>
                </a:solidFill>
                <a:effectLst/>
                <a:latin typeface="+mj-lt"/>
              </a:rPr>
              <a:t>Upon investigation, there was a different stages in start-up funding.</a:t>
            </a:r>
            <a:r>
              <a:rPr lang="en-US" altLang="ko-KR" dirty="0">
                <a:latin typeface="+mj-lt"/>
              </a:rPr>
              <a:t/>
            </a:r>
            <a:br>
              <a:rPr lang="en-US" altLang="ko-KR" dirty="0">
                <a:latin typeface="+mj-lt"/>
              </a:rPr>
            </a:br>
            <a:r>
              <a:rPr lang="en-US" altLang="ko-KR" b="0" i="0" dirty="0">
                <a:solidFill>
                  <a:srgbClr val="000000"/>
                </a:solidFill>
                <a:effectLst/>
                <a:latin typeface="+mj-lt"/>
              </a:rPr>
              <a:t>It is divided into seed funding, series A and B, according to the investment timing and investment scale of each start-up funding.</a:t>
            </a:r>
            <a:r>
              <a:rPr lang="en-US" altLang="ko-KR" dirty="0">
                <a:latin typeface="+mj-lt"/>
              </a:rPr>
              <a:t/>
            </a:r>
            <a:br>
              <a:rPr lang="en-US" altLang="ko-KR" dirty="0">
                <a:latin typeface="+mj-lt"/>
              </a:rPr>
            </a:br>
            <a:r>
              <a:rPr lang="en-US" altLang="ko-KR" dirty="0">
                <a:latin typeface="+mj-lt"/>
              </a:rPr>
              <a:t/>
            </a:r>
            <a:br>
              <a:rPr lang="en-US" altLang="ko-KR" dirty="0">
                <a:latin typeface="+mj-lt"/>
              </a:rPr>
            </a:br>
            <a:r>
              <a:rPr lang="en-US" altLang="ko-KR" b="0" i="0" dirty="0">
                <a:solidFill>
                  <a:srgbClr val="000000"/>
                </a:solidFill>
                <a:effectLst/>
                <a:latin typeface="+mj-lt"/>
              </a:rPr>
              <a:t>2023 is the stage of setting up all business plans in more.</a:t>
            </a:r>
          </a:p>
          <a:p>
            <a:pPr marL="0" lvl="0" indent="0" algn="l" rtl="0">
              <a:spcBef>
                <a:spcPts val="0"/>
              </a:spcBef>
              <a:spcAft>
                <a:spcPts val="0"/>
              </a:spcAft>
              <a:buNone/>
            </a:pPr>
            <a:r>
              <a:rPr lang="en-US" altLang="ko-KR" b="0" i="0" dirty="0">
                <a:solidFill>
                  <a:srgbClr val="000000"/>
                </a:solidFill>
                <a:effectLst/>
                <a:latin typeface="+mj-lt"/>
              </a:rPr>
              <a:t>It was judged that about 200 million dollars could be invested, which is same as 3</a:t>
            </a:r>
            <a:r>
              <a:rPr lang="ko-KR" altLang="en-US" b="0" i="0" dirty="0">
                <a:solidFill>
                  <a:srgbClr val="000000"/>
                </a:solidFill>
                <a:effectLst/>
                <a:latin typeface="+mj-lt"/>
              </a:rPr>
              <a:t>억</a:t>
            </a:r>
            <a:r>
              <a:rPr lang="en-US" altLang="ko-KR" b="0" i="0" dirty="0">
                <a:solidFill>
                  <a:srgbClr val="000000"/>
                </a:solidFill>
                <a:effectLst/>
                <a:latin typeface="+mj-lt"/>
              </a:rPr>
              <a:t>won.</a:t>
            </a:r>
            <a:r>
              <a:rPr lang="en-US" altLang="ko-KR" dirty="0">
                <a:latin typeface="+mj-lt"/>
              </a:rPr>
              <a:t/>
            </a:r>
            <a:br>
              <a:rPr lang="en-US" altLang="ko-KR" dirty="0">
                <a:latin typeface="+mj-lt"/>
              </a:rPr>
            </a:br>
            <a:r>
              <a:rPr lang="en-US" altLang="ko-KR" b="0" i="0" dirty="0">
                <a:solidFill>
                  <a:srgbClr val="000000"/>
                </a:solidFill>
                <a:effectLst/>
                <a:latin typeface="+mj-lt"/>
              </a:rPr>
              <a:t>At that time, there are bootstrapping, venture capitalists in the channels that can be invested.</a:t>
            </a:r>
            <a:r>
              <a:rPr lang="en-US" altLang="ko-KR" dirty="0">
                <a:latin typeface="+mj-lt"/>
              </a:rPr>
              <a:t/>
            </a:r>
            <a:br>
              <a:rPr lang="en-US" altLang="ko-KR" dirty="0">
                <a:latin typeface="+mj-lt"/>
              </a:rPr>
            </a:br>
            <a:r>
              <a:rPr lang="en-US" altLang="ko-KR" dirty="0">
                <a:latin typeface="+mj-lt"/>
              </a:rPr>
              <a:t/>
            </a:r>
            <a:br>
              <a:rPr lang="en-US" altLang="ko-KR" dirty="0">
                <a:latin typeface="+mj-lt"/>
              </a:rPr>
            </a:br>
            <a:r>
              <a:rPr lang="en-US" altLang="ko-KR" b="0" i="0" dirty="0">
                <a:solidFill>
                  <a:srgbClr val="000000"/>
                </a:solidFill>
                <a:effectLst/>
                <a:latin typeface="+mj-lt"/>
              </a:rPr>
              <a:t>Two years later, in 2025 when the service is launched, it will be able to receive about three times than seed funding.</a:t>
            </a:r>
            <a:r>
              <a:rPr lang="en-US" altLang="ko-KR" dirty="0">
                <a:latin typeface="+mj-lt"/>
              </a:rPr>
              <a:t/>
            </a:r>
            <a:br>
              <a:rPr lang="en-US" altLang="ko-KR" dirty="0">
                <a:latin typeface="+mj-lt"/>
              </a:rPr>
            </a:br>
            <a:r>
              <a:rPr lang="en-US" altLang="ko-KR" dirty="0">
                <a:latin typeface="+mj-lt"/>
              </a:rPr>
              <a:t/>
            </a:r>
            <a:br>
              <a:rPr lang="en-US" altLang="ko-KR" dirty="0">
                <a:latin typeface="+mj-lt"/>
              </a:rPr>
            </a:br>
            <a:r>
              <a:rPr lang="en-US" altLang="ko-KR" b="0" i="0" dirty="0">
                <a:solidFill>
                  <a:srgbClr val="000000"/>
                </a:solidFill>
                <a:effectLst/>
                <a:latin typeface="+mj-lt"/>
              </a:rPr>
              <a:t>In 2029, the year when the business returns to the black, it will once again be able to receive.</a:t>
            </a:r>
            <a:r>
              <a:rPr lang="en-US" altLang="ko-KR" dirty="0">
                <a:latin typeface="+mj-lt"/>
              </a:rPr>
              <a:t/>
            </a:r>
            <a:br>
              <a:rPr lang="en-US" altLang="ko-KR" dirty="0">
                <a:latin typeface="+mj-lt"/>
              </a:rPr>
            </a:br>
            <a:r>
              <a:rPr lang="en-US" altLang="ko-KR" dirty="0">
                <a:latin typeface="+mj-lt"/>
              </a:rPr>
              <a:t/>
            </a:r>
            <a:br>
              <a:rPr lang="en-US" altLang="ko-KR" dirty="0">
                <a:latin typeface="+mj-lt"/>
              </a:rPr>
            </a:br>
            <a:r>
              <a:rPr lang="en-US" altLang="ko-KR" b="0" i="0" dirty="0">
                <a:solidFill>
                  <a:srgbClr val="000000"/>
                </a:solidFill>
                <a:effectLst/>
                <a:latin typeface="+mj-lt"/>
              </a:rPr>
              <a:t>We aim to issue an IPO in the year 2030 when income becomes a surplus.</a:t>
            </a:r>
          </a:p>
          <a:p>
            <a:pPr marL="0" lvl="0" indent="0" algn="l" rtl="0">
              <a:spcBef>
                <a:spcPts val="0"/>
              </a:spcBef>
              <a:spcAft>
                <a:spcPts val="0"/>
              </a:spcAft>
              <a:buNone/>
            </a:pPr>
            <a:r>
              <a:rPr lang="en-US" altLang="ko-KR" dirty="0">
                <a:latin typeface="+mj-lt"/>
              </a:rPr>
              <a:t/>
            </a:r>
            <a:br>
              <a:rPr lang="en-US" altLang="ko-KR" dirty="0">
                <a:latin typeface="+mj-lt"/>
              </a:rPr>
            </a:br>
            <a:r>
              <a:rPr lang="en-US" altLang="ko-KR" b="0" i="0" dirty="0">
                <a:solidFill>
                  <a:srgbClr val="000000"/>
                </a:solidFill>
                <a:effectLst/>
                <a:latin typeface="+mj-lt"/>
              </a:rPr>
              <a:t>It is expected to increase the size of the company. For example, it could be possible to expanding the new digital healthcare business with the capital at that time.</a:t>
            </a:r>
            <a:r>
              <a:rPr lang="en-US" altLang="ko-KR" dirty="0">
                <a:latin typeface="+mj-lt"/>
              </a:rPr>
              <a:t/>
            </a:r>
            <a:br>
              <a:rPr lang="en-US" altLang="ko-KR" dirty="0">
                <a:latin typeface="+mj-lt"/>
              </a:rPr>
            </a:br>
            <a:r>
              <a:rPr lang="en-US" altLang="ko-KR" dirty="0">
                <a:latin typeface="+mj-lt"/>
              </a:rPr>
              <a:t/>
            </a:r>
            <a:br>
              <a:rPr lang="en-US" altLang="ko-KR" dirty="0">
                <a:latin typeface="+mj-lt"/>
              </a:rPr>
            </a:br>
            <a:r>
              <a:rPr lang="en-US" altLang="ko-KR" b="0" i="0" dirty="0">
                <a:solidFill>
                  <a:srgbClr val="000000"/>
                </a:solidFill>
                <a:effectLst/>
                <a:latin typeface="+mj-lt"/>
              </a:rPr>
              <a:t>From start to finish, business investments can be received from the following corporations and institutes.</a:t>
            </a:r>
          </a:p>
          <a:p>
            <a:pPr marL="0" lvl="0" indent="0" algn="l" rtl="0">
              <a:spcBef>
                <a:spcPts val="0"/>
              </a:spcBef>
              <a:spcAft>
                <a:spcPts val="0"/>
              </a:spcAft>
              <a:buNone/>
            </a:pPr>
            <a:r>
              <a:rPr lang="en-US" altLang="ko-KR" dirty="0">
                <a:latin typeface="+mj-lt"/>
              </a:rPr>
              <a:t/>
            </a:r>
            <a:br>
              <a:rPr lang="en-US" altLang="ko-KR" dirty="0">
                <a:latin typeface="+mj-lt"/>
              </a:rPr>
            </a:br>
            <a:r>
              <a:rPr lang="en-US" altLang="ko-KR" b="0" i="0" dirty="0">
                <a:solidFill>
                  <a:srgbClr val="000000"/>
                </a:solidFill>
                <a:effectLst/>
                <a:latin typeface="+mj-lt"/>
              </a:rPr>
              <a:t>But among them, we are going to focus on venture capitalists, which is corporation expected to be fund</a:t>
            </a:r>
          </a:p>
          <a:p>
            <a:pPr marL="0" lvl="0" indent="0" algn="l" rtl="0">
              <a:spcBef>
                <a:spcPts val="0"/>
              </a:spcBef>
              <a:spcAft>
                <a:spcPts val="0"/>
              </a:spcAft>
              <a:buNone/>
            </a:pPr>
            <a:r>
              <a:rPr lang="en-US" altLang="ko-KR" b="0" i="0" dirty="0">
                <a:solidFill>
                  <a:srgbClr val="000000"/>
                </a:solidFill>
                <a:effectLst/>
                <a:latin typeface="+mj-lt"/>
              </a:rPr>
              <a:t>In largest scale and be most stable.</a:t>
            </a:r>
            <a:endParaRPr lang="ko-KR" altLang="en-US" dirty="0">
              <a:latin typeface="+mj-lt"/>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lstStyle/>
          <a:p>
            <a:pPr marL="158750" indent="0">
              <a:buNone/>
            </a:pPr>
            <a:r>
              <a:rPr lang="en-US" altLang="ko-KR" b="0" i="0" dirty="0">
                <a:solidFill>
                  <a:srgbClr val="000000"/>
                </a:solidFill>
                <a:effectLst/>
                <a:latin typeface="Aldhabi" panose="01000000000000000000" pitchFamily="2" charset="-78"/>
                <a:cs typeface="Aldhabi" panose="01000000000000000000" pitchFamily="2" charset="-78"/>
              </a:rPr>
              <a:t>We looked into which VCs can be invested and which VCs should be promoted.</a:t>
            </a: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b="0" i="0" dirty="0">
                <a:solidFill>
                  <a:srgbClr val="000000"/>
                </a:solidFill>
                <a:effectLst/>
                <a:latin typeface="Aldhabi" panose="01000000000000000000" pitchFamily="2" charset="-78"/>
                <a:cs typeface="Aldhabi" panose="01000000000000000000" pitchFamily="2" charset="-78"/>
              </a:rPr>
              <a:t>In seed funding, it was judged that "trident capital” was appropriate.</a:t>
            </a: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b="0" i="0" dirty="0">
                <a:solidFill>
                  <a:srgbClr val="000000"/>
                </a:solidFill>
                <a:effectLst/>
                <a:latin typeface="Aldhabi" panose="01000000000000000000" pitchFamily="2" charset="-78"/>
                <a:cs typeface="Aldhabi" panose="01000000000000000000" pitchFamily="2" charset="-78"/>
              </a:rPr>
              <a:t>They have a history of investing the aforementioned 200 million dollar in Teladoc's seed funding.</a:t>
            </a: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b="0" i="0" dirty="0">
                <a:solidFill>
                  <a:srgbClr val="000000"/>
                </a:solidFill>
                <a:effectLst/>
                <a:latin typeface="Aldhabi" panose="01000000000000000000" pitchFamily="2" charset="-78"/>
                <a:cs typeface="Aldhabi" panose="01000000000000000000" pitchFamily="2" charset="-78"/>
              </a:rPr>
              <a:t>They have tendency to invest in small scale in the early days of software services, and recently portfolio has included a large number of digital healthcare companies.</a:t>
            </a: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b="0" i="0" dirty="0">
                <a:solidFill>
                  <a:srgbClr val="000000"/>
                </a:solidFill>
                <a:effectLst/>
                <a:latin typeface="Aldhabi" panose="01000000000000000000" pitchFamily="2" charset="-78"/>
                <a:cs typeface="Aldhabi" panose="01000000000000000000" pitchFamily="2" charset="-78"/>
              </a:rPr>
              <a:t>After that, the following corporations are highly expected to invest.</a:t>
            </a:r>
          </a:p>
          <a:p>
            <a:pPr marL="158750" indent="0">
              <a:buNone/>
            </a:pP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b="0" i="0" dirty="0" err="1">
                <a:solidFill>
                  <a:srgbClr val="000000"/>
                </a:solidFill>
                <a:effectLst/>
                <a:latin typeface="Aldhabi" panose="01000000000000000000" pitchFamily="2" charset="-78"/>
                <a:cs typeface="Aldhabi" panose="01000000000000000000" pitchFamily="2" charset="-78"/>
              </a:rPr>
              <a:t>F,prime</a:t>
            </a:r>
            <a:r>
              <a:rPr lang="en-US" altLang="ko-KR" b="0" i="0" dirty="0">
                <a:solidFill>
                  <a:srgbClr val="000000"/>
                </a:solidFill>
                <a:effectLst/>
                <a:latin typeface="Aldhabi" panose="01000000000000000000" pitchFamily="2" charset="-78"/>
                <a:cs typeface="Aldhabi" panose="01000000000000000000" pitchFamily="2" charset="-78"/>
              </a:rPr>
              <a:t> is judged to have been specialized in healthcare investment. And the scale is 500-1000 million dollars</a:t>
            </a: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b="0" i="0" dirty="0">
                <a:solidFill>
                  <a:srgbClr val="000000"/>
                </a:solidFill>
                <a:effectLst/>
                <a:latin typeface="Aldhabi" panose="01000000000000000000" pitchFamily="2" charset="-78"/>
                <a:cs typeface="Aldhabi" panose="01000000000000000000" pitchFamily="2" charset="-78"/>
              </a:rPr>
              <a:t>It would be very attractive to each other.</a:t>
            </a:r>
          </a:p>
          <a:p>
            <a:pPr marL="158750" indent="0">
              <a:buNone/>
            </a:pP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b="0" i="0" dirty="0">
                <a:solidFill>
                  <a:srgbClr val="000000"/>
                </a:solidFill>
                <a:effectLst/>
                <a:latin typeface="Aldhabi" panose="01000000000000000000" pitchFamily="2" charset="-78"/>
                <a:cs typeface="Aldhabi" panose="01000000000000000000" pitchFamily="2" charset="-78"/>
              </a:rPr>
              <a:t>Sequoia have the characteristics of continuous investment in </a:t>
            </a:r>
            <a:r>
              <a:rPr lang="en-US" altLang="ko-KR" b="0" i="0" dirty="0" err="1">
                <a:solidFill>
                  <a:srgbClr val="000000"/>
                </a:solidFill>
                <a:effectLst/>
                <a:latin typeface="Aldhabi" panose="01000000000000000000" pitchFamily="2" charset="-78"/>
                <a:cs typeface="Aldhabi" panose="01000000000000000000" pitchFamily="2" charset="-78"/>
              </a:rPr>
              <a:t>longterm</a:t>
            </a:r>
            <a:r>
              <a:rPr lang="en-US" altLang="ko-KR" b="0" i="0" dirty="0">
                <a:solidFill>
                  <a:srgbClr val="000000"/>
                </a:solidFill>
                <a:effectLst/>
                <a:latin typeface="Aldhabi" panose="01000000000000000000" pitchFamily="2" charset="-78"/>
                <a:cs typeface="Aldhabi" panose="01000000000000000000" pitchFamily="2" charset="-78"/>
              </a:rPr>
              <a:t> to start-ups. </a:t>
            </a:r>
          </a:p>
          <a:p>
            <a:pPr marL="158750" indent="0">
              <a:buNone/>
            </a:pPr>
            <a:r>
              <a:rPr lang="en-US" altLang="ko-KR" b="0" i="0" dirty="0">
                <a:solidFill>
                  <a:srgbClr val="000000"/>
                </a:solidFill>
                <a:effectLst/>
                <a:latin typeface="Aldhabi" panose="01000000000000000000" pitchFamily="2" charset="-78"/>
                <a:cs typeface="Aldhabi" panose="01000000000000000000" pitchFamily="2" charset="-78"/>
              </a:rPr>
              <a:t>And when it comes to financing, they provide consultant service.</a:t>
            </a:r>
            <a:r>
              <a:rPr lang="en-US" altLang="ko-KR" dirty="0">
                <a:latin typeface="Aldhabi" panose="01000000000000000000" pitchFamily="2" charset="-78"/>
                <a:cs typeface="Aldhabi" panose="01000000000000000000" pitchFamily="2" charset="-78"/>
              </a:rPr>
              <a:t/>
            </a:r>
            <a:br>
              <a:rPr lang="en-US" altLang="ko-KR" dirty="0">
                <a:latin typeface="Aldhabi" panose="01000000000000000000" pitchFamily="2" charset="-78"/>
                <a:cs typeface="Aldhabi" panose="01000000000000000000" pitchFamily="2" charset="-78"/>
              </a:rPr>
            </a:br>
            <a:r>
              <a:rPr lang="en-US" altLang="ko-KR" b="0" i="0" dirty="0">
                <a:solidFill>
                  <a:srgbClr val="000000"/>
                </a:solidFill>
                <a:effectLst/>
                <a:latin typeface="Aldhabi" panose="01000000000000000000" pitchFamily="2" charset="-78"/>
                <a:cs typeface="Aldhabi" panose="01000000000000000000" pitchFamily="2" charset="-78"/>
              </a:rPr>
              <a:t>It will be a great help to our business, and make us stable on operating business.</a:t>
            </a:r>
            <a:endParaRPr lang="ko-KR" altLang="en-US" dirty="0">
              <a:latin typeface="Aldhabi" panose="01000000000000000000" pitchFamily="2" charset="-78"/>
              <a:cs typeface="Aldhabi" panose="01000000000000000000" pitchFamily="2" charset="-78"/>
            </a:endParaRPr>
          </a:p>
        </p:txBody>
      </p:sp>
    </p:spTree>
    <p:extLst>
      <p:ext uri="{BB962C8B-B14F-4D97-AF65-F5344CB8AC3E}">
        <p14:creationId xmlns:p14="http://schemas.microsoft.com/office/powerpoint/2010/main" val="1072967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f9dcaf827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f9dcaf827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ko-KR" b="0" i="0" dirty="0">
                <a:solidFill>
                  <a:srgbClr val="000000"/>
                </a:solidFill>
                <a:effectLst/>
                <a:latin typeface="Bahnschrift Condensed" panose="020B0502040204020203" pitchFamily="34" charset="0"/>
              </a:rPr>
              <a:t>When forecasting gains and losses for about seven years, it is essential to predict the expected number of customers each year.</a:t>
            </a:r>
            <a:r>
              <a:rPr lang="en-US" altLang="ko-KR" dirty="0">
                <a:latin typeface="Bahnschrift Condensed" panose="020B0502040204020203" pitchFamily="34" charset="0"/>
              </a:rPr>
              <a:t/>
            </a:r>
            <a:br>
              <a:rPr lang="en-US" altLang="ko-KR" dirty="0">
                <a:latin typeface="Bahnschrift Condensed" panose="020B0502040204020203" pitchFamily="34" charset="0"/>
              </a:rPr>
            </a:br>
            <a:r>
              <a:rPr lang="en-US" altLang="ko-KR" b="0" i="0" dirty="0">
                <a:solidFill>
                  <a:srgbClr val="000000"/>
                </a:solidFill>
                <a:effectLst/>
                <a:latin typeface="Bahnschrift Condensed" panose="020B0502040204020203" pitchFamily="34" charset="0"/>
              </a:rPr>
              <a:t>Therefore, we used s-curve to calculate this.</a:t>
            </a:r>
            <a:r>
              <a:rPr lang="en-US" altLang="ko-KR" dirty="0">
                <a:latin typeface="Bahnschrift Condensed" panose="020B0502040204020203" pitchFamily="34" charset="0"/>
              </a:rPr>
              <a:t/>
            </a:r>
            <a:br>
              <a:rPr lang="en-US" altLang="ko-KR" dirty="0">
                <a:latin typeface="Bahnschrift Condensed" panose="020B0502040204020203" pitchFamily="34" charset="0"/>
              </a:rPr>
            </a:br>
            <a:r>
              <a:rPr lang="en-US" altLang="ko-KR" b="0" i="0" dirty="0">
                <a:solidFill>
                  <a:srgbClr val="000000"/>
                </a:solidFill>
                <a:effectLst/>
                <a:latin typeface="Bahnschrift Condensed" panose="020B0502040204020203" pitchFamily="34" charset="0"/>
              </a:rPr>
              <a:t>To use this, you need to set the coefficients that fit the equation of the graph</a:t>
            </a:r>
            <a:r>
              <a:rPr lang="en-US" altLang="ko-KR" dirty="0">
                <a:latin typeface="Bahnschrift Condensed" panose="020B0502040204020203" pitchFamily="34" charset="0"/>
              </a:rPr>
              <a:t/>
            </a:r>
            <a:br>
              <a:rPr lang="en-US" altLang="ko-KR" dirty="0">
                <a:latin typeface="Bahnschrift Condensed" panose="020B0502040204020203" pitchFamily="34" charset="0"/>
              </a:rPr>
            </a:br>
            <a:r>
              <a:rPr lang="en-US" altLang="ko-KR" b="0" i="0" dirty="0">
                <a:solidFill>
                  <a:srgbClr val="000000"/>
                </a:solidFill>
                <a:effectLst/>
                <a:latin typeface="Bahnschrift Condensed" panose="020B0502040204020203" pitchFamily="34" charset="0"/>
              </a:rPr>
              <a:t>It was used as a weighted average by examining the coefficients of the metaverse market and the digital healthcare market.</a:t>
            </a:r>
            <a:r>
              <a:rPr lang="en-US" altLang="ko-KR" dirty="0">
                <a:latin typeface="Bahnschrift Condensed" panose="020B0502040204020203" pitchFamily="34" charset="0"/>
              </a:rPr>
              <a:t/>
            </a:r>
            <a:br>
              <a:rPr lang="en-US" altLang="ko-KR" dirty="0">
                <a:latin typeface="Bahnschrift Condensed" panose="020B0502040204020203" pitchFamily="34" charset="0"/>
              </a:rPr>
            </a:br>
            <a:r>
              <a:rPr lang="en-US" altLang="ko-KR" dirty="0">
                <a:latin typeface="Bahnschrift Condensed" panose="020B0502040204020203" pitchFamily="34" charset="0"/>
              </a:rPr>
              <a:t/>
            </a:r>
            <a:br>
              <a:rPr lang="en-US" altLang="ko-KR" dirty="0">
                <a:latin typeface="Bahnschrift Condensed" panose="020B0502040204020203" pitchFamily="34" charset="0"/>
              </a:rPr>
            </a:br>
            <a:r>
              <a:rPr lang="en-US" altLang="ko-KR" b="0" i="0" dirty="0">
                <a:solidFill>
                  <a:srgbClr val="000000"/>
                </a:solidFill>
                <a:effectLst/>
                <a:latin typeface="Bahnschrift Condensed" panose="020B0502040204020203" pitchFamily="34" charset="0"/>
              </a:rPr>
              <a:t>And we saved % of users over the next seven years with our potential maximum use percentage at 40%.</a:t>
            </a:r>
            <a:r>
              <a:rPr lang="en-US" altLang="ko-KR" dirty="0">
                <a:latin typeface="Bahnschrift Condensed" panose="020B0502040204020203" pitchFamily="34" charset="0"/>
              </a:rPr>
              <a:t/>
            </a:r>
            <a:br>
              <a:rPr lang="en-US" altLang="ko-KR" dirty="0">
                <a:latin typeface="Bahnschrift Condensed" panose="020B0502040204020203" pitchFamily="34" charset="0"/>
              </a:rPr>
            </a:br>
            <a:r>
              <a:rPr lang="en-US" altLang="ko-KR" dirty="0">
                <a:latin typeface="Bahnschrift Condensed" panose="020B0502040204020203" pitchFamily="34" charset="0"/>
              </a:rPr>
              <a:t/>
            </a:r>
            <a:br>
              <a:rPr lang="en-US" altLang="ko-KR" dirty="0">
                <a:latin typeface="Bahnschrift Condensed" panose="020B0502040204020203" pitchFamily="34" charset="0"/>
              </a:rPr>
            </a:br>
            <a:r>
              <a:rPr lang="en-US" altLang="ko-KR" b="0" i="0" dirty="0">
                <a:solidFill>
                  <a:srgbClr val="000000"/>
                </a:solidFill>
                <a:effectLst/>
                <a:latin typeface="Bahnschrift Condensed" panose="020B0502040204020203" pitchFamily="34" charset="0"/>
              </a:rPr>
              <a:t>And sales of ai driven device also used the above s-curve figures.</a:t>
            </a:r>
            <a:r>
              <a:rPr lang="en-US" altLang="ko-KR" dirty="0">
                <a:latin typeface="Bahnschrift Condensed" panose="020B0502040204020203" pitchFamily="34" charset="0"/>
              </a:rPr>
              <a:t/>
            </a:r>
            <a:br>
              <a:rPr lang="en-US" altLang="ko-KR" dirty="0">
                <a:latin typeface="Bahnschrift Condensed" panose="020B0502040204020203" pitchFamily="34" charset="0"/>
              </a:rPr>
            </a:br>
            <a:r>
              <a:rPr lang="en-US" altLang="ko-KR" b="0" i="0" dirty="0">
                <a:solidFill>
                  <a:srgbClr val="000000"/>
                </a:solidFill>
                <a:effectLst/>
                <a:latin typeface="Bahnschrift Condensed" panose="020B0502040204020203" pitchFamily="34" charset="0"/>
              </a:rPr>
              <a:t>At this time, the potent max use unit was appropriately calculated according to the number of institutions related to cognitive therapy across the country.</a:t>
            </a:r>
          </a:p>
          <a:p>
            <a:pPr marL="0" lvl="0" indent="0" algn="l" rtl="0">
              <a:spcBef>
                <a:spcPts val="0"/>
              </a:spcBef>
              <a:spcAft>
                <a:spcPts val="0"/>
              </a:spcAft>
              <a:buNone/>
            </a:pPr>
            <a:endParaRPr lang="en-US" altLang="ko-KR" b="0" i="0" dirty="0">
              <a:solidFill>
                <a:srgbClr val="000000"/>
              </a:solidFill>
              <a:effectLst/>
              <a:latin typeface="Bahnschrift Condensed" panose="020B0502040204020203" pitchFamily="34" charset="0"/>
            </a:endParaRPr>
          </a:p>
          <a:p>
            <a:pPr marL="0" lvl="0" indent="0" algn="l" rtl="0">
              <a:spcBef>
                <a:spcPts val="0"/>
              </a:spcBef>
              <a:spcAft>
                <a:spcPts val="0"/>
              </a:spcAft>
              <a:buNone/>
            </a:pPr>
            <a:r>
              <a:rPr lang="en-US" altLang="ko-KR" b="0" i="0" dirty="0">
                <a:solidFill>
                  <a:srgbClr val="000000"/>
                </a:solidFill>
                <a:effectLst/>
                <a:latin typeface="Bahnschrift Condensed" panose="020B0502040204020203" pitchFamily="34" charset="0"/>
              </a:rPr>
              <a:t>We also set the price per unit.</a:t>
            </a:r>
          </a:p>
          <a:p>
            <a:pPr marL="0" lvl="0" indent="0" algn="l" rtl="0">
              <a:spcBef>
                <a:spcPts val="0"/>
              </a:spcBef>
              <a:spcAft>
                <a:spcPts val="0"/>
              </a:spcAft>
              <a:buNone/>
            </a:pPr>
            <a:endParaRPr lang="en-US" altLang="ko-KR" b="0" i="0" dirty="0">
              <a:solidFill>
                <a:srgbClr val="000000"/>
              </a:solidFill>
              <a:effectLst/>
              <a:latin typeface="Bahnschrift Condensed" panose="020B0502040204020203" pitchFamily="34" charset="0"/>
            </a:endParaRPr>
          </a:p>
          <a:p>
            <a:pPr marL="0" lvl="0" indent="0" algn="l" rtl="0">
              <a:spcBef>
                <a:spcPts val="0"/>
              </a:spcBef>
              <a:spcAft>
                <a:spcPts val="0"/>
              </a:spcAft>
              <a:buNone/>
            </a:pPr>
            <a:r>
              <a:rPr lang="en-US" altLang="ko-KR" b="0" i="0" dirty="0">
                <a:solidFill>
                  <a:srgbClr val="000000"/>
                </a:solidFill>
                <a:effectLst/>
                <a:latin typeface="Bahnschrift Condensed" panose="020B0502040204020203" pitchFamily="34" charset="0"/>
              </a:rPr>
              <a:t>In term of device, we set it 799.99 dollar.</a:t>
            </a:r>
          </a:p>
          <a:p>
            <a:pPr marL="0" lvl="0" indent="0" algn="l" rtl="0">
              <a:spcBef>
                <a:spcPts val="0"/>
              </a:spcBef>
              <a:spcAft>
                <a:spcPts val="0"/>
              </a:spcAft>
              <a:buNone/>
            </a:pPr>
            <a:r>
              <a:rPr lang="en-US" altLang="ko-KR" b="0" i="0" dirty="0">
                <a:solidFill>
                  <a:srgbClr val="000000"/>
                </a:solidFill>
                <a:effectLst/>
                <a:latin typeface="Bahnschrift Condensed" panose="020B0502040204020203" pitchFamily="34" charset="0"/>
              </a:rPr>
              <a:t>According to the patent, we need multi-channel </a:t>
            </a:r>
            <a:r>
              <a:rPr lang="en-US" altLang="ko-KR" b="0" i="0" dirty="0" err="1">
                <a:solidFill>
                  <a:srgbClr val="000000"/>
                </a:solidFill>
                <a:effectLst/>
                <a:latin typeface="Bahnschrift Condensed" panose="020B0502040204020203" pitchFamily="34" charset="0"/>
              </a:rPr>
              <a:t>eeg</a:t>
            </a:r>
            <a:r>
              <a:rPr lang="en-US" altLang="ko-KR" b="0" i="0" dirty="0">
                <a:solidFill>
                  <a:srgbClr val="000000"/>
                </a:solidFill>
                <a:effectLst/>
                <a:latin typeface="Bahnschrift Condensed" panose="020B0502040204020203" pitchFamily="34" charset="0"/>
              </a:rPr>
              <a:t> device, and the price of appropriate product on aim of us was $799.99</a:t>
            </a:r>
          </a:p>
          <a:p>
            <a:pPr marL="0" lvl="0" indent="0" algn="l" rtl="0">
              <a:spcBef>
                <a:spcPts val="0"/>
              </a:spcBef>
              <a:spcAft>
                <a:spcPts val="0"/>
              </a:spcAft>
              <a:buNone/>
            </a:pPr>
            <a:endParaRPr lang="en-US" altLang="ko-KR" b="0" i="0" dirty="0">
              <a:solidFill>
                <a:srgbClr val="000000"/>
              </a:solidFill>
              <a:effectLst/>
              <a:latin typeface="Bahnschrift Condensed" panose="020B0502040204020203" pitchFamily="34" charset="0"/>
            </a:endParaRPr>
          </a:p>
          <a:p>
            <a:pPr marL="0" lvl="0" indent="0" algn="l" rtl="0">
              <a:spcBef>
                <a:spcPts val="0"/>
              </a:spcBef>
              <a:spcAft>
                <a:spcPts val="0"/>
              </a:spcAft>
              <a:buNone/>
            </a:pPr>
            <a:r>
              <a:rPr lang="en-US" altLang="ko-KR" b="0" i="0" dirty="0">
                <a:solidFill>
                  <a:srgbClr val="000000"/>
                </a:solidFill>
                <a:effectLst/>
                <a:latin typeface="Bahnschrift Condensed" panose="020B0502040204020203" pitchFamily="34" charset="0"/>
              </a:rPr>
              <a:t>And we also set average of counseling price in market with $97</a:t>
            </a:r>
          </a:p>
        </p:txBody>
      </p:sp>
    </p:spTree>
    <p:extLst>
      <p:ext uri="{BB962C8B-B14F-4D97-AF65-F5344CB8AC3E}">
        <p14:creationId xmlns:p14="http://schemas.microsoft.com/office/powerpoint/2010/main" val="34424233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f9dcaf827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f9dcaf827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This is our final income statement </a:t>
            </a:r>
          </a:p>
          <a:p>
            <a:pPr marL="0" lvl="0" indent="0" algn="l" rtl="0">
              <a:spcBef>
                <a:spcPts val="0"/>
              </a:spcBef>
              <a:spcAft>
                <a:spcPts val="0"/>
              </a:spcAft>
              <a:buNone/>
            </a:pPr>
            <a:endParaRPr lang="en-US" dirty="0">
              <a:latin typeface="Aharoni" panose="02010803020104030203" pitchFamily="2" charset="-79"/>
              <a:cs typeface="Aharoni" panose="02010803020104030203" pitchFamily="2" charset="-79"/>
            </a:endParaRP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We’ll explain the revenues from several profit models we explain before.</a:t>
            </a:r>
          </a:p>
          <a:p>
            <a:pPr marL="0" lvl="0" indent="0" algn="l" rtl="0">
              <a:spcBef>
                <a:spcPts val="0"/>
              </a:spcBef>
              <a:spcAft>
                <a:spcPts val="0"/>
              </a:spcAft>
              <a:buNone/>
            </a:pPr>
            <a:endParaRPr lang="en-US" dirty="0">
              <a:latin typeface="Aharoni" panose="02010803020104030203" pitchFamily="2" charset="-79"/>
              <a:cs typeface="Aharoni" panose="02010803020104030203" pitchFamily="2" charset="-79"/>
            </a:endParaRP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First, we get margin on AI driven device. By outsource device and resale this with 25% higher price.</a:t>
            </a: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We multiplied margin per unit   and   expected number to be solen in each year.</a:t>
            </a:r>
          </a:p>
          <a:p>
            <a:pPr marL="0" lvl="0" indent="0" algn="l" rtl="0">
              <a:spcBef>
                <a:spcPts val="0"/>
              </a:spcBef>
              <a:spcAft>
                <a:spcPts val="0"/>
              </a:spcAft>
              <a:buNone/>
            </a:pPr>
            <a:endParaRPr lang="en-US" dirty="0">
              <a:latin typeface="Aharoni" panose="02010803020104030203" pitchFamily="2" charset="-79"/>
              <a:cs typeface="Aharoni" panose="02010803020104030203" pitchFamily="2" charset="-79"/>
            </a:endParaRP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Second, we decided $10.99 to receive from institute when one user use our cognition therapy.</a:t>
            </a: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Also multiplying this with expected user, we get the expected profit for this.</a:t>
            </a: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We can see this profit model is the most important for us to gain revenue.</a:t>
            </a:r>
          </a:p>
          <a:p>
            <a:pPr marL="0" lvl="0" indent="0" algn="l" rtl="0">
              <a:spcBef>
                <a:spcPts val="0"/>
              </a:spcBef>
              <a:spcAft>
                <a:spcPts val="0"/>
              </a:spcAft>
              <a:buNone/>
            </a:pPr>
            <a:endParaRPr lang="en-US" dirty="0">
              <a:latin typeface="Aharoni" panose="02010803020104030203" pitchFamily="2" charset="-79"/>
              <a:cs typeface="Aharoni" panose="02010803020104030203" pitchFamily="2" charset="-79"/>
            </a:endParaRP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Third we get 10% commission per match between </a:t>
            </a:r>
            <a:r>
              <a:rPr lang="en-US" dirty="0" err="1">
                <a:latin typeface="Aharoni" panose="02010803020104030203" pitchFamily="2" charset="-79"/>
                <a:cs typeface="Aharoni" panose="02010803020104030203" pitchFamily="2" charset="-79"/>
              </a:rPr>
              <a:t>counseler</a:t>
            </a:r>
            <a:r>
              <a:rPr lang="en-US" dirty="0">
                <a:latin typeface="Aharoni" panose="02010803020104030203" pitchFamily="2" charset="-79"/>
                <a:cs typeface="Aharoni" panose="02010803020104030203" pitchFamily="2" charset="-79"/>
              </a:rPr>
              <a:t> and customer.</a:t>
            </a: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We calculated expected percentage of user who are going to have counseling among the user of ai therapy.</a:t>
            </a:r>
          </a:p>
          <a:p>
            <a:pPr marL="0" lvl="0" indent="0" algn="l" rtl="0">
              <a:spcBef>
                <a:spcPts val="0"/>
              </a:spcBef>
              <a:spcAft>
                <a:spcPts val="0"/>
              </a:spcAft>
              <a:buNone/>
            </a:pPr>
            <a:endParaRPr lang="en-US" dirty="0">
              <a:latin typeface="Aharoni" panose="02010803020104030203" pitchFamily="2" charset="-79"/>
              <a:cs typeface="Aharoni" panose="02010803020104030203" pitchFamily="2" charset="-79"/>
            </a:endParaRP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Lastly, we could expect the advertisement revenue on our metaverse platform.</a:t>
            </a:r>
          </a:p>
          <a:p>
            <a:pPr marL="0" lvl="0" indent="0" algn="l" rtl="0">
              <a:spcBef>
                <a:spcPts val="0"/>
              </a:spcBef>
              <a:spcAft>
                <a:spcPts val="0"/>
              </a:spcAft>
              <a:buNone/>
            </a:pPr>
            <a:r>
              <a:rPr lang="en-US" dirty="0">
                <a:latin typeface="Aharoni" panose="02010803020104030203" pitchFamily="2" charset="-79"/>
                <a:cs typeface="Aharoni" panose="02010803020104030203" pitchFamily="2" charset="-79"/>
              </a:rPr>
              <a:t>We expected and calculated the number of </a:t>
            </a:r>
            <a:r>
              <a:rPr lang="en-US" altLang="ko-KR" b="0" i="0" dirty="0">
                <a:solidFill>
                  <a:srgbClr val="000000"/>
                </a:solidFill>
                <a:effectLst/>
                <a:latin typeface="Aharoni" panose="02010803020104030203" pitchFamily="2" charset="-79"/>
                <a:cs typeface="Aharoni" panose="02010803020104030203" pitchFamily="2" charset="-79"/>
              </a:rPr>
              <a:t>floating population on our platform and (expected earnings per person)</a:t>
            </a:r>
          </a:p>
          <a:p>
            <a:pPr marL="0" lvl="0" indent="0" algn="l" rtl="0">
              <a:spcBef>
                <a:spcPts val="0"/>
              </a:spcBef>
              <a:spcAft>
                <a:spcPts val="0"/>
              </a:spcAft>
              <a:buNone/>
            </a:pPr>
            <a:r>
              <a:rPr lang="en-US" b="0" i="0" dirty="0">
                <a:solidFill>
                  <a:srgbClr val="000000"/>
                </a:solidFill>
                <a:effectLst/>
                <a:latin typeface="Aharoni" panose="02010803020104030203" pitchFamily="2" charset="-79"/>
                <a:cs typeface="Aharoni" panose="02010803020104030203" pitchFamily="2" charset="-79"/>
              </a:rPr>
              <a:t>and multiplied that.</a:t>
            </a:r>
          </a:p>
          <a:p>
            <a:pPr marL="0" lvl="0" indent="0" algn="l" rtl="0">
              <a:spcBef>
                <a:spcPts val="0"/>
              </a:spcBef>
              <a:spcAft>
                <a:spcPts val="0"/>
              </a:spcAft>
              <a:buNone/>
            </a:pPr>
            <a:endParaRPr lang="en-US" b="0" i="0" dirty="0">
              <a:solidFill>
                <a:srgbClr val="000000"/>
              </a:solidFill>
              <a:effectLst/>
              <a:latin typeface="Aharoni" panose="02010803020104030203" pitchFamily="2" charset="-79"/>
              <a:cs typeface="Aharoni" panose="02010803020104030203" pitchFamily="2" charset="-79"/>
            </a:endParaRPr>
          </a:p>
          <a:p>
            <a:pPr marL="0" lvl="0" indent="0" algn="l" rtl="0">
              <a:spcBef>
                <a:spcPts val="0"/>
              </a:spcBef>
              <a:spcAft>
                <a:spcPts val="0"/>
              </a:spcAft>
              <a:buNone/>
            </a:pPr>
            <a:r>
              <a:rPr lang="en-US" b="0" i="0" dirty="0">
                <a:solidFill>
                  <a:srgbClr val="000000"/>
                </a:solidFill>
                <a:effectLst/>
                <a:latin typeface="Aharoni" panose="02010803020104030203" pitchFamily="2" charset="-79"/>
                <a:cs typeface="Aharoni" panose="02010803020104030203" pitchFamily="2" charset="-79"/>
              </a:rPr>
              <a:t>We also considered the costs, taxes, and patent fee.</a:t>
            </a:r>
          </a:p>
          <a:p>
            <a:pPr marL="0" lvl="0" indent="0" algn="l" rtl="0">
              <a:spcBef>
                <a:spcPts val="0"/>
              </a:spcBef>
              <a:spcAft>
                <a:spcPts val="0"/>
              </a:spcAft>
              <a:buNone/>
            </a:pPr>
            <a:endParaRPr lang="en-US" b="0" i="0" dirty="0">
              <a:solidFill>
                <a:srgbClr val="000000"/>
              </a:solidFill>
              <a:effectLst/>
              <a:latin typeface="Aharoni" panose="02010803020104030203" pitchFamily="2" charset="-79"/>
              <a:cs typeface="Aharoni" panose="02010803020104030203" pitchFamily="2" charset="-79"/>
            </a:endParaRPr>
          </a:p>
          <a:p>
            <a:pPr marL="0" lvl="0" indent="0" algn="l" rtl="0">
              <a:spcBef>
                <a:spcPts val="0"/>
              </a:spcBef>
              <a:spcAft>
                <a:spcPts val="0"/>
              </a:spcAft>
              <a:buNone/>
            </a:pPr>
            <a:r>
              <a:rPr lang="en-US" b="0" i="0" dirty="0">
                <a:solidFill>
                  <a:srgbClr val="000000"/>
                </a:solidFill>
                <a:effectLst/>
                <a:latin typeface="Aharoni" panose="02010803020104030203" pitchFamily="2" charset="-79"/>
                <a:cs typeface="Aharoni" panose="02010803020104030203" pitchFamily="2" charset="-79"/>
              </a:rPr>
              <a:t>And then we could watch final result.</a:t>
            </a:r>
          </a:p>
          <a:p>
            <a:pPr marL="0" lvl="0" indent="0" algn="l" rtl="0">
              <a:spcBef>
                <a:spcPts val="0"/>
              </a:spcBef>
              <a:spcAft>
                <a:spcPts val="0"/>
              </a:spcAft>
              <a:buNone/>
            </a:pPr>
            <a:endParaRPr lang="en-US" b="0" i="0" dirty="0">
              <a:solidFill>
                <a:srgbClr val="000000"/>
              </a:solidFill>
              <a:effectLst/>
              <a:latin typeface="Aharoni" panose="02010803020104030203" pitchFamily="2" charset="-79"/>
              <a:cs typeface="Aharoni" panose="02010803020104030203" pitchFamily="2" charset="-79"/>
            </a:endParaRPr>
          </a:p>
          <a:p>
            <a:pPr marL="0" lvl="0" indent="0" algn="l" rtl="0">
              <a:spcBef>
                <a:spcPts val="0"/>
              </a:spcBef>
              <a:spcAft>
                <a:spcPts val="0"/>
              </a:spcAft>
              <a:buNone/>
            </a:pPr>
            <a:r>
              <a:rPr lang="en-US" b="0" i="0" dirty="0">
                <a:solidFill>
                  <a:srgbClr val="000000"/>
                </a:solidFill>
                <a:effectLst/>
                <a:latin typeface="Aharoni" panose="02010803020104030203" pitchFamily="2" charset="-79"/>
                <a:cs typeface="Aharoni" panose="02010803020104030203" pitchFamily="2" charset="-79"/>
              </a:rPr>
              <a:t> </a:t>
            </a:r>
            <a:r>
              <a:rPr lang="en-US" altLang="ko-KR" b="0" i="0" dirty="0">
                <a:solidFill>
                  <a:srgbClr val="000000"/>
                </a:solidFill>
                <a:effectLst/>
                <a:latin typeface="Aharoni" panose="02010803020104030203" pitchFamily="2" charset="-79"/>
                <a:cs typeface="Aharoni" panose="02010803020104030203" pitchFamily="2" charset="-79"/>
              </a:rPr>
              <a:t>At first, there's a loss of million of dollars in initial years, but It recorded first surplus in 2027, and in 2028 we finally get overall IRR in positive.</a:t>
            </a:r>
            <a:endParaRPr lang="en-US" dirty="0">
              <a:latin typeface="Aharoni" panose="02010803020104030203" pitchFamily="2" charset="-79"/>
              <a:cs typeface="Aharoni" panose="02010803020104030203" pitchFamily="2" charset="-79"/>
            </a:endParaRPr>
          </a:p>
          <a:p>
            <a:pPr marL="0" lvl="0" indent="0" algn="l" rtl="0">
              <a:spcBef>
                <a:spcPts val="0"/>
              </a:spcBef>
              <a:spcAft>
                <a:spcPts val="0"/>
              </a:spcAft>
              <a:buNone/>
            </a:pPr>
            <a:endParaRPr lang="en-US" dirty="0">
              <a:latin typeface="Aharoni" panose="02010803020104030203" pitchFamily="2" charset="-79"/>
              <a:cs typeface="Aharoni" panose="02010803020104030203" pitchFamily="2" charset="-79"/>
            </a:endParaRPr>
          </a:p>
          <a:p>
            <a:pPr marL="0" lvl="0" indent="0" algn="l" rtl="0">
              <a:spcBef>
                <a:spcPts val="0"/>
              </a:spcBef>
              <a:spcAft>
                <a:spcPts val="0"/>
              </a:spcAft>
              <a:buNone/>
            </a:pPr>
            <a:endParaRPr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7418834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f9dcaf827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f9dcaf827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ko-KR" b="0" i="0" dirty="0">
                <a:solidFill>
                  <a:srgbClr val="000000"/>
                </a:solidFill>
                <a:effectLst/>
                <a:latin typeface="Arial" panose="020B0604020202020204" pitchFamily="34" charset="0"/>
                <a:cs typeface="Arial" panose="020B0604020202020204" pitchFamily="34" charset="0"/>
              </a:rPr>
              <a:t>And finally, we proceeded with break-even analysis.</a:t>
            </a: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b="0" i="0" dirty="0">
                <a:solidFill>
                  <a:srgbClr val="000000"/>
                </a:solidFill>
                <a:effectLst/>
                <a:latin typeface="Arial" panose="020B0604020202020204" pitchFamily="34" charset="0"/>
                <a:cs typeface="Arial" panose="020B0604020202020204" pitchFamily="34" charset="0"/>
              </a:rPr>
              <a:t>As we saw earlier, the product that brings us major profits comes from the software license.</a:t>
            </a: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b="0" i="0" dirty="0">
                <a:solidFill>
                  <a:srgbClr val="000000"/>
                </a:solidFill>
                <a:effectLst/>
                <a:latin typeface="Arial" panose="020B0604020202020204" pitchFamily="34" charset="0"/>
                <a:cs typeface="Arial" panose="020B0604020202020204" pitchFamily="34" charset="0"/>
              </a:rPr>
              <a:t>Therefore, by changing the software license price, we determined at what amount the margin was zero in a particular year.</a:t>
            </a: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b="0" i="0" dirty="0">
                <a:solidFill>
                  <a:srgbClr val="000000"/>
                </a:solidFill>
                <a:effectLst/>
                <a:latin typeface="Arial" panose="020B0604020202020204" pitchFamily="34" charset="0"/>
                <a:cs typeface="Arial" panose="020B0604020202020204" pitchFamily="34" charset="0"/>
              </a:rPr>
              <a:t>In addition to this, we calculated the value for other max adaptations.</a:t>
            </a: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b="0" i="0" dirty="0">
                <a:solidFill>
                  <a:srgbClr val="000000"/>
                </a:solidFill>
                <a:effectLst/>
                <a:latin typeface="Arial" panose="020B0604020202020204" pitchFamily="34" charset="0"/>
                <a:cs typeface="Arial" panose="020B0604020202020204" pitchFamily="34" charset="0"/>
              </a:rPr>
              <a:t>Max adoption is a figure necessary to obtain a user's percentage.</a:t>
            </a: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b="0" i="0" dirty="0">
                <a:solidFill>
                  <a:srgbClr val="000000"/>
                </a:solidFill>
                <a:effectLst/>
                <a:latin typeface="Arial" panose="020B0604020202020204" pitchFamily="34" charset="0"/>
                <a:cs typeface="Arial" panose="020B0604020202020204" pitchFamily="34" charset="0"/>
              </a:rPr>
              <a:t>However, the predicted user's percentage has a great influence on the previous profit and loss calculation.</a:t>
            </a: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b="0" i="0" dirty="0">
                <a:solidFill>
                  <a:srgbClr val="000000"/>
                </a:solidFill>
                <a:effectLst/>
                <a:latin typeface="Arial" panose="020B0604020202020204" pitchFamily="34" charset="0"/>
                <a:cs typeface="Arial" panose="020B0604020202020204" pitchFamily="34" charset="0"/>
              </a:rPr>
              <a:t>With this analysis, we can predict the appropriate line of software license price according to our financial purpose.</a:t>
            </a: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b="0" i="0" dirty="0">
                <a:solidFill>
                  <a:srgbClr val="000000"/>
                </a:solidFill>
                <a:effectLst/>
                <a:latin typeface="Arial" panose="020B0604020202020204" pitchFamily="34" charset="0"/>
                <a:cs typeface="Arial" panose="020B0604020202020204" pitchFamily="34" charset="0"/>
              </a:rPr>
              <a:t>We have plans to receive the first series a funding in 2029.</a:t>
            </a: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b="0" i="0" dirty="0">
                <a:solidFill>
                  <a:srgbClr val="000000"/>
                </a:solidFill>
                <a:effectLst/>
                <a:latin typeface="Arial" panose="020B0604020202020204" pitchFamily="34" charset="0"/>
                <a:cs typeface="Arial" panose="020B0604020202020204" pitchFamily="34" charset="0"/>
              </a:rPr>
              <a:t>If so, at least at that point, it should appeal to </a:t>
            </a:r>
            <a:r>
              <a:rPr lang="en-US" altLang="ko-KR" b="0" i="0" dirty="0" err="1">
                <a:solidFill>
                  <a:srgbClr val="000000"/>
                </a:solidFill>
                <a:effectLst/>
                <a:latin typeface="Arial" panose="020B0604020202020204" pitchFamily="34" charset="0"/>
                <a:cs typeface="Arial" panose="020B0604020202020204" pitchFamily="34" charset="0"/>
              </a:rPr>
              <a:t>vcs</a:t>
            </a:r>
            <a:r>
              <a:rPr lang="en-US" altLang="ko-KR" b="0" i="0" dirty="0">
                <a:solidFill>
                  <a:srgbClr val="000000"/>
                </a:solidFill>
                <a:effectLst/>
                <a:latin typeface="Arial" panose="020B0604020202020204" pitchFamily="34" charset="0"/>
                <a:cs typeface="Arial" panose="020B0604020202020204" pitchFamily="34" charset="0"/>
              </a:rPr>
              <a:t> by making the entire IRR positive.</a:t>
            </a:r>
            <a:r>
              <a:rPr lang="en-US" altLang="ko-KR" dirty="0">
                <a:latin typeface="Arial" panose="020B0604020202020204" pitchFamily="34" charset="0"/>
                <a:cs typeface="Arial" panose="020B0604020202020204" pitchFamily="34" charset="0"/>
              </a:rPr>
              <a:t/>
            </a:r>
            <a:br>
              <a:rPr lang="en-US" altLang="ko-KR" dirty="0">
                <a:latin typeface="Arial" panose="020B0604020202020204" pitchFamily="34" charset="0"/>
                <a:cs typeface="Arial" panose="020B0604020202020204" pitchFamily="34" charset="0"/>
              </a:rPr>
            </a:br>
            <a:r>
              <a:rPr lang="en-US" altLang="ko-KR" b="0" i="0" dirty="0">
                <a:solidFill>
                  <a:srgbClr val="000000"/>
                </a:solidFill>
                <a:effectLst/>
                <a:latin typeface="Arial" panose="020B0604020202020204" pitchFamily="34" charset="0"/>
                <a:cs typeface="Arial" panose="020B0604020202020204" pitchFamily="34" charset="0"/>
              </a:rPr>
              <a:t>The amount at that time is 10.00 dollars and is not far from the 10.99 we set</a:t>
            </a: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203490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80e25347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280e2534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divided our goal into 4 stages. Shortly, we will </a:t>
            </a:r>
            <a:r>
              <a:rPr lang="en" altLang="ko-KR" sz="1100" dirty="0"/>
              <a:t>establish partnerships with mental health professionals to increase awareness of our metaverse-based services</a:t>
            </a:r>
          </a:p>
          <a:p>
            <a:pPr marL="0" lvl="0" indent="0" algn="l" rtl="0">
              <a:spcBef>
                <a:spcPts val="0"/>
              </a:spcBef>
              <a:spcAft>
                <a:spcPts val="0"/>
              </a:spcAft>
              <a:buNone/>
            </a:pPr>
            <a:r>
              <a:rPr lang="en" sz="1100" dirty="0"/>
              <a:t>In mid term, as the time goes on, we </a:t>
            </a:r>
            <a:r>
              <a:rPr lang="en" sz="1100" dirty="0" err="1"/>
              <a:t>wil</a:t>
            </a:r>
            <a:r>
              <a:rPr lang="en" sz="1100" dirty="0"/>
              <a:t> </a:t>
            </a:r>
            <a:r>
              <a:rPr lang="en" altLang="ko-KR" sz="1100" dirty="0"/>
              <a:t>leverage the power of the metaverse to create personalized experiences.</a:t>
            </a:r>
          </a:p>
          <a:p>
            <a:pPr marL="0" lvl="0" indent="0" algn="l" rtl="0">
              <a:spcBef>
                <a:spcPts val="0"/>
              </a:spcBef>
              <a:spcAft>
                <a:spcPts val="0"/>
              </a:spcAft>
              <a:buNone/>
            </a:pPr>
            <a:r>
              <a:rPr lang="en" sz="1100" dirty="0"/>
              <a:t>Long-term goal is that keep improving of our </a:t>
            </a:r>
            <a:r>
              <a:rPr lang="en" altLang="ko-KR" sz="1100" dirty="0"/>
              <a:t>cognitive behavioral therapy services with user’s feedback.</a:t>
            </a:r>
          </a:p>
          <a:p>
            <a:pPr marL="0" lvl="0" indent="0" algn="l" rtl="0">
              <a:spcBef>
                <a:spcPts val="0"/>
              </a:spcBef>
              <a:spcAft>
                <a:spcPts val="0"/>
              </a:spcAft>
              <a:buNone/>
            </a:pPr>
            <a:r>
              <a:rPr lang="en" sz="1100" dirty="0"/>
              <a:t>Ultimately, we will p</a:t>
            </a:r>
            <a:r>
              <a:rPr lang="en" altLang="ko-KR" sz="1100" dirty="0"/>
              <a:t>rovide high-quality cognitive behavioral treatment that have never existed.</a:t>
            </a:r>
            <a:endParaRPr dirty="0"/>
          </a:p>
        </p:txBody>
      </p:sp>
    </p:spTree>
    <p:extLst>
      <p:ext uri="{BB962C8B-B14F-4D97-AF65-F5344CB8AC3E}">
        <p14:creationId xmlns:p14="http://schemas.microsoft.com/office/powerpoint/2010/main" val="2395165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f9dcaf8273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f9dcaf8273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988742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2"/>
        <p:cNvGrpSpPr/>
        <p:nvPr/>
      </p:nvGrpSpPr>
      <p:grpSpPr>
        <a:xfrm>
          <a:off x="0" y="0"/>
          <a:ext cx="0" cy="0"/>
          <a:chOff x="0" y="0"/>
          <a:chExt cx="0" cy="0"/>
        </a:xfrm>
      </p:grpSpPr>
      <p:sp>
        <p:nvSpPr>
          <p:cNvPr id="1403" name="Google Shape;1403;g2280e253479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4" name="Google Shape;1404;g2280e253479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27485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80e25347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280e2534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Arial Black" panose="020B0A04020102020204" pitchFamily="34" charset="0"/>
              </a:rPr>
              <a:t>Let’s start analyzing from the market.</a:t>
            </a:r>
          </a:p>
          <a:p>
            <a:pPr marL="0" lvl="0" indent="0" algn="l" rtl="0">
              <a:spcBef>
                <a:spcPts val="0"/>
              </a:spcBef>
              <a:spcAft>
                <a:spcPts val="0"/>
              </a:spcAft>
              <a:buNone/>
            </a:pPr>
            <a:endParaRPr lang="en" dirty="0">
              <a:latin typeface="Arial Black" panose="020B0A04020102020204" pitchFamily="34" charset="0"/>
            </a:endParaRPr>
          </a:p>
          <a:p>
            <a:pPr marL="0" lvl="0" indent="0" algn="l" rtl="0">
              <a:spcBef>
                <a:spcPts val="0"/>
              </a:spcBef>
              <a:spcAft>
                <a:spcPts val="0"/>
              </a:spcAft>
              <a:buNone/>
            </a:pPr>
            <a:r>
              <a:rPr lang="en" dirty="0">
                <a:latin typeface="Arial Black" panose="020B0A04020102020204" pitchFamily="34" charset="0"/>
              </a:rPr>
              <a:t>Total Available Market (TAM): Mental Health Market</a:t>
            </a:r>
          </a:p>
          <a:p>
            <a:pPr marL="0" lvl="0" indent="0" algn="l" rtl="0">
              <a:spcBef>
                <a:spcPts val="0"/>
              </a:spcBef>
              <a:spcAft>
                <a:spcPts val="0"/>
              </a:spcAft>
              <a:buNone/>
            </a:pPr>
            <a:r>
              <a:rPr lang="en" dirty="0">
                <a:latin typeface="Arial Black" panose="020B0A04020102020204" pitchFamily="34" charset="0"/>
              </a:rPr>
              <a:t>The global mental health market is expected to grow at a CAGR)of 6.2% from 202</a:t>
            </a:r>
            <a:r>
              <a:rPr lang="en-US" altLang="ko-KR" dirty="0">
                <a:latin typeface="Arial Black" panose="020B0A04020102020204" pitchFamily="34" charset="0"/>
              </a:rPr>
              <a:t>3</a:t>
            </a:r>
            <a:r>
              <a:rPr lang="en" dirty="0">
                <a:latin typeface="Arial Black" panose="020B0A04020102020204" pitchFamily="34" charset="0"/>
              </a:rPr>
              <a:t> to 20</a:t>
            </a:r>
            <a:r>
              <a:rPr lang="en-US" altLang="ko-KR" dirty="0">
                <a:latin typeface="Arial Black" panose="020B0A04020102020204" pitchFamily="34" charset="0"/>
              </a:rPr>
              <a:t>30</a:t>
            </a:r>
            <a:r>
              <a:rPr lang="en" dirty="0">
                <a:latin typeface="Arial Black" panose="020B0A04020102020204" pitchFamily="34" charset="0"/>
              </a:rPr>
              <a:t>.</a:t>
            </a:r>
          </a:p>
          <a:p>
            <a:pPr marL="0" lvl="0" indent="0" algn="l" rtl="0">
              <a:spcBef>
                <a:spcPts val="0"/>
              </a:spcBef>
              <a:spcAft>
                <a:spcPts val="0"/>
              </a:spcAft>
              <a:buNone/>
            </a:pPr>
            <a:r>
              <a:rPr lang="en" dirty="0">
                <a:latin typeface="Arial Black" panose="020B0A04020102020204" pitchFamily="34" charset="0"/>
              </a:rPr>
              <a:t>increasing awareness about mental health, the rising prevalence of mental disorders, and the availability of effective treatment options =&gt; will be driving the growth of this market.</a:t>
            </a:r>
          </a:p>
          <a:p>
            <a:pPr marL="0" lvl="0" indent="0" algn="l" rtl="0">
              <a:spcBef>
                <a:spcPts val="0"/>
              </a:spcBef>
              <a:spcAft>
                <a:spcPts val="0"/>
              </a:spcAft>
              <a:buNone/>
            </a:pPr>
            <a:endParaRPr lang="en" dirty="0">
              <a:latin typeface="Arial Black" panose="020B0A04020102020204" pitchFamily="34" charset="0"/>
            </a:endParaRPr>
          </a:p>
          <a:p>
            <a:pPr marL="0" lvl="0" indent="0" algn="l" rtl="0">
              <a:spcBef>
                <a:spcPts val="0"/>
              </a:spcBef>
              <a:spcAft>
                <a:spcPts val="0"/>
              </a:spcAft>
              <a:buNone/>
            </a:pPr>
            <a:r>
              <a:rPr lang="en" dirty="0">
                <a:latin typeface="Arial Black" panose="020B0A04020102020204" pitchFamily="34" charset="0"/>
              </a:rPr>
              <a:t>Service Available Market (SAM): Digital Mental Health Market</a:t>
            </a:r>
          </a:p>
          <a:p>
            <a:pPr marL="0" lvl="0" indent="0" algn="l" rtl="0">
              <a:spcBef>
                <a:spcPts val="0"/>
              </a:spcBef>
              <a:spcAft>
                <a:spcPts val="0"/>
              </a:spcAft>
              <a:buNone/>
            </a:pPr>
            <a:r>
              <a:rPr lang="en" dirty="0">
                <a:latin typeface="Arial Black" panose="020B0A04020102020204" pitchFamily="34" charset="0"/>
              </a:rPr>
              <a:t>This market size was valued at USD 2.4 billion in 2020 and is expected to grow at a CAGR of 25.7% from 2021 to 2028.</a:t>
            </a:r>
          </a:p>
          <a:p>
            <a:pPr marL="0" lvl="0" indent="0" algn="l" rtl="0">
              <a:spcBef>
                <a:spcPts val="0"/>
              </a:spcBef>
              <a:spcAft>
                <a:spcPts val="0"/>
              </a:spcAft>
              <a:buNone/>
            </a:pPr>
            <a:r>
              <a:rPr lang="en" dirty="0">
                <a:latin typeface="Arial Black" panose="020B0A04020102020204" pitchFamily="34" charset="0"/>
              </a:rPr>
              <a:t>The increasing adoption of digital devices along with the growing need for remote healthcare services due to the COVID-19 pandemic =&gt; is driving the growth of this market.</a:t>
            </a:r>
          </a:p>
          <a:p>
            <a:pPr marL="0" lvl="0" indent="0" algn="l" rtl="0">
              <a:spcBef>
                <a:spcPts val="0"/>
              </a:spcBef>
              <a:spcAft>
                <a:spcPts val="0"/>
              </a:spcAft>
              <a:buNone/>
            </a:pPr>
            <a:endParaRPr lang="en" dirty="0">
              <a:latin typeface="Arial Black" panose="020B0A04020102020204" pitchFamily="34" charset="0"/>
            </a:endParaRPr>
          </a:p>
          <a:p>
            <a:pPr marL="0" lvl="0" indent="0" algn="l" rtl="0">
              <a:spcBef>
                <a:spcPts val="0"/>
              </a:spcBef>
              <a:spcAft>
                <a:spcPts val="0"/>
              </a:spcAft>
              <a:buNone/>
            </a:pPr>
            <a:r>
              <a:rPr lang="en" dirty="0">
                <a:latin typeface="Arial Black" panose="020B0A04020102020204" pitchFamily="34" charset="0"/>
              </a:rPr>
              <a:t>Target Market:</a:t>
            </a:r>
          </a:p>
          <a:p>
            <a:pPr marL="0" lvl="0" indent="0" algn="l" rtl="0">
              <a:spcBef>
                <a:spcPts val="0"/>
              </a:spcBef>
              <a:spcAft>
                <a:spcPts val="0"/>
              </a:spcAft>
              <a:buNone/>
            </a:pPr>
            <a:r>
              <a:rPr lang="en" dirty="0">
                <a:latin typeface="Arial Black" panose="020B0A04020102020204" pitchFamily="34" charset="0"/>
              </a:rPr>
              <a:t>Our target market is quite specific. The target market for our service would be </a:t>
            </a:r>
          </a:p>
          <a:p>
            <a:pPr marL="0" lvl="0" indent="0" algn="l" rtl="0">
              <a:spcBef>
                <a:spcPts val="0"/>
              </a:spcBef>
              <a:spcAft>
                <a:spcPts val="0"/>
              </a:spcAft>
              <a:buNone/>
            </a:pPr>
            <a:r>
              <a:rPr lang="en" altLang="ko-KR" sz="1100" dirty="0">
                <a:latin typeface="Arial Black" panose="020B0A04020102020204" pitchFamily="34" charset="0"/>
                <a:cs typeface="Poppins" pitchFamily="2" charset="0"/>
              </a:rPr>
              <a:t>1. professionals who are looking </a:t>
            </a:r>
            <a:r>
              <a:rPr lang="en-US" altLang="ko-KR" sz="1100" dirty="0">
                <a:latin typeface="Arial Black" panose="020B0A04020102020204" pitchFamily="34" charset="0"/>
                <a:cs typeface="Poppins" pitchFamily="2" charset="0"/>
              </a:rPr>
              <a:t>for new treatment for their patients </a:t>
            </a:r>
          </a:p>
          <a:p>
            <a:pPr marL="0" lvl="0" indent="0" algn="l" rtl="0">
              <a:spcBef>
                <a:spcPts val="0"/>
              </a:spcBef>
              <a:spcAft>
                <a:spcPts val="0"/>
              </a:spcAft>
              <a:buNone/>
            </a:pPr>
            <a:r>
              <a:rPr lang="en-US" altLang="ko-KR" sz="1100" dirty="0">
                <a:latin typeface="Arial Black" panose="020B0A04020102020204" pitchFamily="34" charset="0"/>
                <a:cs typeface="Poppins" pitchFamily="2" charset="0"/>
              </a:rPr>
              <a:t>2. </a:t>
            </a:r>
            <a:r>
              <a:rPr lang="en" dirty="0">
                <a:latin typeface="Arial Black" panose="020B0A04020102020204" pitchFamily="34" charset="0"/>
              </a:rPr>
              <a:t>individuals who are seeking remote mental health treatment</a:t>
            </a:r>
          </a:p>
        </p:txBody>
      </p:sp>
    </p:spTree>
    <p:extLst>
      <p:ext uri="{BB962C8B-B14F-4D97-AF65-F5344CB8AC3E}">
        <p14:creationId xmlns:p14="http://schemas.microsoft.com/office/powerpoint/2010/main" val="1026599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80e25347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280e2534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conducted SWOT Analysis for our strategy.</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First, Strength.</a:t>
            </a:r>
          </a:p>
          <a:p>
            <a:pPr marL="0" lvl="0" indent="0" algn="l" rtl="0">
              <a:spcBef>
                <a:spcPts val="0"/>
              </a:spcBef>
              <a:spcAft>
                <a:spcPts val="0"/>
              </a:spcAft>
              <a:buNone/>
            </a:pPr>
            <a:r>
              <a:rPr lang="en" dirty="0"/>
              <a:t>Wide accessibility: the company can reach a global audience, increasing its potential customer base.</a:t>
            </a:r>
          </a:p>
          <a:p>
            <a:pPr marL="0" lvl="0" indent="0" algn="l" rtl="0">
              <a:spcBef>
                <a:spcPts val="0"/>
              </a:spcBef>
              <a:spcAft>
                <a:spcPts val="0"/>
              </a:spcAft>
              <a:buNone/>
            </a:pPr>
            <a:r>
              <a:rPr lang="en" dirty="0"/>
              <a:t>Interactive experiences: we focus on interactive experiences =&gt; we are apart from traditional treatment approaches, offering a unique value proposition.</a:t>
            </a:r>
          </a:p>
          <a:p>
            <a:pPr marL="0" lvl="0" indent="0" algn="l" rtl="0">
              <a:spcBef>
                <a:spcPts val="0"/>
              </a:spcBef>
              <a:spcAft>
                <a:spcPts val="0"/>
              </a:spcAft>
              <a:buNone/>
            </a:pPr>
            <a:r>
              <a:rPr lang="en" dirty="0"/>
              <a:t>Personalized care: By offering evidence-based treatment and personalized care, the company can tailor its services to meet the unique needs of each individual</a:t>
            </a:r>
            <a:r>
              <a:rPr lang="en-US" altLang="ko-KR" dirty="0"/>
              <a:t>.</a:t>
            </a:r>
            <a:endParaRPr lang="en" altLang="ko-KR" dirty="0"/>
          </a:p>
          <a:p>
            <a:pPr marL="0" lvl="0" indent="0" algn="l" rtl="0">
              <a:spcBef>
                <a:spcPts val="0"/>
              </a:spcBef>
              <a:spcAft>
                <a:spcPts val="0"/>
              </a:spcAft>
              <a:buNone/>
            </a:pPr>
            <a:r>
              <a:rPr lang="en-US" dirty="0"/>
              <a:t>Last, since if user can buy product and enjoy the treatment in home, it is free of stigma problem(</a:t>
            </a:r>
            <a:r>
              <a:rPr lang="ko-KR" altLang="en-US" dirty="0"/>
              <a:t>낙인효과</a:t>
            </a:r>
            <a:r>
              <a:rPr lang="en-US" altLang="ko-KR" dirty="0"/>
              <a:t>).</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US" dirty="0"/>
              <a:t>Of course, there are </a:t>
            </a:r>
            <a:r>
              <a:rPr lang="en" dirty="0"/>
              <a:t>weaknesses:</a:t>
            </a:r>
          </a:p>
          <a:p>
            <a:pPr marL="0" lvl="0" indent="0" algn="l" rtl="0">
              <a:spcBef>
                <a:spcPts val="0"/>
              </a:spcBef>
              <a:spcAft>
                <a:spcPts val="0"/>
              </a:spcAft>
              <a:buNone/>
            </a:pPr>
            <a:r>
              <a:rPr lang="en" dirty="0"/>
              <a:t>Technology dependency: Relying on new technologies, such as the meta-verse platform, may pose challenges and include technological issues.</a:t>
            </a:r>
          </a:p>
          <a:p>
            <a:pPr marL="0" lvl="0" indent="0" algn="l" rtl="0">
              <a:spcBef>
                <a:spcPts val="0"/>
              </a:spcBef>
              <a:spcAft>
                <a:spcPts val="0"/>
              </a:spcAft>
              <a:buNone/>
            </a:pPr>
            <a:r>
              <a:rPr lang="en" dirty="0"/>
              <a:t>Limited awareness: The company may the need to promote its services to reach a wider audience and increase awareness since this type of service is so rare.</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Let’s move on to Opportunities:</a:t>
            </a:r>
          </a:p>
          <a:p>
            <a:pPr marL="0" lvl="0" indent="0" algn="l" rtl="0">
              <a:spcBef>
                <a:spcPts val="0"/>
              </a:spcBef>
              <a:spcAft>
                <a:spcPts val="0"/>
              </a:spcAft>
              <a:buNone/>
            </a:pPr>
            <a:r>
              <a:rPr lang="en" dirty="0"/>
              <a:t>Growing demand: The increasing recognition of the importance of mental health and well-being presents an opportunity for the company to tap into a rapidly growing market.</a:t>
            </a:r>
          </a:p>
          <a:p>
            <a:pPr marL="0" lvl="0" indent="0" algn="l" rtl="0">
              <a:spcBef>
                <a:spcPts val="0"/>
              </a:spcBef>
              <a:spcAft>
                <a:spcPts val="0"/>
              </a:spcAft>
              <a:buNone/>
            </a:pPr>
            <a:r>
              <a:rPr lang="en" dirty="0"/>
              <a:t>Technological advancements: The continuous advancements in technology provide opportunities to explore new technologies and innovative approaches to enhance mental health treatment.</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Lastly, Threats:</a:t>
            </a:r>
          </a:p>
          <a:p>
            <a:pPr marL="0" lvl="0" indent="0" algn="l" rtl="0">
              <a:spcBef>
                <a:spcPts val="0"/>
              </a:spcBef>
              <a:spcAft>
                <a:spcPts val="0"/>
              </a:spcAft>
              <a:buNone/>
            </a:pPr>
            <a:r>
              <a:rPr lang="en" dirty="0" err="1"/>
              <a:t>Regulat</a:t>
            </a:r>
            <a:r>
              <a:rPr lang="en-US" dirty="0"/>
              <a:t>ion</a:t>
            </a:r>
            <a:r>
              <a:rPr lang="en" dirty="0"/>
              <a:t>: Depending on the company's target markets, it may face regulatory hurdles, such as licensing requirements or compliance with privacy and data protection regulations.</a:t>
            </a:r>
          </a:p>
          <a:p>
            <a:pPr marL="0" lvl="0" indent="0" algn="l" rtl="0">
              <a:spcBef>
                <a:spcPts val="0"/>
              </a:spcBef>
              <a:spcAft>
                <a:spcPts val="0"/>
              </a:spcAft>
              <a:buNone/>
            </a:pPr>
            <a:r>
              <a:rPr lang="en" dirty="0"/>
              <a:t>Ethical considerations: As the company collects and analyzes data from its services, it must address potential ethical concerns related to privacy</a:t>
            </a:r>
            <a:r>
              <a:rPr lang="en-US" altLang="ko-KR" dirty="0"/>
              <a:t>.</a:t>
            </a:r>
            <a:endParaRPr lang="en" dirty="0"/>
          </a:p>
        </p:txBody>
      </p:sp>
    </p:spTree>
    <p:extLst>
      <p:ext uri="{BB962C8B-B14F-4D97-AF65-F5344CB8AC3E}">
        <p14:creationId xmlns:p14="http://schemas.microsoft.com/office/powerpoint/2010/main" val="17863335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80e25347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280e2534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Next, </a:t>
            </a:r>
            <a:r>
              <a:rPr lang="en" altLang="ko-KR" dirty="0"/>
              <a:t>We conducted Porter's Five Forces Analysis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altLang="ko-KR"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dirty="0"/>
              <a:t>We considered Threat of New Entrants as High Because </a:t>
            </a:r>
            <a:r>
              <a:rPr lang="en" altLang="ko-KR" dirty="0"/>
              <a:t>The mental health treatment market is experiencing increasing demand and recognition.</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r>
              <a:rPr lang="en" dirty="0"/>
              <a:t>Bargaining Power of customers seems to be also High because customers have the flexibility to choose from a range of providers and treatment options. </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Next high ranked one is </a:t>
            </a:r>
            <a:r>
              <a:rPr lang="en" altLang="ko-KR" dirty="0"/>
              <a:t>Threat of Substitutes. </a:t>
            </a:r>
          </a:p>
          <a:p>
            <a:pPr marL="0" lvl="0" indent="0" algn="l" rtl="0">
              <a:spcBef>
                <a:spcPts val="0"/>
              </a:spcBef>
              <a:spcAft>
                <a:spcPts val="0"/>
              </a:spcAft>
              <a:buNone/>
            </a:pPr>
            <a:r>
              <a:rPr lang="en" altLang="ko-KR" dirty="0"/>
              <a:t>While the company aims to provide unique and interactive experiences, there are alternative approaches to mental health treatment, such as traditional therapy or in-person counseling.</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On the other hand, we saw Bargaining Power of Suppliers as Low.</a:t>
            </a:r>
          </a:p>
          <a:p>
            <a:pPr marL="0" lvl="0" indent="0" algn="l" rtl="0">
              <a:spcBef>
                <a:spcPts val="0"/>
              </a:spcBef>
              <a:spcAft>
                <a:spcPts val="0"/>
              </a:spcAft>
              <a:buNone/>
            </a:pPr>
            <a:r>
              <a:rPr lang="en" dirty="0"/>
              <a:t>There are likely multiple suppliers available in the market. This will give our business more leverage in negotiating favorable terms and conditions.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The competitive rivalry in the mental health treatment market is relatively low. While the market may be crowded with various providers, the focus on evidence-based treatment, personalized care, and innovative interactive experiences. This allows us to potentially have a competitive advantage and establish a unique position in the market.</a:t>
            </a:r>
            <a:endParaRPr dirty="0"/>
          </a:p>
        </p:txBody>
      </p:sp>
    </p:spTree>
    <p:extLst>
      <p:ext uri="{BB962C8B-B14F-4D97-AF65-F5344CB8AC3E}">
        <p14:creationId xmlns:p14="http://schemas.microsoft.com/office/powerpoint/2010/main" val="460930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80e25347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280e2534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ko-KR" sz="1100" dirty="0">
                <a:latin typeface="Arial Rounded MT Bold" panose="020F0704030504030204" pitchFamily="34" charset="0"/>
                <a:cs typeface="Poppins" pitchFamily="2" charset="0"/>
              </a:rPr>
              <a:t>By prioritizing sustainability, we ensure the long-term viability of our business.</a:t>
            </a:r>
            <a:r>
              <a:rPr lang="ko-KR" altLang="en-US" sz="1100" dirty="0">
                <a:latin typeface="Arial Rounded MT Bold" panose="020F0704030504030204" pitchFamily="34" charset="0"/>
                <a:cs typeface="Poppins" pitchFamily="2" charset="0"/>
              </a:rPr>
              <a:t> </a:t>
            </a:r>
            <a:r>
              <a:rPr lang="en-US" altLang="ko-KR" sz="1100" dirty="0">
                <a:latin typeface="Arial Rounded MT Bold" panose="020F0704030504030204" pitchFamily="34" charset="0"/>
                <a:cs typeface="Poppins" pitchFamily="2" charset="0"/>
              </a:rPr>
              <a:t>This approach allows us to make a positive impact on individuals' mental health while also creating a profitable and sustainable</a:t>
            </a:r>
            <a:r>
              <a:rPr lang="ko-KR" altLang="en-US" sz="1100" dirty="0">
                <a:latin typeface="Arial Rounded MT Bold" panose="020F0704030504030204" pitchFamily="34" charset="0"/>
                <a:cs typeface="Poppins" pitchFamily="2" charset="0"/>
              </a:rPr>
              <a:t> </a:t>
            </a:r>
            <a:r>
              <a:rPr lang="en-US" altLang="ko-KR" sz="1100" dirty="0">
                <a:latin typeface="Arial Rounded MT Bold" panose="020F0704030504030204" pitchFamily="34" charset="0"/>
                <a:cs typeface="Poppins" pitchFamily="2" charset="0"/>
              </a:rPr>
              <a:t>services.</a:t>
            </a:r>
          </a:p>
          <a:p>
            <a:pPr marL="0" lvl="0" indent="0" algn="l" rtl="0">
              <a:spcBef>
                <a:spcPts val="0"/>
              </a:spcBef>
              <a:spcAft>
                <a:spcPts val="0"/>
              </a:spcAft>
              <a:buNone/>
            </a:pPr>
            <a:endParaRPr dirty="0">
              <a:latin typeface="Arial Rounded MT Bold" panose="020F0704030504030204" pitchFamily="34" charset="0"/>
            </a:endParaRPr>
          </a:p>
        </p:txBody>
      </p:sp>
    </p:spTree>
    <p:extLst>
      <p:ext uri="{BB962C8B-B14F-4D97-AF65-F5344CB8AC3E}">
        <p14:creationId xmlns:p14="http://schemas.microsoft.com/office/powerpoint/2010/main" val="1847818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80e25347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280e2534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ko-KR" sz="1100" dirty="0">
                <a:latin typeface="Poppins" panose="00000500000000000000" pitchFamily="2" charset="0"/>
                <a:cs typeface="Poppins" panose="00000500000000000000" pitchFamily="2" charset="0"/>
              </a:rPr>
              <a:t>Women between the ages of 20 ~ 40 </a:t>
            </a:r>
            <a:endParaRPr dirty="0"/>
          </a:p>
        </p:txBody>
      </p:sp>
    </p:spTree>
    <p:extLst>
      <p:ext uri="{BB962C8B-B14F-4D97-AF65-F5344CB8AC3E}">
        <p14:creationId xmlns:p14="http://schemas.microsoft.com/office/powerpoint/2010/main" val="349170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
        <p:cNvGrpSpPr/>
        <p:nvPr/>
      </p:nvGrpSpPr>
      <p:grpSpPr>
        <a:xfrm>
          <a:off x="0" y="0"/>
          <a:ext cx="0" cy="0"/>
          <a:chOff x="0" y="0"/>
          <a:chExt cx="0" cy="0"/>
        </a:xfrm>
      </p:grpSpPr>
      <p:sp>
        <p:nvSpPr>
          <p:cNvPr id="960" name="Google Shape;960;g2280e253479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1" name="Google Shape;961;g2280e2534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ko-KR" dirty="0">
                <a:latin typeface="Arial" panose="020B0604020202020204" pitchFamily="34" charset="0"/>
                <a:cs typeface="Arial" panose="020B0604020202020204" pitchFamily="34" charset="0"/>
              </a:rPr>
              <a:t>Our service become available with two components: </a:t>
            </a:r>
            <a:r>
              <a:rPr lang="en" altLang="ko-KR" dirty="0" err="1">
                <a:latin typeface="Arial" panose="020B0604020202020204" pitchFamily="34" charset="0"/>
                <a:cs typeface="Arial" panose="020B0604020202020204" pitchFamily="34" charset="0"/>
              </a:rPr>
              <a:t>vr</a:t>
            </a:r>
            <a:r>
              <a:rPr lang="en" altLang="ko-KR" dirty="0">
                <a:latin typeface="Arial" panose="020B0604020202020204" pitchFamily="34" charset="0"/>
                <a:cs typeface="Arial" panose="020B0604020202020204" pitchFamily="34" charset="0"/>
              </a:rPr>
              <a:t> and </a:t>
            </a:r>
            <a:r>
              <a:rPr lang="en" altLang="ko-KR" dirty="0" err="1">
                <a:latin typeface="Arial" panose="020B0604020202020204" pitchFamily="34" charset="0"/>
                <a:cs typeface="Arial" panose="020B0604020202020204" pitchFamily="34" charset="0"/>
              </a:rPr>
              <a:t>eeg</a:t>
            </a:r>
            <a:r>
              <a:rPr lang="en" altLang="ko-KR" dirty="0">
                <a:latin typeface="Arial" panose="020B0604020202020204" pitchFamily="34" charset="0"/>
                <a:cs typeface="Arial" panose="020B0604020202020204" pitchFamily="34" charset="0"/>
              </a:rPr>
              <a:t>. </a:t>
            </a:r>
          </a:p>
          <a:p>
            <a:pPr marL="0" lvl="0" indent="0" algn="l" rtl="0">
              <a:spcBef>
                <a:spcPts val="0"/>
              </a:spcBef>
              <a:spcAft>
                <a:spcPts val="0"/>
              </a:spcAft>
              <a:buNone/>
            </a:pPr>
            <a:r>
              <a:rPr lang="en" altLang="ko-KR" dirty="0">
                <a:latin typeface="Arial" panose="020B0604020202020204" pitchFamily="34" charset="0"/>
                <a:cs typeface="Arial" panose="020B0604020202020204" pitchFamily="34" charset="0"/>
              </a:rPr>
              <a:t>We will secure an install base by making the </a:t>
            </a:r>
            <a:r>
              <a:rPr lang="en" altLang="ko-KR" dirty="0" err="1">
                <a:latin typeface="Arial" panose="020B0604020202020204" pitchFamily="34" charset="0"/>
                <a:cs typeface="Arial" panose="020B0604020202020204" pitchFamily="34" charset="0"/>
              </a:rPr>
              <a:t>eeg</a:t>
            </a:r>
            <a:r>
              <a:rPr lang="en" altLang="ko-KR" dirty="0">
                <a:latin typeface="Arial" panose="020B0604020202020204" pitchFamily="34" charset="0"/>
                <a:cs typeface="Arial" panose="020B0604020202020204" pitchFamily="34" charset="0"/>
              </a:rPr>
              <a:t> compatible with the </a:t>
            </a:r>
            <a:r>
              <a:rPr lang="en" altLang="ko-KR" dirty="0" err="1">
                <a:latin typeface="Arial" panose="020B0604020202020204" pitchFamily="34" charset="0"/>
                <a:cs typeface="Arial" panose="020B0604020202020204" pitchFamily="34" charset="0"/>
              </a:rPr>
              <a:t>vr</a:t>
            </a:r>
            <a:r>
              <a:rPr lang="en" altLang="ko-KR" dirty="0">
                <a:latin typeface="Arial" panose="020B0604020202020204" pitchFamily="34" charset="0"/>
                <a:cs typeface="Arial" panose="020B0604020202020204" pitchFamily="34" charset="0"/>
              </a:rPr>
              <a:t> device called Oculus, which has the highest market share in the current market.</a:t>
            </a:r>
          </a:p>
          <a:p>
            <a:pPr marL="0" lvl="0" indent="0" algn="l" rtl="0">
              <a:spcBef>
                <a:spcPts val="0"/>
              </a:spcBef>
              <a:spcAft>
                <a:spcPts val="0"/>
              </a:spcAft>
              <a:buNone/>
            </a:pPr>
            <a:endParaRPr lang="en-US" altLang="ko-KR" dirty="0">
              <a:latin typeface="Arial" panose="020B0604020202020204" pitchFamily="34" charset="0"/>
              <a:cs typeface="Arial" panose="020B0604020202020204" pitchFamily="34" charset="0"/>
            </a:endParaRPr>
          </a:p>
          <a:p>
            <a:pPr marL="228600" lvl="0" indent="-228600" algn="l" rtl="0">
              <a:spcBef>
                <a:spcPts val="0"/>
              </a:spcBef>
              <a:spcAft>
                <a:spcPts val="0"/>
              </a:spcAft>
              <a:buAutoNum type="arabicPeriod"/>
            </a:pPr>
            <a:r>
              <a:rPr lang="en" dirty="0">
                <a:latin typeface="Arial" panose="020B0604020202020204" pitchFamily="34" charset="0"/>
                <a:cs typeface="Arial" panose="020B0604020202020204" pitchFamily="34" charset="0"/>
              </a:rPr>
              <a:t>AI Emotion Control Module: Our </a:t>
            </a:r>
            <a:r>
              <a:rPr lang="en" dirty="0" err="1">
                <a:latin typeface="Arial" panose="020B0604020202020204" pitchFamily="34" charset="0"/>
                <a:cs typeface="Arial" panose="020B0604020202020204" pitchFamily="34" charset="0"/>
              </a:rPr>
              <a:t>eeg</a:t>
            </a:r>
            <a:r>
              <a:rPr lang="en" dirty="0">
                <a:latin typeface="Arial" panose="020B0604020202020204" pitchFamily="34" charset="0"/>
                <a:cs typeface="Arial" panose="020B0604020202020204" pitchFamily="34" charset="0"/>
              </a:rPr>
              <a:t> utilize the </a:t>
            </a:r>
            <a:r>
              <a:rPr lang="en-US" altLang="ko-KR" sz="1100" b="1" dirty="0">
                <a:latin typeface="Arial" panose="020B0604020202020204" pitchFamily="34" charset="0"/>
                <a:cs typeface="Arial" panose="020B0604020202020204" pitchFamily="34" charset="0"/>
              </a:rPr>
              <a:t>detection of physiological and physical responses, voice tone, facial expressions, and contextual inputs. And It analyzes emotional experiences.</a:t>
            </a:r>
          </a:p>
          <a:p>
            <a:pPr marL="228600" lvl="0" indent="-228600" algn="l" rtl="0">
              <a:spcBef>
                <a:spcPts val="0"/>
              </a:spcBef>
              <a:spcAft>
                <a:spcPts val="0"/>
              </a:spcAft>
              <a:buAutoNum type="arabicPeriod"/>
            </a:pPr>
            <a:endParaRPr lang="en"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en" dirty="0">
                <a:latin typeface="Arial" panose="020B0604020202020204" pitchFamily="34" charset="0"/>
                <a:cs typeface="Arial" panose="020B0604020202020204" pitchFamily="34" charset="0"/>
              </a:rPr>
              <a:t>2. Integration with VR Machines: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altLang="ko-KR" dirty="0">
                <a:latin typeface="Arial" panose="020B0604020202020204" pitchFamily="34" charset="0"/>
                <a:cs typeface="Arial" panose="020B0604020202020204" pitchFamily="34" charset="0"/>
              </a:rPr>
              <a:t>As shown before, our </a:t>
            </a:r>
            <a:r>
              <a:rPr lang="en" altLang="ko-KR" dirty="0" err="1">
                <a:latin typeface="Arial" panose="020B0604020202020204" pitchFamily="34" charset="0"/>
                <a:cs typeface="Arial" panose="020B0604020202020204" pitchFamily="34" charset="0"/>
              </a:rPr>
              <a:t>eeg</a:t>
            </a:r>
            <a:r>
              <a:rPr lang="en" altLang="ko-KR" dirty="0">
                <a:latin typeface="Arial" panose="020B0604020202020204" pitchFamily="34" charset="0"/>
                <a:cs typeface="Arial" panose="020B0604020202020204" pitchFamily="34" charset="0"/>
              </a:rPr>
              <a:t> is compatible with VR device called Oculus. So, </a:t>
            </a:r>
            <a:r>
              <a:rPr lang="en" dirty="0">
                <a:latin typeface="Arial" panose="020B0604020202020204" pitchFamily="34" charset="0"/>
                <a:cs typeface="Arial" panose="020B0604020202020204" pitchFamily="34" charset="0"/>
              </a:rPr>
              <a:t>It can Interact with VR machine's tracking systems and sensors.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 dirty="0">
              <a:latin typeface="Arial" panose="020B0604020202020204" pitchFamily="34" charset="0"/>
              <a:cs typeface="Arial" panose="020B0604020202020204" pitchFamily="34" charset="0"/>
            </a:endParaRPr>
          </a:p>
          <a:p>
            <a:pPr marL="0" lvl="0" indent="0" algn="l" rtl="0">
              <a:spcBef>
                <a:spcPts val="0"/>
              </a:spcBef>
              <a:spcAft>
                <a:spcPts val="0"/>
              </a:spcAft>
              <a:buNone/>
            </a:pPr>
            <a:r>
              <a:rPr lang="en" dirty="0">
                <a:latin typeface="Arial" panose="020B0604020202020204" pitchFamily="34" charset="0"/>
                <a:cs typeface="Arial" panose="020B0604020202020204" pitchFamily="34" charset="0"/>
              </a:rPr>
              <a:t>3. </a:t>
            </a:r>
            <a:r>
              <a:rPr lang="en-US" altLang="ko-KR" sz="1100" b="1" dirty="0">
                <a:solidFill>
                  <a:schemeClr val="lt1"/>
                </a:solidFill>
                <a:latin typeface="Arial" panose="020B0604020202020204" pitchFamily="34" charset="0"/>
                <a:ea typeface="Poppins"/>
                <a:cs typeface="Arial" panose="020B0604020202020204" pitchFamily="34" charset="0"/>
                <a:sym typeface="Poppins"/>
              </a:rPr>
              <a:t>Emotional </a:t>
            </a:r>
            <a:r>
              <a:rPr lang="en" dirty="0">
                <a:latin typeface="Arial" panose="020B0604020202020204" pitchFamily="34" charset="0"/>
                <a:cs typeface="Arial" panose="020B0604020202020204" pitchFamily="34" charset="0"/>
              </a:rPr>
              <a:t>Experience Customization</a:t>
            </a:r>
          </a:p>
          <a:p>
            <a:pPr marL="0" lvl="0" indent="0" algn="l" rtl="0">
              <a:spcBef>
                <a:spcPts val="0"/>
              </a:spcBef>
              <a:spcAft>
                <a:spcPts val="0"/>
              </a:spcAft>
              <a:buNone/>
            </a:pPr>
            <a:r>
              <a:rPr lang="en" dirty="0">
                <a:latin typeface="Arial" panose="020B0604020202020204" pitchFamily="34" charset="0"/>
                <a:cs typeface="Arial" panose="020B0604020202020204" pitchFamily="34" charset="0"/>
              </a:rPr>
              <a:t>Finally, it assigns action tasks to user in the metaverse.</a:t>
            </a:r>
          </a:p>
          <a:p>
            <a:pPr marL="0" lvl="0" indent="0" algn="l" rtl="0">
              <a:spcBef>
                <a:spcPts val="0"/>
              </a:spcBef>
              <a:spcAft>
                <a:spcPts val="0"/>
              </a:spcAft>
              <a:buNone/>
            </a:pPr>
            <a:r>
              <a:rPr lang="en" dirty="0">
                <a:latin typeface="Arial" panose="020B0604020202020204" pitchFamily="34" charset="0"/>
                <a:cs typeface="Arial" panose="020B0604020202020204" pitchFamily="34" charset="0"/>
              </a:rPr>
              <a:t>And it aims to change users' perceptions of various emotions within the virtual space.</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07607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5599989" y="2523119"/>
            <a:ext cx="4770220" cy="3287115"/>
          </a:xfrm>
          <a:custGeom>
            <a:avLst/>
            <a:gdLst/>
            <a:ahLst/>
            <a:cxnLst/>
            <a:rect l="l" t="t" r="r" b="b"/>
            <a:pathLst>
              <a:path w="18200" h="12546" extrusionOk="0">
                <a:moveTo>
                  <a:pt x="7863" y="1"/>
                </a:moveTo>
                <a:cubicBezTo>
                  <a:pt x="5802" y="1"/>
                  <a:pt x="4053" y="1340"/>
                  <a:pt x="3441" y="3195"/>
                </a:cubicBezTo>
                <a:cubicBezTo>
                  <a:pt x="1500" y="3437"/>
                  <a:pt x="1" y="5091"/>
                  <a:pt x="1" y="7097"/>
                </a:cubicBezTo>
                <a:cubicBezTo>
                  <a:pt x="1" y="9267"/>
                  <a:pt x="1761" y="11027"/>
                  <a:pt x="3932" y="11027"/>
                </a:cubicBezTo>
                <a:cubicBezTo>
                  <a:pt x="4555" y="11027"/>
                  <a:pt x="5146" y="10881"/>
                  <a:pt x="5674" y="10621"/>
                </a:cubicBezTo>
                <a:cubicBezTo>
                  <a:pt x="6359" y="11775"/>
                  <a:pt x="7613" y="12545"/>
                  <a:pt x="9055" y="12545"/>
                </a:cubicBezTo>
                <a:cubicBezTo>
                  <a:pt x="10309" y="12545"/>
                  <a:pt x="11423" y="11959"/>
                  <a:pt x="12146" y="11046"/>
                </a:cubicBezTo>
                <a:cubicBezTo>
                  <a:pt x="12645" y="11240"/>
                  <a:pt x="13191" y="11350"/>
                  <a:pt x="13763" y="11350"/>
                </a:cubicBezTo>
                <a:cubicBezTo>
                  <a:pt x="16212" y="11350"/>
                  <a:pt x="18200" y="9363"/>
                  <a:pt x="18200" y="6909"/>
                </a:cubicBezTo>
                <a:cubicBezTo>
                  <a:pt x="18200" y="4651"/>
                  <a:pt x="16513" y="2788"/>
                  <a:pt x="14332" y="2509"/>
                </a:cubicBezTo>
                <a:lnTo>
                  <a:pt x="14332" y="2473"/>
                </a:lnTo>
                <a:cubicBezTo>
                  <a:pt x="14332" y="1325"/>
                  <a:pt x="13400" y="397"/>
                  <a:pt x="12256" y="397"/>
                </a:cubicBezTo>
                <a:cubicBezTo>
                  <a:pt x="11673" y="397"/>
                  <a:pt x="11149" y="635"/>
                  <a:pt x="10771" y="1021"/>
                </a:cubicBezTo>
                <a:cubicBezTo>
                  <a:pt x="9975" y="383"/>
                  <a:pt x="8963" y="1"/>
                  <a:pt x="7863" y="1"/>
                </a:cubicBezTo>
                <a:close/>
              </a:path>
            </a:pathLst>
          </a:custGeom>
          <a:solidFill>
            <a:srgbClr val="AAD5D6">
              <a:alpha val="178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 name="Google Shape;10;p2"/>
          <p:cNvSpPr/>
          <p:nvPr/>
        </p:nvSpPr>
        <p:spPr>
          <a:xfrm rot="-10061024">
            <a:off x="-901680" y="-1642049"/>
            <a:ext cx="3100435" cy="3400541"/>
          </a:xfrm>
          <a:custGeom>
            <a:avLst/>
            <a:gdLst/>
            <a:ahLst/>
            <a:cxnLst/>
            <a:rect l="l" t="t" r="r" b="b"/>
            <a:pathLst>
              <a:path w="22102" h="24240" extrusionOk="0">
                <a:moveTo>
                  <a:pt x="14808" y="0"/>
                </a:moveTo>
                <a:cubicBezTo>
                  <a:pt x="13160" y="0"/>
                  <a:pt x="11491" y="1049"/>
                  <a:pt x="10594" y="2387"/>
                </a:cubicBezTo>
                <a:cubicBezTo>
                  <a:pt x="8999" y="4770"/>
                  <a:pt x="10767" y="6687"/>
                  <a:pt x="9340" y="8994"/>
                </a:cubicBezTo>
                <a:cubicBezTo>
                  <a:pt x="7995" y="11172"/>
                  <a:pt x="5864" y="10344"/>
                  <a:pt x="3649" y="12416"/>
                </a:cubicBezTo>
                <a:cubicBezTo>
                  <a:pt x="1112" y="14788"/>
                  <a:pt x="0" y="19533"/>
                  <a:pt x="1728" y="22038"/>
                </a:cubicBezTo>
                <a:cubicBezTo>
                  <a:pt x="2770" y="23551"/>
                  <a:pt x="4846" y="24240"/>
                  <a:pt x="7216" y="24240"/>
                </a:cubicBezTo>
                <a:cubicBezTo>
                  <a:pt x="10130" y="24240"/>
                  <a:pt x="13491" y="23199"/>
                  <a:pt x="15929" y="21367"/>
                </a:cubicBezTo>
                <a:cubicBezTo>
                  <a:pt x="21279" y="17348"/>
                  <a:pt x="22101" y="9603"/>
                  <a:pt x="19952" y="4741"/>
                </a:cubicBezTo>
                <a:cubicBezTo>
                  <a:pt x="19502" y="3717"/>
                  <a:pt x="17997" y="318"/>
                  <a:pt x="15203" y="21"/>
                </a:cubicBezTo>
                <a:cubicBezTo>
                  <a:pt x="15072" y="7"/>
                  <a:pt x="14940" y="0"/>
                  <a:pt x="14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rot="8279199">
            <a:off x="-811838" y="602591"/>
            <a:ext cx="1552975" cy="1621309"/>
          </a:xfrm>
          <a:custGeom>
            <a:avLst/>
            <a:gdLst/>
            <a:ahLst/>
            <a:cxnLst/>
            <a:rect l="l" t="t" r="r" b="b"/>
            <a:pathLst>
              <a:path w="8570" h="8947" extrusionOk="0">
                <a:moveTo>
                  <a:pt x="5361" y="119"/>
                </a:moveTo>
                <a:cubicBezTo>
                  <a:pt x="5353" y="123"/>
                  <a:pt x="5344" y="125"/>
                  <a:pt x="5335" y="128"/>
                </a:cubicBezTo>
                <a:lnTo>
                  <a:pt x="5335" y="128"/>
                </a:lnTo>
                <a:cubicBezTo>
                  <a:pt x="5344" y="125"/>
                  <a:pt x="5352" y="122"/>
                  <a:pt x="5361" y="119"/>
                </a:cubicBezTo>
                <a:close/>
                <a:moveTo>
                  <a:pt x="4892" y="193"/>
                </a:moveTo>
                <a:lnTo>
                  <a:pt x="4892" y="193"/>
                </a:lnTo>
                <a:cubicBezTo>
                  <a:pt x="4842" y="219"/>
                  <a:pt x="4798" y="245"/>
                  <a:pt x="4756" y="274"/>
                </a:cubicBezTo>
                <a:lnTo>
                  <a:pt x="4756" y="274"/>
                </a:lnTo>
                <a:cubicBezTo>
                  <a:pt x="4801" y="246"/>
                  <a:pt x="4846" y="219"/>
                  <a:pt x="4892" y="193"/>
                </a:cubicBezTo>
                <a:close/>
                <a:moveTo>
                  <a:pt x="4734" y="281"/>
                </a:moveTo>
                <a:lnTo>
                  <a:pt x="4734" y="281"/>
                </a:lnTo>
                <a:cubicBezTo>
                  <a:pt x="4701" y="304"/>
                  <a:pt x="4671" y="325"/>
                  <a:pt x="4641" y="347"/>
                </a:cubicBezTo>
                <a:lnTo>
                  <a:pt x="4641" y="347"/>
                </a:lnTo>
                <a:cubicBezTo>
                  <a:pt x="4663" y="332"/>
                  <a:pt x="4686" y="317"/>
                  <a:pt x="4710" y="302"/>
                </a:cubicBezTo>
                <a:lnTo>
                  <a:pt x="4710" y="302"/>
                </a:lnTo>
                <a:cubicBezTo>
                  <a:pt x="4716" y="296"/>
                  <a:pt x="4724" y="289"/>
                  <a:pt x="4734" y="281"/>
                </a:cubicBezTo>
                <a:close/>
                <a:moveTo>
                  <a:pt x="5695" y="2306"/>
                </a:moveTo>
                <a:cubicBezTo>
                  <a:pt x="5693" y="2310"/>
                  <a:pt x="5692" y="2315"/>
                  <a:pt x="5691" y="2319"/>
                </a:cubicBezTo>
                <a:cubicBezTo>
                  <a:pt x="5693" y="2314"/>
                  <a:pt x="5694" y="2310"/>
                  <a:pt x="5695" y="2306"/>
                </a:cubicBezTo>
                <a:close/>
                <a:moveTo>
                  <a:pt x="7576" y="2126"/>
                </a:moveTo>
                <a:lnTo>
                  <a:pt x="7576" y="2126"/>
                </a:lnTo>
                <a:cubicBezTo>
                  <a:pt x="7268" y="2243"/>
                  <a:pt x="6956" y="2378"/>
                  <a:pt x="6652" y="2517"/>
                </a:cubicBezTo>
                <a:cubicBezTo>
                  <a:pt x="6652" y="2492"/>
                  <a:pt x="6656" y="2459"/>
                  <a:pt x="6656" y="2429"/>
                </a:cubicBezTo>
                <a:cubicBezTo>
                  <a:pt x="6729" y="2407"/>
                  <a:pt x="6802" y="2378"/>
                  <a:pt x="6876" y="2356"/>
                </a:cubicBezTo>
                <a:cubicBezTo>
                  <a:pt x="7107" y="2275"/>
                  <a:pt x="7341" y="2195"/>
                  <a:pt x="7576" y="2126"/>
                </a:cubicBezTo>
                <a:close/>
                <a:moveTo>
                  <a:pt x="6017" y="2661"/>
                </a:moveTo>
                <a:cubicBezTo>
                  <a:pt x="6017" y="2663"/>
                  <a:pt x="6014" y="2666"/>
                  <a:pt x="6012" y="2666"/>
                </a:cubicBezTo>
                <a:cubicBezTo>
                  <a:pt x="6011" y="2666"/>
                  <a:pt x="6010" y="2665"/>
                  <a:pt x="6010" y="2664"/>
                </a:cubicBezTo>
                <a:cubicBezTo>
                  <a:pt x="6010" y="2664"/>
                  <a:pt x="6014" y="2661"/>
                  <a:pt x="6017" y="2661"/>
                </a:cubicBezTo>
                <a:close/>
                <a:moveTo>
                  <a:pt x="6945" y="470"/>
                </a:moveTo>
                <a:cubicBezTo>
                  <a:pt x="7161" y="470"/>
                  <a:pt x="7362" y="536"/>
                  <a:pt x="7517" y="721"/>
                </a:cubicBezTo>
                <a:cubicBezTo>
                  <a:pt x="7756" y="1055"/>
                  <a:pt x="7756" y="1488"/>
                  <a:pt x="7774" y="1884"/>
                </a:cubicBezTo>
                <a:cubicBezTo>
                  <a:pt x="7404" y="2008"/>
                  <a:pt x="7026" y="2114"/>
                  <a:pt x="6656" y="2250"/>
                </a:cubicBezTo>
                <a:lnTo>
                  <a:pt x="6656" y="2228"/>
                </a:lnTo>
                <a:cubicBezTo>
                  <a:pt x="6648" y="2228"/>
                  <a:pt x="6652" y="2253"/>
                  <a:pt x="6641" y="2258"/>
                </a:cubicBezTo>
                <a:cubicBezTo>
                  <a:pt x="6644" y="2226"/>
                  <a:pt x="6650" y="2080"/>
                  <a:pt x="6638" y="2080"/>
                </a:cubicBezTo>
                <a:cubicBezTo>
                  <a:pt x="6636" y="2080"/>
                  <a:pt x="6633" y="2085"/>
                  <a:pt x="6630" y="2096"/>
                </a:cubicBezTo>
                <a:cubicBezTo>
                  <a:pt x="6615" y="2107"/>
                  <a:pt x="6626" y="2221"/>
                  <a:pt x="6623" y="2261"/>
                </a:cubicBezTo>
                <a:cubicBezTo>
                  <a:pt x="6267" y="2385"/>
                  <a:pt x="5922" y="2529"/>
                  <a:pt x="5585" y="2690"/>
                </a:cubicBezTo>
                <a:cubicBezTo>
                  <a:pt x="5629" y="2566"/>
                  <a:pt x="5655" y="2412"/>
                  <a:pt x="5695" y="2290"/>
                </a:cubicBezTo>
                <a:lnTo>
                  <a:pt x="5695" y="2290"/>
                </a:lnTo>
                <a:cubicBezTo>
                  <a:pt x="5695" y="2296"/>
                  <a:pt x="5695" y="2301"/>
                  <a:pt x="5695" y="2306"/>
                </a:cubicBezTo>
                <a:lnTo>
                  <a:pt x="5695" y="2306"/>
                </a:lnTo>
                <a:cubicBezTo>
                  <a:pt x="5748" y="2111"/>
                  <a:pt x="5785" y="1893"/>
                  <a:pt x="5838" y="1708"/>
                </a:cubicBezTo>
                <a:lnTo>
                  <a:pt x="5838" y="1708"/>
                </a:lnTo>
                <a:cubicBezTo>
                  <a:pt x="5805" y="1891"/>
                  <a:pt x="5768" y="2070"/>
                  <a:pt x="5731" y="2250"/>
                </a:cubicBezTo>
                <a:cubicBezTo>
                  <a:pt x="5841" y="1759"/>
                  <a:pt x="5948" y="1263"/>
                  <a:pt x="5955" y="754"/>
                </a:cubicBezTo>
                <a:cubicBezTo>
                  <a:pt x="6236" y="631"/>
                  <a:pt x="6608" y="470"/>
                  <a:pt x="6945" y="470"/>
                </a:cubicBezTo>
                <a:close/>
                <a:moveTo>
                  <a:pt x="2138" y="3020"/>
                </a:moveTo>
                <a:lnTo>
                  <a:pt x="2138" y="3023"/>
                </a:lnTo>
                <a:lnTo>
                  <a:pt x="2138" y="3023"/>
                </a:lnTo>
                <a:cubicBezTo>
                  <a:pt x="2136" y="3026"/>
                  <a:pt x="2134" y="3029"/>
                  <a:pt x="2134" y="3029"/>
                </a:cubicBezTo>
                <a:cubicBezTo>
                  <a:pt x="2134" y="3029"/>
                  <a:pt x="2135" y="3026"/>
                  <a:pt x="2138" y="3020"/>
                </a:cubicBezTo>
                <a:close/>
                <a:moveTo>
                  <a:pt x="5493" y="3079"/>
                </a:moveTo>
                <a:lnTo>
                  <a:pt x="5493" y="3079"/>
                </a:lnTo>
                <a:cubicBezTo>
                  <a:pt x="5492" y="3080"/>
                  <a:pt x="5491" y="3081"/>
                  <a:pt x="5491" y="3082"/>
                </a:cubicBezTo>
                <a:lnTo>
                  <a:pt x="5491" y="3082"/>
                </a:lnTo>
                <a:cubicBezTo>
                  <a:pt x="5492" y="3081"/>
                  <a:pt x="5492" y="3080"/>
                  <a:pt x="5493" y="3079"/>
                </a:cubicBezTo>
                <a:close/>
                <a:moveTo>
                  <a:pt x="6612" y="2448"/>
                </a:moveTo>
                <a:cubicBezTo>
                  <a:pt x="6601" y="2495"/>
                  <a:pt x="6590" y="2492"/>
                  <a:pt x="6597" y="2529"/>
                </a:cubicBezTo>
                <a:cubicBezTo>
                  <a:pt x="6601" y="2522"/>
                  <a:pt x="6601" y="2514"/>
                  <a:pt x="6608" y="2495"/>
                </a:cubicBezTo>
                <a:lnTo>
                  <a:pt x="6608" y="2495"/>
                </a:lnTo>
                <a:cubicBezTo>
                  <a:pt x="6604" y="2522"/>
                  <a:pt x="6601" y="2536"/>
                  <a:pt x="6601" y="2544"/>
                </a:cubicBezTo>
                <a:cubicBezTo>
                  <a:pt x="6227" y="2715"/>
                  <a:pt x="5853" y="2896"/>
                  <a:pt x="5489" y="3097"/>
                </a:cubicBezTo>
                <a:cubicBezTo>
                  <a:pt x="5489" y="3091"/>
                  <a:pt x="5489" y="3086"/>
                  <a:pt x="5491" y="3082"/>
                </a:cubicBezTo>
                <a:lnTo>
                  <a:pt x="5491" y="3082"/>
                </a:lnTo>
                <a:cubicBezTo>
                  <a:pt x="5487" y="3087"/>
                  <a:pt x="5482" y="3091"/>
                  <a:pt x="5479" y="3101"/>
                </a:cubicBezTo>
                <a:cubicBezTo>
                  <a:pt x="5471" y="3104"/>
                  <a:pt x="5464" y="3108"/>
                  <a:pt x="5460" y="3111"/>
                </a:cubicBezTo>
                <a:cubicBezTo>
                  <a:pt x="5479" y="2874"/>
                  <a:pt x="5655" y="2818"/>
                  <a:pt x="5856" y="2742"/>
                </a:cubicBezTo>
                <a:cubicBezTo>
                  <a:pt x="6105" y="2635"/>
                  <a:pt x="6355" y="2539"/>
                  <a:pt x="6612" y="2448"/>
                </a:cubicBezTo>
                <a:close/>
                <a:moveTo>
                  <a:pt x="1739" y="3387"/>
                </a:moveTo>
                <a:cubicBezTo>
                  <a:pt x="1739" y="3394"/>
                  <a:pt x="1727" y="3405"/>
                  <a:pt x="1724" y="3412"/>
                </a:cubicBezTo>
                <a:cubicBezTo>
                  <a:pt x="1724" y="3406"/>
                  <a:pt x="1726" y="3403"/>
                  <a:pt x="1729" y="3402"/>
                </a:cubicBezTo>
                <a:lnTo>
                  <a:pt x="1729" y="3402"/>
                </a:lnTo>
                <a:cubicBezTo>
                  <a:pt x="1729" y="3403"/>
                  <a:pt x="1729" y="3403"/>
                  <a:pt x="1729" y="3403"/>
                </a:cubicBezTo>
                <a:cubicBezTo>
                  <a:pt x="1729" y="3403"/>
                  <a:pt x="1730" y="3403"/>
                  <a:pt x="1731" y="3402"/>
                </a:cubicBezTo>
                <a:cubicBezTo>
                  <a:pt x="1730" y="3402"/>
                  <a:pt x="1730" y="3402"/>
                  <a:pt x="1729" y="3402"/>
                </a:cubicBezTo>
                <a:lnTo>
                  <a:pt x="1729" y="3402"/>
                </a:lnTo>
                <a:cubicBezTo>
                  <a:pt x="1731" y="3398"/>
                  <a:pt x="1739" y="3387"/>
                  <a:pt x="1739" y="3387"/>
                </a:cubicBezTo>
                <a:close/>
                <a:moveTo>
                  <a:pt x="1726" y="3416"/>
                </a:moveTo>
                <a:lnTo>
                  <a:pt x="1726" y="3416"/>
                </a:lnTo>
                <a:cubicBezTo>
                  <a:pt x="1725" y="3417"/>
                  <a:pt x="1724" y="3418"/>
                  <a:pt x="1724" y="3419"/>
                </a:cubicBezTo>
                <a:cubicBezTo>
                  <a:pt x="1720" y="3424"/>
                  <a:pt x="1720" y="3424"/>
                  <a:pt x="1717" y="3427"/>
                </a:cubicBezTo>
                <a:cubicBezTo>
                  <a:pt x="1720" y="3420"/>
                  <a:pt x="1723" y="3417"/>
                  <a:pt x="1726" y="3416"/>
                </a:cubicBezTo>
                <a:close/>
                <a:moveTo>
                  <a:pt x="5306" y="3446"/>
                </a:moveTo>
                <a:cubicBezTo>
                  <a:pt x="5303" y="3456"/>
                  <a:pt x="5291" y="3493"/>
                  <a:pt x="5288" y="3497"/>
                </a:cubicBezTo>
                <a:cubicBezTo>
                  <a:pt x="5171" y="3834"/>
                  <a:pt x="5046" y="4175"/>
                  <a:pt x="4917" y="4509"/>
                </a:cubicBezTo>
                <a:cubicBezTo>
                  <a:pt x="4719" y="4453"/>
                  <a:pt x="4452" y="4443"/>
                  <a:pt x="4327" y="4270"/>
                </a:cubicBezTo>
                <a:cubicBezTo>
                  <a:pt x="4474" y="3893"/>
                  <a:pt x="4943" y="3695"/>
                  <a:pt x="5269" y="3468"/>
                </a:cubicBezTo>
                <a:lnTo>
                  <a:pt x="5269" y="3468"/>
                </a:lnTo>
                <a:cubicBezTo>
                  <a:pt x="5255" y="3526"/>
                  <a:pt x="5225" y="3573"/>
                  <a:pt x="5233" y="3625"/>
                </a:cubicBezTo>
                <a:cubicBezTo>
                  <a:pt x="5222" y="3639"/>
                  <a:pt x="5218" y="3666"/>
                  <a:pt x="5215" y="3676"/>
                </a:cubicBezTo>
                <a:cubicBezTo>
                  <a:pt x="5255" y="3617"/>
                  <a:pt x="5251" y="3500"/>
                  <a:pt x="5306" y="3446"/>
                </a:cubicBezTo>
                <a:close/>
                <a:moveTo>
                  <a:pt x="6557" y="2778"/>
                </a:moveTo>
                <a:lnTo>
                  <a:pt x="6557" y="2778"/>
                </a:lnTo>
                <a:cubicBezTo>
                  <a:pt x="6531" y="2874"/>
                  <a:pt x="6509" y="2954"/>
                  <a:pt x="6491" y="3053"/>
                </a:cubicBezTo>
                <a:cubicBezTo>
                  <a:pt x="6491" y="3053"/>
                  <a:pt x="6490" y="3053"/>
                  <a:pt x="6490" y="3053"/>
                </a:cubicBezTo>
                <a:cubicBezTo>
                  <a:pt x="6479" y="3053"/>
                  <a:pt x="6476" y="3130"/>
                  <a:pt x="6469" y="3152"/>
                </a:cubicBezTo>
                <a:lnTo>
                  <a:pt x="6469" y="3116"/>
                </a:lnTo>
                <a:cubicBezTo>
                  <a:pt x="6457" y="3155"/>
                  <a:pt x="6450" y="3218"/>
                  <a:pt x="6443" y="3265"/>
                </a:cubicBezTo>
                <a:lnTo>
                  <a:pt x="6443" y="3226"/>
                </a:lnTo>
                <a:cubicBezTo>
                  <a:pt x="6432" y="3292"/>
                  <a:pt x="6428" y="3343"/>
                  <a:pt x="6417" y="3405"/>
                </a:cubicBezTo>
                <a:lnTo>
                  <a:pt x="6417" y="3412"/>
                </a:lnTo>
                <a:cubicBezTo>
                  <a:pt x="6337" y="3823"/>
                  <a:pt x="6259" y="4230"/>
                  <a:pt x="6153" y="4634"/>
                </a:cubicBezTo>
                <a:cubicBezTo>
                  <a:pt x="5768" y="4597"/>
                  <a:pt x="5387" y="4590"/>
                  <a:pt x="5005" y="4524"/>
                </a:cubicBezTo>
                <a:cubicBezTo>
                  <a:pt x="5119" y="4226"/>
                  <a:pt x="5233" y="3930"/>
                  <a:pt x="5325" y="3625"/>
                </a:cubicBezTo>
                <a:cubicBezTo>
                  <a:pt x="5376" y="3336"/>
                  <a:pt x="5511" y="3328"/>
                  <a:pt x="5739" y="3196"/>
                </a:cubicBezTo>
                <a:lnTo>
                  <a:pt x="5739" y="3192"/>
                </a:lnTo>
                <a:cubicBezTo>
                  <a:pt x="6010" y="3053"/>
                  <a:pt x="6278" y="2906"/>
                  <a:pt x="6557" y="2778"/>
                </a:cubicBezTo>
                <a:close/>
                <a:moveTo>
                  <a:pt x="2191" y="5908"/>
                </a:moveTo>
                <a:lnTo>
                  <a:pt x="2191" y="5908"/>
                </a:lnTo>
                <a:cubicBezTo>
                  <a:pt x="2185" y="5954"/>
                  <a:pt x="2181" y="6002"/>
                  <a:pt x="2179" y="6053"/>
                </a:cubicBezTo>
                <a:cubicBezTo>
                  <a:pt x="2182" y="6004"/>
                  <a:pt x="2186" y="5955"/>
                  <a:pt x="2191" y="5908"/>
                </a:cubicBezTo>
                <a:close/>
                <a:moveTo>
                  <a:pt x="4078" y="6383"/>
                </a:moveTo>
                <a:cubicBezTo>
                  <a:pt x="4052" y="6435"/>
                  <a:pt x="4024" y="6487"/>
                  <a:pt x="3996" y="6539"/>
                </a:cubicBezTo>
                <a:lnTo>
                  <a:pt x="3996" y="6539"/>
                </a:lnTo>
                <a:cubicBezTo>
                  <a:pt x="4027" y="6484"/>
                  <a:pt x="4081" y="6395"/>
                  <a:pt x="4078" y="6383"/>
                </a:cubicBezTo>
                <a:close/>
                <a:moveTo>
                  <a:pt x="5054" y="7142"/>
                </a:moveTo>
                <a:cubicBezTo>
                  <a:pt x="5052" y="7143"/>
                  <a:pt x="5052" y="7145"/>
                  <a:pt x="5049" y="7149"/>
                </a:cubicBezTo>
                <a:cubicBezTo>
                  <a:pt x="5051" y="7147"/>
                  <a:pt x="5052" y="7145"/>
                  <a:pt x="5054" y="7142"/>
                </a:cubicBezTo>
                <a:close/>
                <a:moveTo>
                  <a:pt x="966" y="7775"/>
                </a:moveTo>
                <a:cubicBezTo>
                  <a:pt x="971" y="7783"/>
                  <a:pt x="976" y="7792"/>
                  <a:pt x="983" y="7802"/>
                </a:cubicBezTo>
                <a:cubicBezTo>
                  <a:pt x="975" y="7790"/>
                  <a:pt x="970" y="7782"/>
                  <a:pt x="966" y="7775"/>
                </a:cubicBezTo>
                <a:close/>
                <a:moveTo>
                  <a:pt x="4485" y="7857"/>
                </a:moveTo>
                <a:lnTo>
                  <a:pt x="4485" y="7857"/>
                </a:lnTo>
                <a:cubicBezTo>
                  <a:pt x="4485" y="7857"/>
                  <a:pt x="4484" y="7858"/>
                  <a:pt x="4482" y="7860"/>
                </a:cubicBezTo>
                <a:lnTo>
                  <a:pt x="4482" y="7860"/>
                </a:lnTo>
                <a:cubicBezTo>
                  <a:pt x="4483" y="7859"/>
                  <a:pt x="4484" y="7858"/>
                  <a:pt x="4485" y="7857"/>
                </a:cubicBezTo>
                <a:close/>
                <a:moveTo>
                  <a:pt x="5435" y="2932"/>
                </a:moveTo>
                <a:lnTo>
                  <a:pt x="5435" y="2932"/>
                </a:lnTo>
                <a:cubicBezTo>
                  <a:pt x="5420" y="2965"/>
                  <a:pt x="5383" y="3152"/>
                  <a:pt x="5350" y="3174"/>
                </a:cubicBezTo>
                <a:cubicBezTo>
                  <a:pt x="5123" y="3287"/>
                  <a:pt x="4910" y="3427"/>
                  <a:pt x="4697" y="3573"/>
                </a:cubicBezTo>
                <a:cubicBezTo>
                  <a:pt x="3927" y="4072"/>
                  <a:pt x="3829" y="4578"/>
                  <a:pt x="4859" y="4729"/>
                </a:cubicBezTo>
                <a:cubicBezTo>
                  <a:pt x="4844" y="4776"/>
                  <a:pt x="4800" y="4854"/>
                  <a:pt x="4800" y="4890"/>
                </a:cubicBezTo>
                <a:cubicBezTo>
                  <a:pt x="4822" y="4835"/>
                  <a:pt x="4841" y="4783"/>
                  <a:pt x="4866" y="4729"/>
                </a:cubicBezTo>
                <a:cubicBezTo>
                  <a:pt x="4866" y="4732"/>
                  <a:pt x="4866" y="4732"/>
                  <a:pt x="4870" y="4732"/>
                </a:cubicBezTo>
                <a:cubicBezTo>
                  <a:pt x="4731" y="5084"/>
                  <a:pt x="4591" y="5473"/>
                  <a:pt x="4415" y="5781"/>
                </a:cubicBezTo>
                <a:cubicBezTo>
                  <a:pt x="4413" y="5783"/>
                  <a:pt x="4412" y="5784"/>
                  <a:pt x="4412" y="5784"/>
                </a:cubicBezTo>
                <a:cubicBezTo>
                  <a:pt x="4411" y="5784"/>
                  <a:pt x="4416" y="5777"/>
                  <a:pt x="4419" y="5774"/>
                </a:cubicBezTo>
                <a:lnTo>
                  <a:pt x="4419" y="5774"/>
                </a:lnTo>
                <a:lnTo>
                  <a:pt x="4415" y="5778"/>
                </a:lnTo>
                <a:cubicBezTo>
                  <a:pt x="4426" y="5759"/>
                  <a:pt x="4433" y="5744"/>
                  <a:pt x="4437" y="5734"/>
                </a:cubicBezTo>
                <a:cubicBezTo>
                  <a:pt x="4447" y="5713"/>
                  <a:pt x="4449" y="5705"/>
                  <a:pt x="4447" y="5705"/>
                </a:cubicBezTo>
                <a:cubicBezTo>
                  <a:pt x="4442" y="5705"/>
                  <a:pt x="4414" y="5751"/>
                  <a:pt x="4411" y="5774"/>
                </a:cubicBezTo>
                <a:cubicBezTo>
                  <a:pt x="4419" y="5763"/>
                  <a:pt x="4426" y="5745"/>
                  <a:pt x="4426" y="5744"/>
                </a:cubicBezTo>
                <a:lnTo>
                  <a:pt x="4426" y="5744"/>
                </a:lnTo>
                <a:cubicBezTo>
                  <a:pt x="4423" y="5756"/>
                  <a:pt x="4415" y="5774"/>
                  <a:pt x="4411" y="5774"/>
                </a:cubicBezTo>
                <a:cubicBezTo>
                  <a:pt x="4298" y="6023"/>
                  <a:pt x="4100" y="6411"/>
                  <a:pt x="3983" y="6561"/>
                </a:cubicBezTo>
                <a:lnTo>
                  <a:pt x="3983" y="6561"/>
                </a:lnTo>
                <a:cubicBezTo>
                  <a:pt x="3987" y="6554"/>
                  <a:pt x="3992" y="6546"/>
                  <a:pt x="3996" y="6539"/>
                </a:cubicBezTo>
                <a:lnTo>
                  <a:pt x="3996" y="6539"/>
                </a:lnTo>
                <a:cubicBezTo>
                  <a:pt x="3991" y="6547"/>
                  <a:pt x="3986" y="6555"/>
                  <a:pt x="3983" y="6562"/>
                </a:cubicBezTo>
                <a:cubicBezTo>
                  <a:pt x="3983" y="6562"/>
                  <a:pt x="3983" y="6562"/>
                  <a:pt x="3983" y="6561"/>
                </a:cubicBezTo>
                <a:lnTo>
                  <a:pt x="3983" y="6561"/>
                </a:lnTo>
                <a:cubicBezTo>
                  <a:pt x="3892" y="6726"/>
                  <a:pt x="3791" y="6886"/>
                  <a:pt x="3685" y="7043"/>
                </a:cubicBezTo>
                <a:cubicBezTo>
                  <a:pt x="3675" y="7072"/>
                  <a:pt x="3565" y="7219"/>
                  <a:pt x="3513" y="7278"/>
                </a:cubicBezTo>
                <a:cubicBezTo>
                  <a:pt x="3572" y="7171"/>
                  <a:pt x="3634" y="7094"/>
                  <a:pt x="3693" y="6995"/>
                </a:cubicBezTo>
                <a:lnTo>
                  <a:pt x="3693" y="6995"/>
                </a:lnTo>
                <a:cubicBezTo>
                  <a:pt x="3462" y="7336"/>
                  <a:pt x="3213" y="7659"/>
                  <a:pt x="2864" y="7879"/>
                </a:cubicBezTo>
                <a:cubicBezTo>
                  <a:pt x="2853" y="7868"/>
                  <a:pt x="2846" y="7853"/>
                  <a:pt x="2835" y="7842"/>
                </a:cubicBezTo>
                <a:cubicBezTo>
                  <a:pt x="1181" y="5392"/>
                  <a:pt x="3385" y="3908"/>
                  <a:pt x="5435" y="2932"/>
                </a:cubicBezTo>
                <a:close/>
                <a:moveTo>
                  <a:pt x="5823" y="816"/>
                </a:moveTo>
                <a:lnTo>
                  <a:pt x="5823" y="816"/>
                </a:lnTo>
                <a:cubicBezTo>
                  <a:pt x="5827" y="875"/>
                  <a:pt x="5819" y="919"/>
                  <a:pt x="5816" y="977"/>
                </a:cubicBezTo>
                <a:lnTo>
                  <a:pt x="5819" y="977"/>
                </a:lnTo>
                <a:cubicBezTo>
                  <a:pt x="5827" y="1092"/>
                  <a:pt x="5777" y="1322"/>
                  <a:pt x="5775" y="1401"/>
                </a:cubicBezTo>
                <a:lnTo>
                  <a:pt x="5775" y="1401"/>
                </a:lnTo>
                <a:cubicBezTo>
                  <a:pt x="5776" y="1396"/>
                  <a:pt x="5777" y="1391"/>
                  <a:pt x="5779" y="1388"/>
                </a:cubicBezTo>
                <a:lnTo>
                  <a:pt x="5779" y="1388"/>
                </a:lnTo>
                <a:cubicBezTo>
                  <a:pt x="5778" y="1398"/>
                  <a:pt x="5777" y="1407"/>
                  <a:pt x="5775" y="1416"/>
                </a:cubicBezTo>
                <a:lnTo>
                  <a:pt x="5775" y="1416"/>
                </a:lnTo>
                <a:cubicBezTo>
                  <a:pt x="5775" y="1412"/>
                  <a:pt x="5775" y="1407"/>
                  <a:pt x="5775" y="1401"/>
                </a:cubicBezTo>
                <a:lnTo>
                  <a:pt x="5775" y="1401"/>
                </a:lnTo>
                <a:cubicBezTo>
                  <a:pt x="5774" y="1406"/>
                  <a:pt x="5773" y="1413"/>
                  <a:pt x="5775" y="1417"/>
                </a:cubicBezTo>
                <a:lnTo>
                  <a:pt x="5775" y="1417"/>
                </a:lnTo>
                <a:cubicBezTo>
                  <a:pt x="5775" y="1417"/>
                  <a:pt x="5775" y="1416"/>
                  <a:pt x="5775" y="1416"/>
                </a:cubicBezTo>
                <a:lnTo>
                  <a:pt x="5775" y="1416"/>
                </a:lnTo>
                <a:cubicBezTo>
                  <a:pt x="5775" y="1416"/>
                  <a:pt x="5775" y="1417"/>
                  <a:pt x="5775" y="1417"/>
                </a:cubicBezTo>
                <a:cubicBezTo>
                  <a:pt x="5775" y="1417"/>
                  <a:pt x="5775" y="1417"/>
                  <a:pt x="5775" y="1417"/>
                </a:cubicBezTo>
                <a:lnTo>
                  <a:pt x="5775" y="1417"/>
                </a:lnTo>
                <a:cubicBezTo>
                  <a:pt x="5765" y="1491"/>
                  <a:pt x="5752" y="1564"/>
                  <a:pt x="5739" y="1642"/>
                </a:cubicBezTo>
                <a:cubicBezTo>
                  <a:pt x="5687" y="2001"/>
                  <a:pt x="5574" y="2368"/>
                  <a:pt x="5504" y="2727"/>
                </a:cubicBezTo>
                <a:cubicBezTo>
                  <a:pt x="4153" y="3393"/>
                  <a:pt x="2387" y="4247"/>
                  <a:pt x="2191" y="5908"/>
                </a:cubicBezTo>
                <a:lnTo>
                  <a:pt x="2191" y="5908"/>
                </a:lnTo>
                <a:cubicBezTo>
                  <a:pt x="2201" y="5830"/>
                  <a:pt x="2216" y="5757"/>
                  <a:pt x="2237" y="5678"/>
                </a:cubicBezTo>
                <a:lnTo>
                  <a:pt x="2237" y="5678"/>
                </a:lnTo>
                <a:cubicBezTo>
                  <a:pt x="2248" y="5756"/>
                  <a:pt x="2219" y="5785"/>
                  <a:pt x="2219" y="5847"/>
                </a:cubicBezTo>
                <a:cubicBezTo>
                  <a:pt x="2241" y="5752"/>
                  <a:pt x="2252" y="5631"/>
                  <a:pt x="2292" y="5550"/>
                </a:cubicBezTo>
                <a:lnTo>
                  <a:pt x="2292" y="5550"/>
                </a:lnTo>
                <a:cubicBezTo>
                  <a:pt x="2131" y="6122"/>
                  <a:pt x="2204" y="6738"/>
                  <a:pt x="2435" y="7278"/>
                </a:cubicBezTo>
                <a:cubicBezTo>
                  <a:pt x="2428" y="7278"/>
                  <a:pt x="2446" y="7314"/>
                  <a:pt x="2453" y="7340"/>
                </a:cubicBezTo>
                <a:cubicBezTo>
                  <a:pt x="2333" y="7068"/>
                  <a:pt x="2248" y="6804"/>
                  <a:pt x="2201" y="6511"/>
                </a:cubicBezTo>
                <a:cubicBezTo>
                  <a:pt x="2199" y="6506"/>
                  <a:pt x="2198" y="6504"/>
                  <a:pt x="2198" y="6504"/>
                </a:cubicBezTo>
                <a:lnTo>
                  <a:pt x="2198" y="6504"/>
                </a:lnTo>
                <a:cubicBezTo>
                  <a:pt x="2194" y="6504"/>
                  <a:pt x="2229" y="6692"/>
                  <a:pt x="2223" y="6709"/>
                </a:cubicBezTo>
                <a:cubicBezTo>
                  <a:pt x="2197" y="6603"/>
                  <a:pt x="2186" y="6504"/>
                  <a:pt x="2175" y="6394"/>
                </a:cubicBezTo>
                <a:lnTo>
                  <a:pt x="2175" y="6394"/>
                </a:lnTo>
                <a:cubicBezTo>
                  <a:pt x="2186" y="6948"/>
                  <a:pt x="2431" y="7494"/>
                  <a:pt x="2758" y="7938"/>
                </a:cubicBezTo>
                <a:cubicBezTo>
                  <a:pt x="2631" y="8001"/>
                  <a:pt x="2503" y="8030"/>
                  <a:pt x="2379" y="8030"/>
                </a:cubicBezTo>
                <a:cubicBezTo>
                  <a:pt x="1848" y="8030"/>
                  <a:pt x="1375" y="7509"/>
                  <a:pt x="1214" y="7006"/>
                </a:cubicBezTo>
                <a:cubicBezTo>
                  <a:pt x="979" y="6368"/>
                  <a:pt x="1189" y="5660"/>
                  <a:pt x="1489" y="5074"/>
                </a:cubicBezTo>
                <a:lnTo>
                  <a:pt x="1485" y="5074"/>
                </a:lnTo>
                <a:cubicBezTo>
                  <a:pt x="1491" y="5061"/>
                  <a:pt x="1498" y="5048"/>
                  <a:pt x="1496" y="5048"/>
                </a:cubicBezTo>
                <a:lnTo>
                  <a:pt x="1496" y="5048"/>
                </a:lnTo>
                <a:cubicBezTo>
                  <a:pt x="1495" y="5048"/>
                  <a:pt x="1494" y="5049"/>
                  <a:pt x="1492" y="5051"/>
                </a:cubicBezTo>
                <a:lnTo>
                  <a:pt x="1492" y="5051"/>
                </a:lnTo>
                <a:cubicBezTo>
                  <a:pt x="1494" y="5049"/>
                  <a:pt x="1494" y="5046"/>
                  <a:pt x="1497" y="5044"/>
                </a:cubicBezTo>
                <a:cubicBezTo>
                  <a:pt x="1603" y="4846"/>
                  <a:pt x="1735" y="4644"/>
                  <a:pt x="1856" y="4443"/>
                </a:cubicBezTo>
                <a:lnTo>
                  <a:pt x="1856" y="4446"/>
                </a:lnTo>
                <a:cubicBezTo>
                  <a:pt x="1858" y="4444"/>
                  <a:pt x="1859" y="4441"/>
                  <a:pt x="1859" y="4441"/>
                </a:cubicBezTo>
                <a:cubicBezTo>
                  <a:pt x="1859" y="4441"/>
                  <a:pt x="1859" y="4442"/>
                  <a:pt x="1859" y="4443"/>
                </a:cubicBezTo>
                <a:cubicBezTo>
                  <a:pt x="1863" y="4436"/>
                  <a:pt x="1863" y="4431"/>
                  <a:pt x="1863" y="4431"/>
                </a:cubicBezTo>
                <a:cubicBezTo>
                  <a:pt x="2897" y="3045"/>
                  <a:pt x="4243" y="1652"/>
                  <a:pt x="5823" y="816"/>
                </a:cubicBezTo>
                <a:close/>
                <a:moveTo>
                  <a:pt x="2666" y="8121"/>
                </a:moveTo>
                <a:lnTo>
                  <a:pt x="2666" y="8121"/>
                </a:lnTo>
                <a:cubicBezTo>
                  <a:pt x="2663" y="8124"/>
                  <a:pt x="2641" y="8132"/>
                  <a:pt x="2553" y="8150"/>
                </a:cubicBezTo>
                <a:cubicBezTo>
                  <a:pt x="2546" y="8151"/>
                  <a:pt x="2539" y="8152"/>
                  <a:pt x="2532" y="8153"/>
                </a:cubicBezTo>
                <a:lnTo>
                  <a:pt x="2532" y="8153"/>
                </a:lnTo>
                <a:cubicBezTo>
                  <a:pt x="2582" y="8142"/>
                  <a:pt x="2638" y="8132"/>
                  <a:pt x="2666" y="8121"/>
                </a:cubicBezTo>
                <a:close/>
                <a:moveTo>
                  <a:pt x="6102" y="4805"/>
                </a:moveTo>
                <a:lnTo>
                  <a:pt x="6102" y="4805"/>
                </a:lnTo>
                <a:cubicBezTo>
                  <a:pt x="6087" y="4868"/>
                  <a:pt x="6061" y="4930"/>
                  <a:pt x="6047" y="4996"/>
                </a:cubicBezTo>
                <a:cubicBezTo>
                  <a:pt x="6017" y="5084"/>
                  <a:pt x="5973" y="5176"/>
                  <a:pt x="5944" y="5282"/>
                </a:cubicBezTo>
                <a:lnTo>
                  <a:pt x="5944" y="5279"/>
                </a:lnTo>
                <a:cubicBezTo>
                  <a:pt x="5926" y="5312"/>
                  <a:pt x="5922" y="5385"/>
                  <a:pt x="5893" y="5400"/>
                </a:cubicBezTo>
                <a:cubicBezTo>
                  <a:pt x="5889" y="5429"/>
                  <a:pt x="5871" y="5455"/>
                  <a:pt x="5867" y="5480"/>
                </a:cubicBezTo>
                <a:cubicBezTo>
                  <a:pt x="5871" y="5477"/>
                  <a:pt x="5871" y="5473"/>
                  <a:pt x="5875" y="5470"/>
                </a:cubicBezTo>
                <a:lnTo>
                  <a:pt x="5875" y="5470"/>
                </a:lnTo>
                <a:cubicBezTo>
                  <a:pt x="5836" y="5577"/>
                  <a:pt x="5793" y="5670"/>
                  <a:pt x="5784" y="5725"/>
                </a:cubicBezTo>
                <a:lnTo>
                  <a:pt x="5784" y="5725"/>
                </a:lnTo>
                <a:cubicBezTo>
                  <a:pt x="5744" y="5809"/>
                  <a:pt x="5698" y="5915"/>
                  <a:pt x="5665" y="5998"/>
                </a:cubicBezTo>
                <a:cubicBezTo>
                  <a:pt x="5673" y="5990"/>
                  <a:pt x="5684" y="5954"/>
                  <a:pt x="5691" y="5943"/>
                </a:cubicBezTo>
                <a:lnTo>
                  <a:pt x="5691" y="5943"/>
                </a:lnTo>
                <a:cubicBezTo>
                  <a:pt x="5684" y="5979"/>
                  <a:pt x="5651" y="6016"/>
                  <a:pt x="5640" y="6053"/>
                </a:cubicBezTo>
                <a:cubicBezTo>
                  <a:pt x="5640" y="6053"/>
                  <a:pt x="5641" y="6053"/>
                  <a:pt x="5641" y="6053"/>
                </a:cubicBezTo>
                <a:cubicBezTo>
                  <a:pt x="5644" y="6053"/>
                  <a:pt x="5648" y="6045"/>
                  <a:pt x="5651" y="6042"/>
                </a:cubicBezTo>
                <a:lnTo>
                  <a:pt x="5651" y="6042"/>
                </a:lnTo>
                <a:cubicBezTo>
                  <a:pt x="5647" y="6049"/>
                  <a:pt x="5647" y="6053"/>
                  <a:pt x="5643" y="6056"/>
                </a:cubicBezTo>
                <a:lnTo>
                  <a:pt x="5643" y="6053"/>
                </a:lnTo>
                <a:cubicBezTo>
                  <a:pt x="5476" y="6428"/>
                  <a:pt x="5280" y="6799"/>
                  <a:pt x="5054" y="7142"/>
                </a:cubicBezTo>
                <a:lnTo>
                  <a:pt x="5054" y="7142"/>
                </a:lnTo>
                <a:cubicBezTo>
                  <a:pt x="5055" y="7142"/>
                  <a:pt x="5056" y="7142"/>
                  <a:pt x="5057" y="7142"/>
                </a:cubicBezTo>
                <a:cubicBezTo>
                  <a:pt x="4885" y="7395"/>
                  <a:pt x="4701" y="7637"/>
                  <a:pt x="4489" y="7857"/>
                </a:cubicBezTo>
                <a:cubicBezTo>
                  <a:pt x="4485" y="7860"/>
                  <a:pt x="4481" y="7864"/>
                  <a:pt x="4481" y="7864"/>
                </a:cubicBezTo>
                <a:cubicBezTo>
                  <a:pt x="4481" y="7862"/>
                  <a:pt x="4481" y="7861"/>
                  <a:pt x="4482" y="7860"/>
                </a:cubicBezTo>
                <a:lnTo>
                  <a:pt x="4482" y="7860"/>
                </a:lnTo>
                <a:cubicBezTo>
                  <a:pt x="4281" y="8079"/>
                  <a:pt x="4055" y="8272"/>
                  <a:pt x="3799" y="8432"/>
                </a:cubicBezTo>
                <a:lnTo>
                  <a:pt x="3795" y="8436"/>
                </a:lnTo>
                <a:cubicBezTo>
                  <a:pt x="3792" y="8440"/>
                  <a:pt x="3788" y="8440"/>
                  <a:pt x="3788" y="8440"/>
                </a:cubicBezTo>
                <a:lnTo>
                  <a:pt x="3792" y="8436"/>
                </a:lnTo>
                <a:lnTo>
                  <a:pt x="3792" y="8436"/>
                </a:lnTo>
                <a:cubicBezTo>
                  <a:pt x="3774" y="8446"/>
                  <a:pt x="3673" y="8495"/>
                  <a:pt x="3685" y="8495"/>
                </a:cubicBezTo>
                <a:cubicBezTo>
                  <a:pt x="3686" y="8495"/>
                  <a:pt x="3687" y="8495"/>
                  <a:pt x="3689" y="8495"/>
                </a:cubicBezTo>
                <a:lnTo>
                  <a:pt x="3689" y="8495"/>
                </a:lnTo>
                <a:cubicBezTo>
                  <a:pt x="3685" y="8498"/>
                  <a:pt x="3682" y="8502"/>
                  <a:pt x="3678" y="8502"/>
                </a:cubicBezTo>
                <a:cubicBezTo>
                  <a:pt x="3661" y="8520"/>
                  <a:pt x="3639" y="8529"/>
                  <a:pt x="3613" y="8529"/>
                </a:cubicBezTo>
                <a:cubicBezTo>
                  <a:pt x="3425" y="8529"/>
                  <a:pt x="3047" y="8090"/>
                  <a:pt x="2941" y="7978"/>
                </a:cubicBezTo>
                <a:cubicBezTo>
                  <a:pt x="3997" y="7215"/>
                  <a:pt x="4613" y="5961"/>
                  <a:pt x="5119" y="4810"/>
                </a:cubicBezTo>
                <a:cubicBezTo>
                  <a:pt x="5249" y="4828"/>
                  <a:pt x="5357" y="4834"/>
                  <a:pt x="5458" y="4834"/>
                </a:cubicBezTo>
                <a:cubicBezTo>
                  <a:pt x="5663" y="4834"/>
                  <a:pt x="5836" y="4808"/>
                  <a:pt x="6102" y="4805"/>
                </a:cubicBezTo>
                <a:close/>
                <a:moveTo>
                  <a:pt x="5447" y="111"/>
                </a:moveTo>
                <a:cubicBezTo>
                  <a:pt x="5455" y="111"/>
                  <a:pt x="5463" y="111"/>
                  <a:pt x="5471" y="112"/>
                </a:cubicBezTo>
                <a:cubicBezTo>
                  <a:pt x="5480" y="112"/>
                  <a:pt x="5488" y="111"/>
                  <a:pt x="5496" y="111"/>
                </a:cubicBezTo>
                <a:cubicBezTo>
                  <a:pt x="5539" y="111"/>
                  <a:pt x="5571" y="119"/>
                  <a:pt x="5611" y="138"/>
                </a:cubicBezTo>
                <a:cubicBezTo>
                  <a:pt x="5614" y="138"/>
                  <a:pt x="5618" y="141"/>
                  <a:pt x="5614" y="141"/>
                </a:cubicBezTo>
                <a:cubicBezTo>
                  <a:pt x="5617" y="143"/>
                  <a:pt x="5619" y="144"/>
                  <a:pt x="5621" y="145"/>
                </a:cubicBezTo>
                <a:lnTo>
                  <a:pt x="5621" y="145"/>
                </a:lnTo>
                <a:cubicBezTo>
                  <a:pt x="5621" y="146"/>
                  <a:pt x="5621" y="146"/>
                  <a:pt x="5621" y="146"/>
                </a:cubicBezTo>
                <a:lnTo>
                  <a:pt x="5621" y="146"/>
                </a:lnTo>
                <a:cubicBezTo>
                  <a:pt x="5621" y="146"/>
                  <a:pt x="5621" y="146"/>
                  <a:pt x="5621" y="145"/>
                </a:cubicBezTo>
                <a:lnTo>
                  <a:pt x="5621" y="145"/>
                </a:lnTo>
                <a:cubicBezTo>
                  <a:pt x="5738" y="221"/>
                  <a:pt x="5779" y="369"/>
                  <a:pt x="5798" y="502"/>
                </a:cubicBezTo>
                <a:lnTo>
                  <a:pt x="5798" y="502"/>
                </a:lnTo>
                <a:cubicBezTo>
                  <a:pt x="5797" y="496"/>
                  <a:pt x="5795" y="488"/>
                  <a:pt x="5794" y="479"/>
                </a:cubicBezTo>
                <a:lnTo>
                  <a:pt x="5794" y="479"/>
                </a:lnTo>
                <a:cubicBezTo>
                  <a:pt x="5805" y="552"/>
                  <a:pt x="5809" y="586"/>
                  <a:pt x="5816" y="652"/>
                </a:cubicBezTo>
                <a:cubicBezTo>
                  <a:pt x="5438" y="831"/>
                  <a:pt x="5061" y="1062"/>
                  <a:pt x="4719" y="1307"/>
                </a:cubicBezTo>
                <a:cubicBezTo>
                  <a:pt x="4721" y="1307"/>
                  <a:pt x="4723" y="1306"/>
                  <a:pt x="4723" y="1306"/>
                </a:cubicBezTo>
                <a:cubicBezTo>
                  <a:pt x="4726" y="1306"/>
                  <a:pt x="4716" y="1312"/>
                  <a:pt x="4716" y="1312"/>
                </a:cubicBezTo>
                <a:cubicBezTo>
                  <a:pt x="4477" y="1483"/>
                  <a:pt x="4250" y="1667"/>
                  <a:pt x="4027" y="1862"/>
                </a:cubicBezTo>
                <a:cubicBezTo>
                  <a:pt x="2685" y="3160"/>
                  <a:pt x="0" y="5565"/>
                  <a:pt x="1375" y="7582"/>
                </a:cubicBezTo>
                <a:cubicBezTo>
                  <a:pt x="1606" y="7908"/>
                  <a:pt x="1995" y="8152"/>
                  <a:pt x="2390" y="8152"/>
                </a:cubicBezTo>
                <a:cubicBezTo>
                  <a:pt x="2542" y="8152"/>
                  <a:pt x="2694" y="8116"/>
                  <a:pt x="2839" y="8036"/>
                </a:cubicBezTo>
                <a:cubicBezTo>
                  <a:pt x="2839" y="8036"/>
                  <a:pt x="2842" y="8040"/>
                  <a:pt x="2842" y="8044"/>
                </a:cubicBezTo>
                <a:cubicBezTo>
                  <a:pt x="2747" y="8095"/>
                  <a:pt x="2622" y="8139"/>
                  <a:pt x="2509" y="8154"/>
                </a:cubicBezTo>
                <a:cubicBezTo>
                  <a:pt x="2485" y="8158"/>
                  <a:pt x="2464" y="8162"/>
                  <a:pt x="2468" y="8162"/>
                </a:cubicBezTo>
                <a:cubicBezTo>
                  <a:pt x="2471" y="8162"/>
                  <a:pt x="2485" y="8161"/>
                  <a:pt x="2515" y="8156"/>
                </a:cubicBezTo>
                <a:lnTo>
                  <a:pt x="2515" y="8156"/>
                </a:lnTo>
                <a:cubicBezTo>
                  <a:pt x="2489" y="8161"/>
                  <a:pt x="2468" y="8165"/>
                  <a:pt x="2474" y="8165"/>
                </a:cubicBezTo>
                <a:cubicBezTo>
                  <a:pt x="2477" y="8165"/>
                  <a:pt x="2486" y="8164"/>
                  <a:pt x="2505" y="8161"/>
                </a:cubicBezTo>
                <a:cubicBezTo>
                  <a:pt x="2629" y="8143"/>
                  <a:pt x="2743" y="8110"/>
                  <a:pt x="2849" y="8048"/>
                </a:cubicBezTo>
                <a:cubicBezTo>
                  <a:pt x="3029" y="8260"/>
                  <a:pt x="3235" y="8454"/>
                  <a:pt x="3465" y="8605"/>
                </a:cubicBezTo>
                <a:cubicBezTo>
                  <a:pt x="3362" y="8651"/>
                  <a:pt x="3239" y="8690"/>
                  <a:pt x="3128" y="8713"/>
                </a:cubicBezTo>
                <a:lnTo>
                  <a:pt x="3128" y="8713"/>
                </a:lnTo>
                <a:cubicBezTo>
                  <a:pt x="3144" y="8709"/>
                  <a:pt x="3155" y="8703"/>
                  <a:pt x="3161" y="8700"/>
                </a:cubicBezTo>
                <a:lnTo>
                  <a:pt x="3161" y="8700"/>
                </a:lnTo>
                <a:cubicBezTo>
                  <a:pt x="3113" y="8711"/>
                  <a:pt x="3059" y="8718"/>
                  <a:pt x="3007" y="8726"/>
                </a:cubicBezTo>
                <a:cubicBezTo>
                  <a:pt x="3009" y="8727"/>
                  <a:pt x="3012" y="8727"/>
                  <a:pt x="3015" y="8727"/>
                </a:cubicBezTo>
                <a:cubicBezTo>
                  <a:pt x="3031" y="8727"/>
                  <a:pt x="3054" y="8721"/>
                  <a:pt x="3076" y="8721"/>
                </a:cubicBezTo>
                <a:cubicBezTo>
                  <a:pt x="3080" y="8721"/>
                  <a:pt x="3084" y="8721"/>
                  <a:pt x="3088" y="8722"/>
                </a:cubicBezTo>
                <a:cubicBezTo>
                  <a:pt x="2968" y="8745"/>
                  <a:pt x="2847" y="8756"/>
                  <a:pt x="2727" y="8756"/>
                </a:cubicBezTo>
                <a:cubicBezTo>
                  <a:pt x="2479" y="8756"/>
                  <a:pt x="2234" y="8709"/>
                  <a:pt x="2003" y="8620"/>
                </a:cubicBezTo>
                <a:lnTo>
                  <a:pt x="2003" y="8620"/>
                </a:lnTo>
                <a:cubicBezTo>
                  <a:pt x="2006" y="8623"/>
                  <a:pt x="2010" y="8623"/>
                  <a:pt x="2013" y="8627"/>
                </a:cubicBezTo>
                <a:cubicBezTo>
                  <a:pt x="1947" y="8605"/>
                  <a:pt x="1889" y="8572"/>
                  <a:pt x="1827" y="8546"/>
                </a:cubicBezTo>
                <a:lnTo>
                  <a:pt x="1827" y="8546"/>
                </a:lnTo>
                <a:cubicBezTo>
                  <a:pt x="1830" y="8548"/>
                  <a:pt x="1831" y="8549"/>
                  <a:pt x="1833" y="8551"/>
                </a:cubicBezTo>
                <a:lnTo>
                  <a:pt x="1833" y="8551"/>
                </a:lnTo>
                <a:cubicBezTo>
                  <a:pt x="1822" y="8544"/>
                  <a:pt x="1802" y="8535"/>
                  <a:pt x="1799" y="8535"/>
                </a:cubicBezTo>
                <a:cubicBezTo>
                  <a:pt x="1798" y="8535"/>
                  <a:pt x="1800" y="8537"/>
                  <a:pt x="1808" y="8542"/>
                </a:cubicBezTo>
                <a:cubicBezTo>
                  <a:pt x="1625" y="8466"/>
                  <a:pt x="1431" y="8334"/>
                  <a:pt x="1295" y="8183"/>
                </a:cubicBezTo>
                <a:lnTo>
                  <a:pt x="1295" y="8183"/>
                </a:lnTo>
                <a:cubicBezTo>
                  <a:pt x="1295" y="8183"/>
                  <a:pt x="1295" y="8183"/>
                  <a:pt x="1296" y="8183"/>
                </a:cubicBezTo>
                <a:cubicBezTo>
                  <a:pt x="1302" y="8183"/>
                  <a:pt x="1096" y="7984"/>
                  <a:pt x="1049" y="7908"/>
                </a:cubicBezTo>
                <a:cubicBezTo>
                  <a:pt x="1013" y="7879"/>
                  <a:pt x="983" y="7806"/>
                  <a:pt x="954" y="7758"/>
                </a:cubicBezTo>
                <a:lnTo>
                  <a:pt x="954" y="7758"/>
                </a:lnTo>
                <a:cubicBezTo>
                  <a:pt x="959" y="7764"/>
                  <a:pt x="962" y="7769"/>
                  <a:pt x="966" y="7775"/>
                </a:cubicBezTo>
                <a:lnTo>
                  <a:pt x="966" y="7775"/>
                </a:lnTo>
                <a:cubicBezTo>
                  <a:pt x="948" y="7745"/>
                  <a:pt x="937" y="7723"/>
                  <a:pt x="917" y="7706"/>
                </a:cubicBezTo>
                <a:cubicBezTo>
                  <a:pt x="426" y="6860"/>
                  <a:pt x="683" y="5833"/>
                  <a:pt x="1020" y="4989"/>
                </a:cubicBezTo>
                <a:lnTo>
                  <a:pt x="1020" y="4989"/>
                </a:lnTo>
                <a:cubicBezTo>
                  <a:pt x="1018" y="4993"/>
                  <a:pt x="1016" y="4996"/>
                  <a:pt x="1015" y="4998"/>
                </a:cubicBezTo>
                <a:lnTo>
                  <a:pt x="1015" y="4998"/>
                </a:lnTo>
                <a:cubicBezTo>
                  <a:pt x="1257" y="4355"/>
                  <a:pt x="1637" y="3788"/>
                  <a:pt x="2021" y="3226"/>
                </a:cubicBezTo>
                <a:lnTo>
                  <a:pt x="2021" y="3226"/>
                </a:lnTo>
                <a:cubicBezTo>
                  <a:pt x="2017" y="3229"/>
                  <a:pt x="2013" y="3233"/>
                  <a:pt x="2013" y="3233"/>
                </a:cubicBezTo>
                <a:cubicBezTo>
                  <a:pt x="2017" y="3229"/>
                  <a:pt x="2017" y="3226"/>
                  <a:pt x="2021" y="3221"/>
                </a:cubicBezTo>
                <a:cubicBezTo>
                  <a:pt x="2153" y="3028"/>
                  <a:pt x="2333" y="2815"/>
                  <a:pt x="2475" y="2620"/>
                </a:cubicBezTo>
                <a:lnTo>
                  <a:pt x="2475" y="2620"/>
                </a:lnTo>
                <a:cubicBezTo>
                  <a:pt x="2325" y="2786"/>
                  <a:pt x="2197" y="2979"/>
                  <a:pt x="2054" y="3148"/>
                </a:cubicBezTo>
                <a:cubicBezTo>
                  <a:pt x="2062" y="3138"/>
                  <a:pt x="2071" y="3124"/>
                  <a:pt x="2068" y="3124"/>
                </a:cubicBezTo>
                <a:cubicBezTo>
                  <a:pt x="2067" y="3124"/>
                  <a:pt x="2064" y="3127"/>
                  <a:pt x="2057" y="3133"/>
                </a:cubicBezTo>
                <a:cubicBezTo>
                  <a:pt x="2079" y="3097"/>
                  <a:pt x="2131" y="3057"/>
                  <a:pt x="2149" y="3009"/>
                </a:cubicBezTo>
                <a:lnTo>
                  <a:pt x="2149" y="3009"/>
                </a:lnTo>
                <a:cubicBezTo>
                  <a:pt x="2147" y="3010"/>
                  <a:pt x="2146" y="3012"/>
                  <a:pt x="2145" y="3014"/>
                </a:cubicBezTo>
                <a:lnTo>
                  <a:pt x="2145" y="3014"/>
                </a:lnTo>
                <a:cubicBezTo>
                  <a:pt x="2294" y="2802"/>
                  <a:pt x="2463" y="2602"/>
                  <a:pt x="2619" y="2404"/>
                </a:cubicBezTo>
                <a:lnTo>
                  <a:pt x="2619" y="2404"/>
                </a:lnTo>
                <a:cubicBezTo>
                  <a:pt x="2611" y="2407"/>
                  <a:pt x="2611" y="2407"/>
                  <a:pt x="2607" y="2412"/>
                </a:cubicBezTo>
                <a:cubicBezTo>
                  <a:pt x="2644" y="2363"/>
                  <a:pt x="2765" y="2239"/>
                  <a:pt x="2765" y="2221"/>
                </a:cubicBezTo>
                <a:cubicBezTo>
                  <a:pt x="2769" y="2217"/>
                  <a:pt x="2773" y="2214"/>
                  <a:pt x="2776" y="2209"/>
                </a:cubicBezTo>
                <a:cubicBezTo>
                  <a:pt x="2776" y="2210"/>
                  <a:pt x="2776" y="2210"/>
                  <a:pt x="2777" y="2210"/>
                </a:cubicBezTo>
                <a:cubicBezTo>
                  <a:pt x="2780" y="2210"/>
                  <a:pt x="2802" y="2176"/>
                  <a:pt x="2808" y="2176"/>
                </a:cubicBezTo>
                <a:cubicBezTo>
                  <a:pt x="2808" y="2176"/>
                  <a:pt x="2808" y="2176"/>
                  <a:pt x="2809" y="2177"/>
                </a:cubicBezTo>
                <a:cubicBezTo>
                  <a:pt x="2974" y="1986"/>
                  <a:pt x="3172" y="1759"/>
                  <a:pt x="3355" y="1612"/>
                </a:cubicBezTo>
                <a:cubicBezTo>
                  <a:pt x="3957" y="1071"/>
                  <a:pt x="4535" y="410"/>
                  <a:pt x="5320" y="133"/>
                </a:cubicBezTo>
                <a:lnTo>
                  <a:pt x="5320" y="133"/>
                </a:lnTo>
                <a:cubicBezTo>
                  <a:pt x="5362" y="122"/>
                  <a:pt x="5407" y="111"/>
                  <a:pt x="5447" y="111"/>
                </a:cubicBezTo>
                <a:close/>
                <a:moveTo>
                  <a:pt x="7764" y="2258"/>
                </a:moveTo>
                <a:cubicBezTo>
                  <a:pt x="7764" y="2280"/>
                  <a:pt x="7759" y="2297"/>
                  <a:pt x="7759" y="2324"/>
                </a:cubicBezTo>
                <a:cubicBezTo>
                  <a:pt x="7752" y="2419"/>
                  <a:pt x="7737" y="2500"/>
                  <a:pt x="7734" y="2598"/>
                </a:cubicBezTo>
                <a:lnTo>
                  <a:pt x="7727" y="2598"/>
                </a:lnTo>
                <a:cubicBezTo>
                  <a:pt x="7727" y="2617"/>
                  <a:pt x="7723" y="2635"/>
                  <a:pt x="7727" y="2639"/>
                </a:cubicBezTo>
                <a:lnTo>
                  <a:pt x="7727" y="2642"/>
                </a:lnTo>
                <a:cubicBezTo>
                  <a:pt x="7565" y="3779"/>
                  <a:pt x="7235" y="4927"/>
                  <a:pt x="6839" y="6020"/>
                </a:cubicBezTo>
                <a:cubicBezTo>
                  <a:pt x="6623" y="6599"/>
                  <a:pt x="6340" y="7168"/>
                  <a:pt x="5995" y="7692"/>
                </a:cubicBezTo>
                <a:cubicBezTo>
                  <a:pt x="6003" y="7684"/>
                  <a:pt x="6003" y="7684"/>
                  <a:pt x="6010" y="7681"/>
                </a:cubicBezTo>
                <a:lnTo>
                  <a:pt x="6010" y="7681"/>
                </a:lnTo>
                <a:cubicBezTo>
                  <a:pt x="5706" y="8124"/>
                  <a:pt x="5350" y="8594"/>
                  <a:pt x="4819" y="8762"/>
                </a:cubicBezTo>
                <a:lnTo>
                  <a:pt x="4822" y="8762"/>
                </a:lnTo>
                <a:cubicBezTo>
                  <a:pt x="4819" y="8766"/>
                  <a:pt x="4815" y="8766"/>
                  <a:pt x="4815" y="8766"/>
                </a:cubicBezTo>
                <a:cubicBezTo>
                  <a:pt x="4811" y="8766"/>
                  <a:pt x="4807" y="8770"/>
                  <a:pt x="4807" y="8770"/>
                </a:cubicBezTo>
                <a:cubicBezTo>
                  <a:pt x="4706" y="8801"/>
                  <a:pt x="4589" y="8817"/>
                  <a:pt x="4466" y="8817"/>
                </a:cubicBezTo>
                <a:cubicBezTo>
                  <a:pt x="4231" y="8817"/>
                  <a:pt x="3976" y="8760"/>
                  <a:pt x="3773" y="8649"/>
                </a:cubicBezTo>
                <a:cubicBezTo>
                  <a:pt x="5137" y="7835"/>
                  <a:pt x="5849" y="6269"/>
                  <a:pt x="6281" y="4795"/>
                </a:cubicBezTo>
                <a:cubicBezTo>
                  <a:pt x="6291" y="4796"/>
                  <a:pt x="6301" y="4796"/>
                  <a:pt x="6310" y="4796"/>
                </a:cubicBezTo>
                <a:cubicBezTo>
                  <a:pt x="6347" y="4796"/>
                  <a:pt x="6378" y="4791"/>
                  <a:pt x="6413" y="4788"/>
                </a:cubicBezTo>
                <a:lnTo>
                  <a:pt x="6403" y="4783"/>
                </a:lnTo>
                <a:cubicBezTo>
                  <a:pt x="6483" y="4769"/>
                  <a:pt x="6549" y="4769"/>
                  <a:pt x="6630" y="4758"/>
                </a:cubicBezTo>
                <a:cubicBezTo>
                  <a:pt x="6619" y="4758"/>
                  <a:pt x="6608" y="4754"/>
                  <a:pt x="6601" y="4754"/>
                </a:cubicBezTo>
                <a:cubicBezTo>
                  <a:pt x="6615" y="4732"/>
                  <a:pt x="6751" y="4732"/>
                  <a:pt x="6810" y="4722"/>
                </a:cubicBezTo>
                <a:cubicBezTo>
                  <a:pt x="6784" y="4714"/>
                  <a:pt x="6751" y="4714"/>
                  <a:pt x="6722" y="4710"/>
                </a:cubicBezTo>
                <a:cubicBezTo>
                  <a:pt x="6733" y="4707"/>
                  <a:pt x="6740" y="4707"/>
                  <a:pt x="6751" y="4707"/>
                </a:cubicBezTo>
                <a:cubicBezTo>
                  <a:pt x="6711" y="4700"/>
                  <a:pt x="6689" y="4685"/>
                  <a:pt x="6714" y="4681"/>
                </a:cubicBezTo>
                <a:cubicBezTo>
                  <a:pt x="6692" y="4678"/>
                  <a:pt x="6711" y="4670"/>
                  <a:pt x="6703" y="4666"/>
                </a:cubicBezTo>
                <a:cubicBezTo>
                  <a:pt x="6736" y="4663"/>
                  <a:pt x="6802" y="4656"/>
                  <a:pt x="6810" y="4644"/>
                </a:cubicBezTo>
                <a:lnTo>
                  <a:pt x="6810" y="4644"/>
                </a:lnTo>
                <a:cubicBezTo>
                  <a:pt x="6726" y="4658"/>
                  <a:pt x="6643" y="4664"/>
                  <a:pt x="6560" y="4664"/>
                </a:cubicBezTo>
                <a:cubicBezTo>
                  <a:pt x="6482" y="4664"/>
                  <a:pt x="6403" y="4659"/>
                  <a:pt x="6322" y="4648"/>
                </a:cubicBezTo>
                <a:cubicBezTo>
                  <a:pt x="6491" y="4021"/>
                  <a:pt x="6604" y="3387"/>
                  <a:pt x="6637" y="2742"/>
                </a:cubicBezTo>
                <a:cubicBezTo>
                  <a:pt x="7000" y="2558"/>
                  <a:pt x="7378" y="2385"/>
                  <a:pt x="7764" y="2258"/>
                </a:cubicBezTo>
                <a:close/>
                <a:moveTo>
                  <a:pt x="5492" y="1"/>
                </a:moveTo>
                <a:cubicBezTo>
                  <a:pt x="5253" y="1"/>
                  <a:pt x="4958" y="144"/>
                  <a:pt x="4711" y="304"/>
                </a:cubicBezTo>
                <a:lnTo>
                  <a:pt x="4711" y="304"/>
                </a:lnTo>
                <a:cubicBezTo>
                  <a:pt x="4726" y="294"/>
                  <a:pt x="4741" y="283"/>
                  <a:pt x="4756" y="274"/>
                </a:cubicBezTo>
                <a:lnTo>
                  <a:pt x="4756" y="274"/>
                </a:lnTo>
                <a:cubicBezTo>
                  <a:pt x="4740" y="283"/>
                  <a:pt x="4725" y="293"/>
                  <a:pt x="4710" y="302"/>
                </a:cubicBezTo>
                <a:lnTo>
                  <a:pt x="4710" y="302"/>
                </a:lnTo>
                <a:cubicBezTo>
                  <a:pt x="4705" y="306"/>
                  <a:pt x="4701" y="310"/>
                  <a:pt x="4696" y="314"/>
                </a:cubicBezTo>
                <a:lnTo>
                  <a:pt x="4696" y="314"/>
                </a:lnTo>
                <a:cubicBezTo>
                  <a:pt x="4633" y="355"/>
                  <a:pt x="4573" y="397"/>
                  <a:pt x="4518" y="439"/>
                </a:cubicBezTo>
                <a:cubicBezTo>
                  <a:pt x="4560" y="405"/>
                  <a:pt x="4600" y="376"/>
                  <a:pt x="4641" y="347"/>
                </a:cubicBezTo>
                <a:lnTo>
                  <a:pt x="4641" y="347"/>
                </a:lnTo>
                <a:cubicBezTo>
                  <a:pt x="4031" y="747"/>
                  <a:pt x="3506" y="1292"/>
                  <a:pt x="2989" y="1803"/>
                </a:cubicBezTo>
                <a:cubicBezTo>
                  <a:pt x="3095" y="1708"/>
                  <a:pt x="3198" y="1586"/>
                  <a:pt x="3315" y="1502"/>
                </a:cubicBezTo>
                <a:lnTo>
                  <a:pt x="3315" y="1502"/>
                </a:lnTo>
                <a:cubicBezTo>
                  <a:pt x="3253" y="1590"/>
                  <a:pt x="3139" y="1659"/>
                  <a:pt x="3088" y="1752"/>
                </a:cubicBezTo>
                <a:cubicBezTo>
                  <a:pt x="2606" y="2262"/>
                  <a:pt x="2159" y="2815"/>
                  <a:pt x="1748" y="3386"/>
                </a:cubicBezTo>
                <a:lnTo>
                  <a:pt x="1748" y="3386"/>
                </a:lnTo>
                <a:cubicBezTo>
                  <a:pt x="1751" y="3380"/>
                  <a:pt x="1752" y="3376"/>
                  <a:pt x="1751" y="3376"/>
                </a:cubicBezTo>
                <a:cubicBezTo>
                  <a:pt x="1750" y="3376"/>
                  <a:pt x="1746" y="3379"/>
                  <a:pt x="1739" y="3387"/>
                </a:cubicBezTo>
                <a:lnTo>
                  <a:pt x="1735" y="3383"/>
                </a:lnTo>
                <a:cubicBezTo>
                  <a:pt x="1771" y="3328"/>
                  <a:pt x="1797" y="3292"/>
                  <a:pt x="1830" y="3236"/>
                </a:cubicBezTo>
                <a:lnTo>
                  <a:pt x="1830" y="3236"/>
                </a:lnTo>
                <a:cubicBezTo>
                  <a:pt x="1027" y="4436"/>
                  <a:pt x="147" y="6020"/>
                  <a:pt x="664" y="7494"/>
                </a:cubicBezTo>
                <a:cubicBezTo>
                  <a:pt x="950" y="8238"/>
                  <a:pt x="1673" y="8803"/>
                  <a:pt x="2461" y="8906"/>
                </a:cubicBezTo>
                <a:cubicBezTo>
                  <a:pt x="2555" y="8918"/>
                  <a:pt x="2651" y="8924"/>
                  <a:pt x="2748" y="8924"/>
                </a:cubicBezTo>
                <a:cubicBezTo>
                  <a:pt x="2939" y="8924"/>
                  <a:pt x="3131" y="8899"/>
                  <a:pt x="3311" y="8843"/>
                </a:cubicBezTo>
                <a:cubicBezTo>
                  <a:pt x="3492" y="8789"/>
                  <a:pt x="3558" y="8740"/>
                  <a:pt x="3641" y="8740"/>
                </a:cubicBezTo>
                <a:cubicBezTo>
                  <a:pt x="3703" y="8740"/>
                  <a:pt x="3774" y="8767"/>
                  <a:pt x="3909" y="8840"/>
                </a:cubicBezTo>
                <a:cubicBezTo>
                  <a:pt x="4067" y="8920"/>
                  <a:pt x="4257" y="8942"/>
                  <a:pt x="4441" y="8946"/>
                </a:cubicBezTo>
                <a:cubicBezTo>
                  <a:pt x="5885" y="8942"/>
                  <a:pt x="6575" y="7043"/>
                  <a:pt x="7052" y="5924"/>
                </a:cubicBezTo>
                <a:cubicBezTo>
                  <a:pt x="7052" y="5924"/>
                  <a:pt x="7048" y="5924"/>
                  <a:pt x="7052" y="5921"/>
                </a:cubicBezTo>
                <a:lnTo>
                  <a:pt x="7052" y="5921"/>
                </a:lnTo>
                <a:cubicBezTo>
                  <a:pt x="7050" y="5922"/>
                  <a:pt x="7049" y="5923"/>
                  <a:pt x="7049" y="5923"/>
                </a:cubicBezTo>
                <a:cubicBezTo>
                  <a:pt x="7047" y="5923"/>
                  <a:pt x="7052" y="5916"/>
                  <a:pt x="7052" y="5913"/>
                </a:cubicBezTo>
                <a:lnTo>
                  <a:pt x="7052" y="5917"/>
                </a:lnTo>
                <a:cubicBezTo>
                  <a:pt x="7158" y="5656"/>
                  <a:pt x="7246" y="5400"/>
                  <a:pt x="7327" y="5132"/>
                </a:cubicBezTo>
                <a:lnTo>
                  <a:pt x="7327" y="5132"/>
                </a:lnTo>
                <a:lnTo>
                  <a:pt x="7319" y="5143"/>
                </a:lnTo>
                <a:cubicBezTo>
                  <a:pt x="7338" y="5084"/>
                  <a:pt x="7367" y="4996"/>
                  <a:pt x="7375" y="4945"/>
                </a:cubicBezTo>
                <a:lnTo>
                  <a:pt x="7375" y="4945"/>
                </a:lnTo>
                <a:cubicBezTo>
                  <a:pt x="7373" y="4947"/>
                  <a:pt x="7372" y="4947"/>
                  <a:pt x="7372" y="4947"/>
                </a:cubicBezTo>
                <a:cubicBezTo>
                  <a:pt x="7370" y="4947"/>
                  <a:pt x="7375" y="4937"/>
                  <a:pt x="7375" y="4937"/>
                </a:cubicBezTo>
                <a:cubicBezTo>
                  <a:pt x="7381" y="4899"/>
                  <a:pt x="7414" y="4838"/>
                  <a:pt x="7412" y="4812"/>
                </a:cubicBezTo>
                <a:lnTo>
                  <a:pt x="7412" y="4812"/>
                </a:lnTo>
                <a:cubicBezTo>
                  <a:pt x="7413" y="4809"/>
                  <a:pt x="7415" y="4805"/>
                  <a:pt x="7415" y="4805"/>
                </a:cubicBezTo>
                <a:cubicBezTo>
                  <a:pt x="7433" y="4751"/>
                  <a:pt x="7441" y="4692"/>
                  <a:pt x="7448" y="4656"/>
                </a:cubicBezTo>
                <a:cubicBezTo>
                  <a:pt x="7444" y="4615"/>
                  <a:pt x="7488" y="4516"/>
                  <a:pt x="7488" y="4472"/>
                </a:cubicBezTo>
                <a:cubicBezTo>
                  <a:pt x="7494" y="4456"/>
                  <a:pt x="7504" y="4419"/>
                  <a:pt x="7501" y="4419"/>
                </a:cubicBezTo>
                <a:lnTo>
                  <a:pt x="7501" y="4419"/>
                </a:lnTo>
                <a:cubicBezTo>
                  <a:pt x="7501" y="4419"/>
                  <a:pt x="7501" y="4419"/>
                  <a:pt x="7501" y="4419"/>
                </a:cubicBezTo>
                <a:lnTo>
                  <a:pt x="7501" y="4419"/>
                </a:lnTo>
                <a:cubicBezTo>
                  <a:pt x="7502" y="4417"/>
                  <a:pt x="7503" y="4415"/>
                  <a:pt x="7503" y="4414"/>
                </a:cubicBezTo>
                <a:cubicBezTo>
                  <a:pt x="7683" y="3683"/>
                  <a:pt x="7906" y="2954"/>
                  <a:pt x="7935" y="2187"/>
                </a:cubicBezTo>
                <a:cubicBezTo>
                  <a:pt x="8089" y="2129"/>
                  <a:pt x="8262" y="2067"/>
                  <a:pt x="8416" y="2004"/>
                </a:cubicBezTo>
                <a:cubicBezTo>
                  <a:pt x="8569" y="1940"/>
                  <a:pt x="8504" y="1714"/>
                  <a:pt x="8357" y="1714"/>
                </a:cubicBezTo>
                <a:cubicBezTo>
                  <a:pt x="8345" y="1714"/>
                  <a:pt x="8333" y="1715"/>
                  <a:pt x="8321" y="1718"/>
                </a:cubicBezTo>
                <a:cubicBezTo>
                  <a:pt x="8207" y="1744"/>
                  <a:pt x="8050" y="1791"/>
                  <a:pt x="7943" y="1825"/>
                </a:cubicBezTo>
                <a:cubicBezTo>
                  <a:pt x="7932" y="1363"/>
                  <a:pt x="7881" y="809"/>
                  <a:pt x="7488" y="498"/>
                </a:cubicBezTo>
                <a:cubicBezTo>
                  <a:pt x="7327" y="377"/>
                  <a:pt x="7139" y="333"/>
                  <a:pt x="6946" y="333"/>
                </a:cubicBezTo>
                <a:cubicBezTo>
                  <a:pt x="6724" y="333"/>
                  <a:pt x="6495" y="391"/>
                  <a:pt x="6293" y="456"/>
                </a:cubicBezTo>
                <a:lnTo>
                  <a:pt x="6293" y="456"/>
                </a:lnTo>
                <a:cubicBezTo>
                  <a:pt x="6296" y="454"/>
                  <a:pt x="6299" y="452"/>
                  <a:pt x="6303" y="449"/>
                </a:cubicBezTo>
                <a:lnTo>
                  <a:pt x="6303" y="449"/>
                </a:lnTo>
                <a:cubicBezTo>
                  <a:pt x="6175" y="493"/>
                  <a:pt x="6058" y="534"/>
                  <a:pt x="5944" y="589"/>
                </a:cubicBezTo>
                <a:cubicBezTo>
                  <a:pt x="5925" y="152"/>
                  <a:pt x="5737" y="1"/>
                  <a:pt x="5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313214" y="4440931"/>
            <a:ext cx="282522" cy="463886"/>
          </a:xfrm>
          <a:custGeom>
            <a:avLst/>
            <a:gdLst/>
            <a:ahLst/>
            <a:cxnLst/>
            <a:rect l="l" t="t" r="r" b="b"/>
            <a:pathLst>
              <a:path w="9560" h="15697" extrusionOk="0">
                <a:moveTo>
                  <a:pt x="2216" y="0"/>
                </a:moveTo>
                <a:cubicBezTo>
                  <a:pt x="2164" y="0"/>
                  <a:pt x="2120" y="37"/>
                  <a:pt x="2106" y="84"/>
                </a:cubicBezTo>
                <a:lnTo>
                  <a:pt x="16" y="8944"/>
                </a:lnTo>
                <a:cubicBezTo>
                  <a:pt x="1" y="9013"/>
                  <a:pt x="52" y="9079"/>
                  <a:pt x="126" y="9079"/>
                </a:cubicBezTo>
                <a:lnTo>
                  <a:pt x="3905" y="9079"/>
                </a:lnTo>
                <a:cubicBezTo>
                  <a:pt x="3979" y="9079"/>
                  <a:pt x="4034" y="9149"/>
                  <a:pt x="4015" y="9219"/>
                </a:cubicBezTo>
                <a:lnTo>
                  <a:pt x="2409" y="15559"/>
                </a:lnTo>
                <a:cubicBezTo>
                  <a:pt x="2390" y="15638"/>
                  <a:pt x="2456" y="15697"/>
                  <a:pt x="2523" y="15697"/>
                </a:cubicBezTo>
                <a:cubicBezTo>
                  <a:pt x="2556" y="15697"/>
                  <a:pt x="2589" y="15683"/>
                  <a:pt x="2612" y="15651"/>
                </a:cubicBezTo>
                <a:lnTo>
                  <a:pt x="9509" y="5893"/>
                </a:lnTo>
                <a:cubicBezTo>
                  <a:pt x="9560" y="5819"/>
                  <a:pt x="9509" y="5716"/>
                  <a:pt x="9417" y="5716"/>
                </a:cubicBezTo>
                <a:lnTo>
                  <a:pt x="4485" y="5716"/>
                </a:lnTo>
                <a:cubicBezTo>
                  <a:pt x="4394" y="5716"/>
                  <a:pt x="4342" y="5614"/>
                  <a:pt x="4394" y="5540"/>
                </a:cubicBezTo>
                <a:lnTo>
                  <a:pt x="8082" y="176"/>
                </a:lnTo>
                <a:cubicBezTo>
                  <a:pt x="8134" y="99"/>
                  <a:pt x="8079" y="0"/>
                  <a:pt x="79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2505336">
            <a:off x="-339176" y="4501147"/>
            <a:ext cx="1401494" cy="817091"/>
            <a:chOff x="3864475" y="2225200"/>
            <a:chExt cx="862200" cy="502675"/>
          </a:xfrm>
        </p:grpSpPr>
        <p:sp>
          <p:nvSpPr>
            <p:cNvPr id="14" name="Google Shape;14;p2"/>
            <p:cNvSpPr/>
            <p:nvPr/>
          </p:nvSpPr>
          <p:spPr>
            <a:xfrm>
              <a:off x="3864475" y="2415975"/>
              <a:ext cx="759175" cy="138475"/>
            </a:xfrm>
            <a:custGeom>
              <a:avLst/>
              <a:gdLst/>
              <a:ahLst/>
              <a:cxnLst/>
              <a:rect l="l" t="t" r="r" b="b"/>
              <a:pathLst>
                <a:path w="30367" h="5539" extrusionOk="0">
                  <a:moveTo>
                    <a:pt x="5707" y="0"/>
                  </a:moveTo>
                  <a:cubicBezTo>
                    <a:pt x="3849" y="0"/>
                    <a:pt x="1937" y="353"/>
                    <a:pt x="1" y="1056"/>
                  </a:cubicBezTo>
                  <a:lnTo>
                    <a:pt x="48" y="1185"/>
                  </a:lnTo>
                  <a:cubicBezTo>
                    <a:pt x="1967" y="489"/>
                    <a:pt x="3860" y="139"/>
                    <a:pt x="5699" y="139"/>
                  </a:cubicBezTo>
                  <a:cubicBezTo>
                    <a:pt x="6429" y="139"/>
                    <a:pt x="7151" y="194"/>
                    <a:pt x="7862" y="305"/>
                  </a:cubicBezTo>
                  <a:cubicBezTo>
                    <a:pt x="10473" y="708"/>
                    <a:pt x="12123" y="1709"/>
                    <a:pt x="13869" y="2766"/>
                  </a:cubicBezTo>
                  <a:cubicBezTo>
                    <a:pt x="15204" y="3576"/>
                    <a:pt x="16582" y="4412"/>
                    <a:pt x="18427" y="4959"/>
                  </a:cubicBezTo>
                  <a:cubicBezTo>
                    <a:pt x="19724" y="5345"/>
                    <a:pt x="21101" y="5539"/>
                    <a:pt x="22529" y="5539"/>
                  </a:cubicBezTo>
                  <a:cubicBezTo>
                    <a:pt x="22792" y="5539"/>
                    <a:pt x="23056" y="5532"/>
                    <a:pt x="23322" y="5519"/>
                  </a:cubicBezTo>
                  <a:cubicBezTo>
                    <a:pt x="25519" y="5409"/>
                    <a:pt x="27887" y="4849"/>
                    <a:pt x="30366" y="3847"/>
                  </a:cubicBezTo>
                  <a:lnTo>
                    <a:pt x="30315" y="3722"/>
                  </a:lnTo>
                  <a:cubicBezTo>
                    <a:pt x="27543" y="4839"/>
                    <a:pt x="24932" y="5398"/>
                    <a:pt x="22508" y="5398"/>
                  </a:cubicBezTo>
                  <a:cubicBezTo>
                    <a:pt x="21094" y="5398"/>
                    <a:pt x="19744" y="5208"/>
                    <a:pt x="18463" y="4827"/>
                  </a:cubicBezTo>
                  <a:cubicBezTo>
                    <a:pt x="16637" y="4284"/>
                    <a:pt x="15266" y="3451"/>
                    <a:pt x="13942" y="2648"/>
                  </a:cubicBezTo>
                  <a:cubicBezTo>
                    <a:pt x="12182" y="1581"/>
                    <a:pt x="10521" y="576"/>
                    <a:pt x="7884" y="166"/>
                  </a:cubicBezTo>
                  <a:cubicBezTo>
                    <a:pt x="7168" y="56"/>
                    <a:pt x="6442" y="0"/>
                    <a:pt x="5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514975" y="2460875"/>
              <a:ext cx="211700" cy="117500"/>
            </a:xfrm>
            <a:custGeom>
              <a:avLst/>
              <a:gdLst/>
              <a:ahLst/>
              <a:cxnLst/>
              <a:rect l="l" t="t" r="r" b="b"/>
              <a:pathLst>
                <a:path w="8468" h="4700" extrusionOk="0">
                  <a:moveTo>
                    <a:pt x="8259" y="0"/>
                  </a:moveTo>
                  <a:cubicBezTo>
                    <a:pt x="7928" y="0"/>
                    <a:pt x="6807" y="1364"/>
                    <a:pt x="5226" y="1380"/>
                  </a:cubicBezTo>
                  <a:cubicBezTo>
                    <a:pt x="5217" y="1381"/>
                    <a:pt x="5208" y="1381"/>
                    <a:pt x="5198" y="1381"/>
                  </a:cubicBezTo>
                  <a:cubicBezTo>
                    <a:pt x="4016" y="1381"/>
                    <a:pt x="3646" y="613"/>
                    <a:pt x="2812" y="613"/>
                  </a:cubicBezTo>
                  <a:cubicBezTo>
                    <a:pt x="2692" y="613"/>
                    <a:pt x="2563" y="629"/>
                    <a:pt x="2421" y="665"/>
                  </a:cubicBezTo>
                  <a:cubicBezTo>
                    <a:pt x="1119" y="995"/>
                    <a:pt x="1" y="3334"/>
                    <a:pt x="1" y="3334"/>
                  </a:cubicBezTo>
                  <a:cubicBezTo>
                    <a:pt x="1" y="3334"/>
                    <a:pt x="440" y="4700"/>
                    <a:pt x="1434" y="4700"/>
                  </a:cubicBezTo>
                  <a:cubicBezTo>
                    <a:pt x="1799" y="4700"/>
                    <a:pt x="2239" y="4516"/>
                    <a:pt x="2759" y="4013"/>
                  </a:cubicBezTo>
                  <a:cubicBezTo>
                    <a:pt x="4291" y="2532"/>
                    <a:pt x="6227" y="3060"/>
                    <a:pt x="7173" y="2165"/>
                  </a:cubicBezTo>
                  <a:cubicBezTo>
                    <a:pt x="7940" y="1442"/>
                    <a:pt x="8468" y="320"/>
                    <a:pt x="8339" y="52"/>
                  </a:cubicBezTo>
                  <a:cubicBezTo>
                    <a:pt x="8322" y="16"/>
                    <a:pt x="8296" y="0"/>
                    <a:pt x="8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100150" y="2225200"/>
              <a:ext cx="121500" cy="217325"/>
            </a:xfrm>
            <a:custGeom>
              <a:avLst/>
              <a:gdLst/>
              <a:ahLst/>
              <a:cxnLst/>
              <a:rect l="l" t="t" r="r" b="b"/>
              <a:pathLst>
                <a:path w="4860" h="8693" extrusionOk="0">
                  <a:moveTo>
                    <a:pt x="3879" y="1"/>
                  </a:moveTo>
                  <a:cubicBezTo>
                    <a:pt x="3539" y="1"/>
                    <a:pt x="4011" y="1923"/>
                    <a:pt x="2927" y="3246"/>
                  </a:cubicBezTo>
                  <a:cubicBezTo>
                    <a:pt x="2058" y="4309"/>
                    <a:pt x="1094" y="3873"/>
                    <a:pt x="584" y="4937"/>
                  </a:cubicBezTo>
                  <a:cubicBezTo>
                    <a:pt x="1" y="6150"/>
                    <a:pt x="1075" y="8508"/>
                    <a:pt x="1075" y="8508"/>
                  </a:cubicBezTo>
                  <a:cubicBezTo>
                    <a:pt x="1075" y="8508"/>
                    <a:pt x="1531" y="8692"/>
                    <a:pt x="2037" y="8692"/>
                  </a:cubicBezTo>
                  <a:cubicBezTo>
                    <a:pt x="2713" y="8692"/>
                    <a:pt x="3478" y="8364"/>
                    <a:pt x="3367" y="6829"/>
                  </a:cubicBezTo>
                  <a:cubicBezTo>
                    <a:pt x="3213" y="4702"/>
                    <a:pt x="4860" y="3550"/>
                    <a:pt x="4779" y="2252"/>
                  </a:cubicBezTo>
                  <a:cubicBezTo>
                    <a:pt x="4717" y="1203"/>
                    <a:pt x="4193" y="78"/>
                    <a:pt x="3907" y="5"/>
                  </a:cubicBezTo>
                  <a:cubicBezTo>
                    <a:pt x="3897" y="2"/>
                    <a:pt x="3887" y="1"/>
                    <a:pt x="38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298175" y="2537825"/>
              <a:ext cx="179250" cy="190050"/>
            </a:xfrm>
            <a:custGeom>
              <a:avLst/>
              <a:gdLst/>
              <a:ahLst/>
              <a:cxnLst/>
              <a:rect l="l" t="t" r="r" b="b"/>
              <a:pathLst>
                <a:path w="7170" h="7602" extrusionOk="0">
                  <a:moveTo>
                    <a:pt x="1057" y="0"/>
                  </a:moveTo>
                  <a:cubicBezTo>
                    <a:pt x="1056" y="0"/>
                    <a:pt x="0" y="806"/>
                    <a:pt x="1695" y="3109"/>
                  </a:cubicBezTo>
                  <a:cubicBezTo>
                    <a:pt x="3140" y="5075"/>
                    <a:pt x="3331" y="6289"/>
                    <a:pt x="4489" y="6978"/>
                  </a:cubicBezTo>
                  <a:cubicBezTo>
                    <a:pt x="5175" y="7389"/>
                    <a:pt x="6024" y="7602"/>
                    <a:pt x="6512" y="7602"/>
                  </a:cubicBezTo>
                  <a:cubicBezTo>
                    <a:pt x="6690" y="7602"/>
                    <a:pt x="6820" y="7574"/>
                    <a:pt x="6876" y="7517"/>
                  </a:cubicBezTo>
                  <a:cubicBezTo>
                    <a:pt x="7169" y="7227"/>
                    <a:pt x="5189" y="6531"/>
                    <a:pt x="4607" y="4745"/>
                  </a:cubicBezTo>
                  <a:cubicBezTo>
                    <a:pt x="4145" y="3341"/>
                    <a:pt x="5025" y="2735"/>
                    <a:pt x="4379" y="1654"/>
                  </a:cubicBezTo>
                  <a:cubicBezTo>
                    <a:pt x="3642" y="425"/>
                    <a:pt x="1057" y="0"/>
                    <a:pt x="10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066350" y="2428900"/>
              <a:ext cx="88575" cy="201350"/>
            </a:xfrm>
            <a:custGeom>
              <a:avLst/>
              <a:gdLst/>
              <a:ahLst/>
              <a:cxnLst/>
              <a:rect l="l" t="t" r="r" b="b"/>
              <a:pathLst>
                <a:path w="3543" h="8054" extrusionOk="0">
                  <a:moveTo>
                    <a:pt x="1122" y="1"/>
                  </a:moveTo>
                  <a:cubicBezTo>
                    <a:pt x="1122" y="1"/>
                    <a:pt x="0" y="287"/>
                    <a:pt x="569" y="2718"/>
                  </a:cubicBezTo>
                  <a:cubicBezTo>
                    <a:pt x="1048" y="4794"/>
                    <a:pt x="789" y="5835"/>
                    <a:pt x="1478" y="6788"/>
                  </a:cubicBezTo>
                  <a:cubicBezTo>
                    <a:pt x="1996" y="7500"/>
                    <a:pt x="2830" y="8053"/>
                    <a:pt x="3143" y="8053"/>
                  </a:cubicBezTo>
                  <a:cubicBezTo>
                    <a:pt x="3169" y="8053"/>
                    <a:pt x="3191" y="8049"/>
                    <a:pt x="3209" y="8042"/>
                  </a:cubicBezTo>
                  <a:cubicBezTo>
                    <a:pt x="3542" y="7910"/>
                    <a:pt x="2197" y="6667"/>
                    <a:pt x="2339" y="5031"/>
                  </a:cubicBezTo>
                  <a:cubicBezTo>
                    <a:pt x="2456" y="3748"/>
                    <a:pt x="3370" y="3565"/>
                    <a:pt x="3223" y="2476"/>
                  </a:cubicBezTo>
                  <a:cubicBezTo>
                    <a:pt x="3055" y="1233"/>
                    <a:pt x="1122" y="1"/>
                    <a:pt x="1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4433025" y="2552300"/>
              <a:ext cx="223900" cy="168200"/>
            </a:xfrm>
            <a:custGeom>
              <a:avLst/>
              <a:gdLst/>
              <a:ahLst/>
              <a:cxnLst/>
              <a:rect l="l" t="t" r="r" b="b"/>
              <a:pathLst>
                <a:path w="8956" h="6728" extrusionOk="0">
                  <a:moveTo>
                    <a:pt x="489" y="0"/>
                  </a:moveTo>
                  <a:cubicBezTo>
                    <a:pt x="489" y="0"/>
                    <a:pt x="0" y="1801"/>
                    <a:pt x="621" y="2501"/>
                  </a:cubicBezTo>
                  <a:cubicBezTo>
                    <a:pt x="1137" y="3080"/>
                    <a:pt x="1621" y="2772"/>
                    <a:pt x="2593" y="3370"/>
                  </a:cubicBezTo>
                  <a:cubicBezTo>
                    <a:pt x="3785" y="4100"/>
                    <a:pt x="3565" y="4870"/>
                    <a:pt x="4507" y="5237"/>
                  </a:cubicBezTo>
                  <a:cubicBezTo>
                    <a:pt x="4725" y="5322"/>
                    <a:pt x="4921" y="5353"/>
                    <a:pt x="5106" y="5353"/>
                  </a:cubicBezTo>
                  <a:cubicBezTo>
                    <a:pt x="5599" y="5353"/>
                    <a:pt x="6008" y="5133"/>
                    <a:pt x="6517" y="5133"/>
                  </a:cubicBezTo>
                  <a:cubicBezTo>
                    <a:pt x="6715" y="5133"/>
                    <a:pt x="6927" y="5166"/>
                    <a:pt x="7166" y="5259"/>
                  </a:cubicBezTo>
                  <a:cubicBezTo>
                    <a:pt x="8207" y="5661"/>
                    <a:pt x="8535" y="6727"/>
                    <a:pt x="8715" y="6727"/>
                  </a:cubicBezTo>
                  <a:cubicBezTo>
                    <a:pt x="8722" y="6727"/>
                    <a:pt x="8728" y="6725"/>
                    <a:pt x="8735" y="6722"/>
                  </a:cubicBezTo>
                  <a:cubicBezTo>
                    <a:pt x="8955" y="6616"/>
                    <a:pt x="8787" y="4606"/>
                    <a:pt x="7470" y="3697"/>
                  </a:cubicBezTo>
                  <a:cubicBezTo>
                    <a:pt x="6495" y="3018"/>
                    <a:pt x="5417" y="3488"/>
                    <a:pt x="4467" y="2549"/>
                  </a:cubicBezTo>
                  <a:cubicBezTo>
                    <a:pt x="3917" y="2006"/>
                    <a:pt x="4137" y="1713"/>
                    <a:pt x="3554" y="1053"/>
                  </a:cubicBezTo>
                  <a:cubicBezTo>
                    <a:pt x="2729" y="122"/>
                    <a:pt x="489"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294150" y="2308625"/>
              <a:ext cx="176125" cy="227825"/>
            </a:xfrm>
            <a:custGeom>
              <a:avLst/>
              <a:gdLst/>
              <a:ahLst/>
              <a:cxnLst/>
              <a:rect l="l" t="t" r="r" b="b"/>
              <a:pathLst>
                <a:path w="7045" h="9113" extrusionOk="0">
                  <a:moveTo>
                    <a:pt x="6234" y="0"/>
                  </a:moveTo>
                  <a:cubicBezTo>
                    <a:pt x="6049" y="0"/>
                    <a:pt x="6162" y="1139"/>
                    <a:pt x="5325" y="1904"/>
                  </a:cubicBezTo>
                  <a:cubicBezTo>
                    <a:pt x="4485" y="2674"/>
                    <a:pt x="3693" y="2142"/>
                    <a:pt x="2898" y="2876"/>
                  </a:cubicBezTo>
                  <a:cubicBezTo>
                    <a:pt x="2167" y="3550"/>
                    <a:pt x="2644" y="4177"/>
                    <a:pt x="1815" y="5274"/>
                  </a:cubicBezTo>
                  <a:cubicBezTo>
                    <a:pt x="1137" y="6168"/>
                    <a:pt x="583" y="6062"/>
                    <a:pt x="319" y="6777"/>
                  </a:cubicBezTo>
                  <a:cubicBezTo>
                    <a:pt x="0" y="7639"/>
                    <a:pt x="1093" y="9113"/>
                    <a:pt x="1093" y="9113"/>
                  </a:cubicBezTo>
                  <a:cubicBezTo>
                    <a:pt x="1093" y="9113"/>
                    <a:pt x="3103" y="8200"/>
                    <a:pt x="3524" y="7052"/>
                  </a:cubicBezTo>
                  <a:cubicBezTo>
                    <a:pt x="3825" y="6238"/>
                    <a:pt x="3517" y="6047"/>
                    <a:pt x="3825" y="5354"/>
                  </a:cubicBezTo>
                  <a:cubicBezTo>
                    <a:pt x="4357" y="4152"/>
                    <a:pt x="5511" y="4196"/>
                    <a:pt x="6164" y="3228"/>
                  </a:cubicBezTo>
                  <a:cubicBezTo>
                    <a:pt x="7044" y="1922"/>
                    <a:pt x="6476" y="22"/>
                    <a:pt x="6237" y="0"/>
                  </a:cubicBezTo>
                  <a:cubicBezTo>
                    <a:pt x="6236" y="0"/>
                    <a:pt x="6235" y="0"/>
                    <a:pt x="6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413975" y="2352350"/>
              <a:ext cx="138000" cy="202925"/>
            </a:xfrm>
            <a:custGeom>
              <a:avLst/>
              <a:gdLst/>
              <a:ahLst/>
              <a:cxnLst/>
              <a:rect l="l" t="t" r="r" b="b"/>
              <a:pathLst>
                <a:path w="5520" h="8117" extrusionOk="0">
                  <a:moveTo>
                    <a:pt x="4895" y="0"/>
                  </a:moveTo>
                  <a:cubicBezTo>
                    <a:pt x="4660" y="0"/>
                    <a:pt x="4590" y="883"/>
                    <a:pt x="3370" y="2205"/>
                  </a:cubicBezTo>
                  <a:cubicBezTo>
                    <a:pt x="2666" y="2960"/>
                    <a:pt x="2365" y="2696"/>
                    <a:pt x="1698" y="3422"/>
                  </a:cubicBezTo>
                  <a:cubicBezTo>
                    <a:pt x="0" y="5259"/>
                    <a:pt x="249" y="8020"/>
                    <a:pt x="249" y="8020"/>
                  </a:cubicBezTo>
                  <a:cubicBezTo>
                    <a:pt x="249" y="8020"/>
                    <a:pt x="576" y="8116"/>
                    <a:pt x="997" y="8116"/>
                  </a:cubicBezTo>
                  <a:cubicBezTo>
                    <a:pt x="1462" y="8116"/>
                    <a:pt x="2041" y="7999"/>
                    <a:pt x="2424" y="7507"/>
                  </a:cubicBezTo>
                  <a:cubicBezTo>
                    <a:pt x="2948" y="6836"/>
                    <a:pt x="2857" y="6355"/>
                    <a:pt x="3377" y="5131"/>
                  </a:cubicBezTo>
                  <a:cubicBezTo>
                    <a:pt x="4041" y="3572"/>
                    <a:pt x="4606" y="3799"/>
                    <a:pt x="5024" y="2520"/>
                  </a:cubicBezTo>
                  <a:cubicBezTo>
                    <a:pt x="5519" y="995"/>
                    <a:pt x="5200" y="107"/>
                    <a:pt x="4936" y="8"/>
                  </a:cubicBezTo>
                  <a:cubicBezTo>
                    <a:pt x="4922" y="3"/>
                    <a:pt x="4908" y="0"/>
                    <a:pt x="48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200175" y="2307950"/>
              <a:ext cx="137725" cy="172925"/>
            </a:xfrm>
            <a:custGeom>
              <a:avLst/>
              <a:gdLst/>
              <a:ahLst/>
              <a:cxnLst/>
              <a:rect l="l" t="t" r="r" b="b"/>
              <a:pathLst>
                <a:path w="5509" h="6917" extrusionOk="0">
                  <a:moveTo>
                    <a:pt x="5045" y="1"/>
                  </a:moveTo>
                  <a:cubicBezTo>
                    <a:pt x="4834" y="1"/>
                    <a:pt x="4663" y="783"/>
                    <a:pt x="3440" y="1825"/>
                  </a:cubicBezTo>
                  <a:cubicBezTo>
                    <a:pt x="2725" y="2433"/>
                    <a:pt x="2480" y="2162"/>
                    <a:pt x="1801" y="2741"/>
                  </a:cubicBezTo>
                  <a:cubicBezTo>
                    <a:pt x="74" y="4219"/>
                    <a:pt x="1" y="6734"/>
                    <a:pt x="1" y="6734"/>
                  </a:cubicBezTo>
                  <a:cubicBezTo>
                    <a:pt x="1" y="6734"/>
                    <a:pt x="428" y="6916"/>
                    <a:pt x="934" y="6916"/>
                  </a:cubicBezTo>
                  <a:cubicBezTo>
                    <a:pt x="1297" y="6916"/>
                    <a:pt x="1701" y="6823"/>
                    <a:pt x="2018" y="6503"/>
                  </a:cubicBezTo>
                  <a:cubicBezTo>
                    <a:pt x="2564" y="5953"/>
                    <a:pt x="2531" y="5513"/>
                    <a:pt x="3136" y="4465"/>
                  </a:cubicBezTo>
                  <a:cubicBezTo>
                    <a:pt x="3898" y="3130"/>
                    <a:pt x="4382" y="3397"/>
                    <a:pt x="4896" y="2287"/>
                  </a:cubicBezTo>
                  <a:cubicBezTo>
                    <a:pt x="5508" y="967"/>
                    <a:pt x="5314" y="130"/>
                    <a:pt x="5090" y="13"/>
                  </a:cubicBezTo>
                  <a:cubicBezTo>
                    <a:pt x="5074" y="5"/>
                    <a:pt x="5059" y="1"/>
                    <a:pt x="50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177250" y="2476950"/>
              <a:ext cx="107475" cy="208950"/>
            </a:xfrm>
            <a:custGeom>
              <a:avLst/>
              <a:gdLst/>
              <a:ahLst/>
              <a:cxnLst/>
              <a:rect l="l" t="t" r="r" b="b"/>
              <a:pathLst>
                <a:path w="4299" h="8358" extrusionOk="0">
                  <a:moveTo>
                    <a:pt x="1072" y="0"/>
                  </a:moveTo>
                  <a:cubicBezTo>
                    <a:pt x="1023" y="0"/>
                    <a:pt x="973" y="4"/>
                    <a:pt x="925" y="11"/>
                  </a:cubicBezTo>
                  <a:cubicBezTo>
                    <a:pt x="925" y="11"/>
                    <a:pt x="1" y="1493"/>
                    <a:pt x="177" y="2212"/>
                  </a:cubicBezTo>
                  <a:cubicBezTo>
                    <a:pt x="361" y="2948"/>
                    <a:pt x="1266" y="2985"/>
                    <a:pt x="1607" y="4011"/>
                  </a:cubicBezTo>
                  <a:cubicBezTo>
                    <a:pt x="1757" y="4466"/>
                    <a:pt x="1593" y="4495"/>
                    <a:pt x="1754" y="4962"/>
                  </a:cubicBezTo>
                  <a:cubicBezTo>
                    <a:pt x="2047" y="5815"/>
                    <a:pt x="2762" y="5793"/>
                    <a:pt x="3143" y="6656"/>
                  </a:cubicBezTo>
                  <a:cubicBezTo>
                    <a:pt x="3551" y="7572"/>
                    <a:pt x="3459" y="8339"/>
                    <a:pt x="3653" y="8357"/>
                  </a:cubicBezTo>
                  <a:cubicBezTo>
                    <a:pt x="3655" y="8357"/>
                    <a:pt x="3657" y="8357"/>
                    <a:pt x="3659" y="8357"/>
                  </a:cubicBezTo>
                  <a:cubicBezTo>
                    <a:pt x="3878" y="8357"/>
                    <a:pt x="4299" y="7416"/>
                    <a:pt x="4280" y="6384"/>
                  </a:cubicBezTo>
                  <a:cubicBezTo>
                    <a:pt x="4265" y="5559"/>
                    <a:pt x="3983" y="5409"/>
                    <a:pt x="3551" y="3774"/>
                  </a:cubicBezTo>
                  <a:cubicBezTo>
                    <a:pt x="3257" y="2677"/>
                    <a:pt x="3275" y="1899"/>
                    <a:pt x="3041" y="1401"/>
                  </a:cubicBezTo>
                  <a:cubicBezTo>
                    <a:pt x="2909" y="1119"/>
                    <a:pt x="1949"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rot="-6203082">
            <a:off x="7931080" y="3808045"/>
            <a:ext cx="2201237" cy="1283353"/>
            <a:chOff x="3864475" y="2225200"/>
            <a:chExt cx="862200" cy="502675"/>
          </a:xfrm>
        </p:grpSpPr>
        <p:sp>
          <p:nvSpPr>
            <p:cNvPr id="25" name="Google Shape;25;p2"/>
            <p:cNvSpPr/>
            <p:nvPr/>
          </p:nvSpPr>
          <p:spPr>
            <a:xfrm>
              <a:off x="3864475" y="2415975"/>
              <a:ext cx="759175" cy="138475"/>
            </a:xfrm>
            <a:custGeom>
              <a:avLst/>
              <a:gdLst/>
              <a:ahLst/>
              <a:cxnLst/>
              <a:rect l="l" t="t" r="r" b="b"/>
              <a:pathLst>
                <a:path w="30367" h="5539" extrusionOk="0">
                  <a:moveTo>
                    <a:pt x="5707" y="0"/>
                  </a:moveTo>
                  <a:cubicBezTo>
                    <a:pt x="3849" y="0"/>
                    <a:pt x="1937" y="353"/>
                    <a:pt x="1" y="1056"/>
                  </a:cubicBezTo>
                  <a:lnTo>
                    <a:pt x="48" y="1185"/>
                  </a:lnTo>
                  <a:cubicBezTo>
                    <a:pt x="1967" y="489"/>
                    <a:pt x="3860" y="139"/>
                    <a:pt x="5699" y="139"/>
                  </a:cubicBezTo>
                  <a:cubicBezTo>
                    <a:pt x="6429" y="139"/>
                    <a:pt x="7151" y="194"/>
                    <a:pt x="7862" y="305"/>
                  </a:cubicBezTo>
                  <a:cubicBezTo>
                    <a:pt x="10473" y="708"/>
                    <a:pt x="12123" y="1709"/>
                    <a:pt x="13869" y="2766"/>
                  </a:cubicBezTo>
                  <a:cubicBezTo>
                    <a:pt x="15204" y="3576"/>
                    <a:pt x="16582" y="4412"/>
                    <a:pt x="18427" y="4959"/>
                  </a:cubicBezTo>
                  <a:cubicBezTo>
                    <a:pt x="19724" y="5345"/>
                    <a:pt x="21101" y="5539"/>
                    <a:pt x="22529" y="5539"/>
                  </a:cubicBezTo>
                  <a:cubicBezTo>
                    <a:pt x="22792" y="5539"/>
                    <a:pt x="23056" y="5532"/>
                    <a:pt x="23322" y="5519"/>
                  </a:cubicBezTo>
                  <a:cubicBezTo>
                    <a:pt x="25519" y="5409"/>
                    <a:pt x="27887" y="4849"/>
                    <a:pt x="30366" y="3847"/>
                  </a:cubicBezTo>
                  <a:lnTo>
                    <a:pt x="30315" y="3722"/>
                  </a:lnTo>
                  <a:cubicBezTo>
                    <a:pt x="27543" y="4839"/>
                    <a:pt x="24932" y="5398"/>
                    <a:pt x="22508" y="5398"/>
                  </a:cubicBezTo>
                  <a:cubicBezTo>
                    <a:pt x="21094" y="5398"/>
                    <a:pt x="19744" y="5208"/>
                    <a:pt x="18463" y="4827"/>
                  </a:cubicBezTo>
                  <a:cubicBezTo>
                    <a:pt x="16637" y="4284"/>
                    <a:pt x="15266" y="3451"/>
                    <a:pt x="13942" y="2648"/>
                  </a:cubicBezTo>
                  <a:cubicBezTo>
                    <a:pt x="12182" y="1581"/>
                    <a:pt x="10521" y="576"/>
                    <a:pt x="7884" y="166"/>
                  </a:cubicBezTo>
                  <a:cubicBezTo>
                    <a:pt x="7168" y="56"/>
                    <a:pt x="6442" y="0"/>
                    <a:pt x="5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514975" y="2460875"/>
              <a:ext cx="211700" cy="117500"/>
            </a:xfrm>
            <a:custGeom>
              <a:avLst/>
              <a:gdLst/>
              <a:ahLst/>
              <a:cxnLst/>
              <a:rect l="l" t="t" r="r" b="b"/>
              <a:pathLst>
                <a:path w="8468" h="4700" extrusionOk="0">
                  <a:moveTo>
                    <a:pt x="8259" y="0"/>
                  </a:moveTo>
                  <a:cubicBezTo>
                    <a:pt x="7928" y="0"/>
                    <a:pt x="6807" y="1364"/>
                    <a:pt x="5226" y="1380"/>
                  </a:cubicBezTo>
                  <a:cubicBezTo>
                    <a:pt x="5217" y="1381"/>
                    <a:pt x="5208" y="1381"/>
                    <a:pt x="5198" y="1381"/>
                  </a:cubicBezTo>
                  <a:cubicBezTo>
                    <a:pt x="4016" y="1381"/>
                    <a:pt x="3646" y="613"/>
                    <a:pt x="2812" y="613"/>
                  </a:cubicBezTo>
                  <a:cubicBezTo>
                    <a:pt x="2692" y="613"/>
                    <a:pt x="2563" y="629"/>
                    <a:pt x="2421" y="665"/>
                  </a:cubicBezTo>
                  <a:cubicBezTo>
                    <a:pt x="1119" y="995"/>
                    <a:pt x="1" y="3334"/>
                    <a:pt x="1" y="3334"/>
                  </a:cubicBezTo>
                  <a:cubicBezTo>
                    <a:pt x="1" y="3334"/>
                    <a:pt x="440" y="4700"/>
                    <a:pt x="1434" y="4700"/>
                  </a:cubicBezTo>
                  <a:cubicBezTo>
                    <a:pt x="1799" y="4700"/>
                    <a:pt x="2239" y="4516"/>
                    <a:pt x="2759" y="4013"/>
                  </a:cubicBezTo>
                  <a:cubicBezTo>
                    <a:pt x="4291" y="2532"/>
                    <a:pt x="6227" y="3060"/>
                    <a:pt x="7173" y="2165"/>
                  </a:cubicBezTo>
                  <a:cubicBezTo>
                    <a:pt x="7940" y="1442"/>
                    <a:pt x="8468" y="320"/>
                    <a:pt x="8339" y="52"/>
                  </a:cubicBezTo>
                  <a:cubicBezTo>
                    <a:pt x="8322" y="16"/>
                    <a:pt x="8296" y="0"/>
                    <a:pt x="8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100150" y="2225200"/>
              <a:ext cx="121500" cy="217325"/>
            </a:xfrm>
            <a:custGeom>
              <a:avLst/>
              <a:gdLst/>
              <a:ahLst/>
              <a:cxnLst/>
              <a:rect l="l" t="t" r="r" b="b"/>
              <a:pathLst>
                <a:path w="4860" h="8693" extrusionOk="0">
                  <a:moveTo>
                    <a:pt x="3879" y="1"/>
                  </a:moveTo>
                  <a:cubicBezTo>
                    <a:pt x="3539" y="1"/>
                    <a:pt x="4011" y="1923"/>
                    <a:pt x="2927" y="3246"/>
                  </a:cubicBezTo>
                  <a:cubicBezTo>
                    <a:pt x="2058" y="4309"/>
                    <a:pt x="1094" y="3873"/>
                    <a:pt x="584" y="4937"/>
                  </a:cubicBezTo>
                  <a:cubicBezTo>
                    <a:pt x="1" y="6150"/>
                    <a:pt x="1075" y="8508"/>
                    <a:pt x="1075" y="8508"/>
                  </a:cubicBezTo>
                  <a:cubicBezTo>
                    <a:pt x="1075" y="8508"/>
                    <a:pt x="1531" y="8692"/>
                    <a:pt x="2037" y="8692"/>
                  </a:cubicBezTo>
                  <a:cubicBezTo>
                    <a:pt x="2713" y="8692"/>
                    <a:pt x="3478" y="8364"/>
                    <a:pt x="3367" y="6829"/>
                  </a:cubicBezTo>
                  <a:cubicBezTo>
                    <a:pt x="3213" y="4702"/>
                    <a:pt x="4860" y="3550"/>
                    <a:pt x="4779" y="2252"/>
                  </a:cubicBezTo>
                  <a:cubicBezTo>
                    <a:pt x="4717" y="1203"/>
                    <a:pt x="4193" y="78"/>
                    <a:pt x="3907" y="5"/>
                  </a:cubicBezTo>
                  <a:cubicBezTo>
                    <a:pt x="3897" y="2"/>
                    <a:pt x="3887" y="1"/>
                    <a:pt x="38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298175" y="2537825"/>
              <a:ext cx="179250" cy="190050"/>
            </a:xfrm>
            <a:custGeom>
              <a:avLst/>
              <a:gdLst/>
              <a:ahLst/>
              <a:cxnLst/>
              <a:rect l="l" t="t" r="r" b="b"/>
              <a:pathLst>
                <a:path w="7170" h="7602" extrusionOk="0">
                  <a:moveTo>
                    <a:pt x="1057" y="0"/>
                  </a:moveTo>
                  <a:cubicBezTo>
                    <a:pt x="1056" y="0"/>
                    <a:pt x="0" y="806"/>
                    <a:pt x="1695" y="3109"/>
                  </a:cubicBezTo>
                  <a:cubicBezTo>
                    <a:pt x="3140" y="5075"/>
                    <a:pt x="3331" y="6289"/>
                    <a:pt x="4489" y="6978"/>
                  </a:cubicBezTo>
                  <a:cubicBezTo>
                    <a:pt x="5175" y="7389"/>
                    <a:pt x="6024" y="7602"/>
                    <a:pt x="6512" y="7602"/>
                  </a:cubicBezTo>
                  <a:cubicBezTo>
                    <a:pt x="6690" y="7602"/>
                    <a:pt x="6820" y="7574"/>
                    <a:pt x="6876" y="7517"/>
                  </a:cubicBezTo>
                  <a:cubicBezTo>
                    <a:pt x="7169" y="7227"/>
                    <a:pt x="5189" y="6531"/>
                    <a:pt x="4607" y="4745"/>
                  </a:cubicBezTo>
                  <a:cubicBezTo>
                    <a:pt x="4145" y="3341"/>
                    <a:pt x="5025" y="2735"/>
                    <a:pt x="4379" y="1654"/>
                  </a:cubicBezTo>
                  <a:cubicBezTo>
                    <a:pt x="3642" y="425"/>
                    <a:pt x="1057" y="0"/>
                    <a:pt x="10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066350" y="2428900"/>
              <a:ext cx="88575" cy="201350"/>
            </a:xfrm>
            <a:custGeom>
              <a:avLst/>
              <a:gdLst/>
              <a:ahLst/>
              <a:cxnLst/>
              <a:rect l="l" t="t" r="r" b="b"/>
              <a:pathLst>
                <a:path w="3543" h="8054" extrusionOk="0">
                  <a:moveTo>
                    <a:pt x="1122" y="1"/>
                  </a:moveTo>
                  <a:cubicBezTo>
                    <a:pt x="1122" y="1"/>
                    <a:pt x="0" y="287"/>
                    <a:pt x="569" y="2718"/>
                  </a:cubicBezTo>
                  <a:cubicBezTo>
                    <a:pt x="1048" y="4794"/>
                    <a:pt x="789" y="5835"/>
                    <a:pt x="1478" y="6788"/>
                  </a:cubicBezTo>
                  <a:cubicBezTo>
                    <a:pt x="1996" y="7500"/>
                    <a:pt x="2830" y="8053"/>
                    <a:pt x="3143" y="8053"/>
                  </a:cubicBezTo>
                  <a:cubicBezTo>
                    <a:pt x="3169" y="8053"/>
                    <a:pt x="3191" y="8049"/>
                    <a:pt x="3209" y="8042"/>
                  </a:cubicBezTo>
                  <a:cubicBezTo>
                    <a:pt x="3542" y="7910"/>
                    <a:pt x="2197" y="6667"/>
                    <a:pt x="2339" y="5031"/>
                  </a:cubicBezTo>
                  <a:cubicBezTo>
                    <a:pt x="2456" y="3748"/>
                    <a:pt x="3370" y="3565"/>
                    <a:pt x="3223" y="2476"/>
                  </a:cubicBezTo>
                  <a:cubicBezTo>
                    <a:pt x="3055" y="1233"/>
                    <a:pt x="1122" y="1"/>
                    <a:pt x="11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433025" y="2552300"/>
              <a:ext cx="223900" cy="168200"/>
            </a:xfrm>
            <a:custGeom>
              <a:avLst/>
              <a:gdLst/>
              <a:ahLst/>
              <a:cxnLst/>
              <a:rect l="l" t="t" r="r" b="b"/>
              <a:pathLst>
                <a:path w="8956" h="6728" extrusionOk="0">
                  <a:moveTo>
                    <a:pt x="489" y="0"/>
                  </a:moveTo>
                  <a:cubicBezTo>
                    <a:pt x="489" y="0"/>
                    <a:pt x="0" y="1801"/>
                    <a:pt x="621" y="2501"/>
                  </a:cubicBezTo>
                  <a:cubicBezTo>
                    <a:pt x="1137" y="3080"/>
                    <a:pt x="1621" y="2772"/>
                    <a:pt x="2593" y="3370"/>
                  </a:cubicBezTo>
                  <a:cubicBezTo>
                    <a:pt x="3785" y="4100"/>
                    <a:pt x="3565" y="4870"/>
                    <a:pt x="4507" y="5237"/>
                  </a:cubicBezTo>
                  <a:cubicBezTo>
                    <a:pt x="4725" y="5322"/>
                    <a:pt x="4921" y="5353"/>
                    <a:pt x="5106" y="5353"/>
                  </a:cubicBezTo>
                  <a:cubicBezTo>
                    <a:pt x="5599" y="5353"/>
                    <a:pt x="6008" y="5133"/>
                    <a:pt x="6517" y="5133"/>
                  </a:cubicBezTo>
                  <a:cubicBezTo>
                    <a:pt x="6715" y="5133"/>
                    <a:pt x="6927" y="5166"/>
                    <a:pt x="7166" y="5259"/>
                  </a:cubicBezTo>
                  <a:cubicBezTo>
                    <a:pt x="8207" y="5661"/>
                    <a:pt x="8535" y="6727"/>
                    <a:pt x="8715" y="6727"/>
                  </a:cubicBezTo>
                  <a:cubicBezTo>
                    <a:pt x="8722" y="6727"/>
                    <a:pt x="8728" y="6725"/>
                    <a:pt x="8735" y="6722"/>
                  </a:cubicBezTo>
                  <a:cubicBezTo>
                    <a:pt x="8955" y="6616"/>
                    <a:pt x="8787" y="4606"/>
                    <a:pt x="7470" y="3697"/>
                  </a:cubicBezTo>
                  <a:cubicBezTo>
                    <a:pt x="6495" y="3018"/>
                    <a:pt x="5417" y="3488"/>
                    <a:pt x="4467" y="2549"/>
                  </a:cubicBezTo>
                  <a:cubicBezTo>
                    <a:pt x="3917" y="2006"/>
                    <a:pt x="4137" y="1713"/>
                    <a:pt x="3554" y="1053"/>
                  </a:cubicBezTo>
                  <a:cubicBezTo>
                    <a:pt x="2729" y="122"/>
                    <a:pt x="489"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294150" y="2308625"/>
              <a:ext cx="176125" cy="227825"/>
            </a:xfrm>
            <a:custGeom>
              <a:avLst/>
              <a:gdLst/>
              <a:ahLst/>
              <a:cxnLst/>
              <a:rect l="l" t="t" r="r" b="b"/>
              <a:pathLst>
                <a:path w="7045" h="9113" extrusionOk="0">
                  <a:moveTo>
                    <a:pt x="6234" y="0"/>
                  </a:moveTo>
                  <a:cubicBezTo>
                    <a:pt x="6049" y="0"/>
                    <a:pt x="6162" y="1139"/>
                    <a:pt x="5325" y="1904"/>
                  </a:cubicBezTo>
                  <a:cubicBezTo>
                    <a:pt x="4485" y="2674"/>
                    <a:pt x="3693" y="2142"/>
                    <a:pt x="2898" y="2876"/>
                  </a:cubicBezTo>
                  <a:cubicBezTo>
                    <a:pt x="2167" y="3550"/>
                    <a:pt x="2644" y="4177"/>
                    <a:pt x="1815" y="5274"/>
                  </a:cubicBezTo>
                  <a:cubicBezTo>
                    <a:pt x="1137" y="6168"/>
                    <a:pt x="583" y="6062"/>
                    <a:pt x="319" y="6777"/>
                  </a:cubicBezTo>
                  <a:cubicBezTo>
                    <a:pt x="0" y="7639"/>
                    <a:pt x="1093" y="9113"/>
                    <a:pt x="1093" y="9113"/>
                  </a:cubicBezTo>
                  <a:cubicBezTo>
                    <a:pt x="1093" y="9113"/>
                    <a:pt x="3103" y="8200"/>
                    <a:pt x="3524" y="7052"/>
                  </a:cubicBezTo>
                  <a:cubicBezTo>
                    <a:pt x="3825" y="6238"/>
                    <a:pt x="3517" y="6047"/>
                    <a:pt x="3825" y="5354"/>
                  </a:cubicBezTo>
                  <a:cubicBezTo>
                    <a:pt x="4357" y="4152"/>
                    <a:pt x="5511" y="4196"/>
                    <a:pt x="6164" y="3228"/>
                  </a:cubicBezTo>
                  <a:cubicBezTo>
                    <a:pt x="7044" y="1922"/>
                    <a:pt x="6476" y="22"/>
                    <a:pt x="6237" y="0"/>
                  </a:cubicBezTo>
                  <a:cubicBezTo>
                    <a:pt x="6236" y="0"/>
                    <a:pt x="6235" y="0"/>
                    <a:pt x="62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413975" y="2352350"/>
              <a:ext cx="138000" cy="202925"/>
            </a:xfrm>
            <a:custGeom>
              <a:avLst/>
              <a:gdLst/>
              <a:ahLst/>
              <a:cxnLst/>
              <a:rect l="l" t="t" r="r" b="b"/>
              <a:pathLst>
                <a:path w="5520" h="8117" extrusionOk="0">
                  <a:moveTo>
                    <a:pt x="4895" y="0"/>
                  </a:moveTo>
                  <a:cubicBezTo>
                    <a:pt x="4660" y="0"/>
                    <a:pt x="4590" y="883"/>
                    <a:pt x="3370" y="2205"/>
                  </a:cubicBezTo>
                  <a:cubicBezTo>
                    <a:pt x="2666" y="2960"/>
                    <a:pt x="2365" y="2696"/>
                    <a:pt x="1698" y="3422"/>
                  </a:cubicBezTo>
                  <a:cubicBezTo>
                    <a:pt x="0" y="5259"/>
                    <a:pt x="249" y="8020"/>
                    <a:pt x="249" y="8020"/>
                  </a:cubicBezTo>
                  <a:cubicBezTo>
                    <a:pt x="249" y="8020"/>
                    <a:pt x="576" y="8116"/>
                    <a:pt x="997" y="8116"/>
                  </a:cubicBezTo>
                  <a:cubicBezTo>
                    <a:pt x="1462" y="8116"/>
                    <a:pt x="2041" y="7999"/>
                    <a:pt x="2424" y="7507"/>
                  </a:cubicBezTo>
                  <a:cubicBezTo>
                    <a:pt x="2948" y="6836"/>
                    <a:pt x="2857" y="6355"/>
                    <a:pt x="3377" y="5131"/>
                  </a:cubicBezTo>
                  <a:cubicBezTo>
                    <a:pt x="4041" y="3572"/>
                    <a:pt x="4606" y="3799"/>
                    <a:pt x="5024" y="2520"/>
                  </a:cubicBezTo>
                  <a:cubicBezTo>
                    <a:pt x="5519" y="995"/>
                    <a:pt x="5200" y="107"/>
                    <a:pt x="4936" y="8"/>
                  </a:cubicBezTo>
                  <a:cubicBezTo>
                    <a:pt x="4922" y="3"/>
                    <a:pt x="4908" y="0"/>
                    <a:pt x="4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200175" y="2307950"/>
              <a:ext cx="137725" cy="172925"/>
            </a:xfrm>
            <a:custGeom>
              <a:avLst/>
              <a:gdLst/>
              <a:ahLst/>
              <a:cxnLst/>
              <a:rect l="l" t="t" r="r" b="b"/>
              <a:pathLst>
                <a:path w="5509" h="6917" extrusionOk="0">
                  <a:moveTo>
                    <a:pt x="5045" y="1"/>
                  </a:moveTo>
                  <a:cubicBezTo>
                    <a:pt x="4834" y="1"/>
                    <a:pt x="4663" y="783"/>
                    <a:pt x="3440" y="1825"/>
                  </a:cubicBezTo>
                  <a:cubicBezTo>
                    <a:pt x="2725" y="2433"/>
                    <a:pt x="2480" y="2162"/>
                    <a:pt x="1801" y="2741"/>
                  </a:cubicBezTo>
                  <a:cubicBezTo>
                    <a:pt x="74" y="4219"/>
                    <a:pt x="1" y="6734"/>
                    <a:pt x="1" y="6734"/>
                  </a:cubicBezTo>
                  <a:cubicBezTo>
                    <a:pt x="1" y="6734"/>
                    <a:pt x="428" y="6916"/>
                    <a:pt x="934" y="6916"/>
                  </a:cubicBezTo>
                  <a:cubicBezTo>
                    <a:pt x="1297" y="6916"/>
                    <a:pt x="1701" y="6823"/>
                    <a:pt x="2018" y="6503"/>
                  </a:cubicBezTo>
                  <a:cubicBezTo>
                    <a:pt x="2564" y="5953"/>
                    <a:pt x="2531" y="5513"/>
                    <a:pt x="3136" y="4465"/>
                  </a:cubicBezTo>
                  <a:cubicBezTo>
                    <a:pt x="3898" y="3130"/>
                    <a:pt x="4382" y="3397"/>
                    <a:pt x="4896" y="2287"/>
                  </a:cubicBezTo>
                  <a:cubicBezTo>
                    <a:pt x="5508" y="967"/>
                    <a:pt x="5314" y="130"/>
                    <a:pt x="5090" y="13"/>
                  </a:cubicBezTo>
                  <a:cubicBezTo>
                    <a:pt x="5074" y="5"/>
                    <a:pt x="5059" y="1"/>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177250" y="2476950"/>
              <a:ext cx="107475" cy="208950"/>
            </a:xfrm>
            <a:custGeom>
              <a:avLst/>
              <a:gdLst/>
              <a:ahLst/>
              <a:cxnLst/>
              <a:rect l="l" t="t" r="r" b="b"/>
              <a:pathLst>
                <a:path w="4299" h="8358" extrusionOk="0">
                  <a:moveTo>
                    <a:pt x="1072" y="0"/>
                  </a:moveTo>
                  <a:cubicBezTo>
                    <a:pt x="1023" y="0"/>
                    <a:pt x="973" y="4"/>
                    <a:pt x="925" y="11"/>
                  </a:cubicBezTo>
                  <a:cubicBezTo>
                    <a:pt x="925" y="11"/>
                    <a:pt x="1" y="1493"/>
                    <a:pt x="177" y="2212"/>
                  </a:cubicBezTo>
                  <a:cubicBezTo>
                    <a:pt x="361" y="2948"/>
                    <a:pt x="1266" y="2985"/>
                    <a:pt x="1607" y="4011"/>
                  </a:cubicBezTo>
                  <a:cubicBezTo>
                    <a:pt x="1757" y="4466"/>
                    <a:pt x="1593" y="4495"/>
                    <a:pt x="1754" y="4962"/>
                  </a:cubicBezTo>
                  <a:cubicBezTo>
                    <a:pt x="2047" y="5815"/>
                    <a:pt x="2762" y="5793"/>
                    <a:pt x="3143" y="6656"/>
                  </a:cubicBezTo>
                  <a:cubicBezTo>
                    <a:pt x="3551" y="7572"/>
                    <a:pt x="3459" y="8339"/>
                    <a:pt x="3653" y="8357"/>
                  </a:cubicBezTo>
                  <a:cubicBezTo>
                    <a:pt x="3655" y="8357"/>
                    <a:pt x="3657" y="8357"/>
                    <a:pt x="3659" y="8357"/>
                  </a:cubicBezTo>
                  <a:cubicBezTo>
                    <a:pt x="3878" y="8357"/>
                    <a:pt x="4299" y="7416"/>
                    <a:pt x="4280" y="6384"/>
                  </a:cubicBezTo>
                  <a:cubicBezTo>
                    <a:pt x="4265" y="5559"/>
                    <a:pt x="3983" y="5409"/>
                    <a:pt x="3551" y="3774"/>
                  </a:cubicBezTo>
                  <a:cubicBezTo>
                    <a:pt x="3257" y="2677"/>
                    <a:pt x="3275" y="1899"/>
                    <a:pt x="3041" y="1401"/>
                  </a:cubicBezTo>
                  <a:cubicBezTo>
                    <a:pt x="2909" y="1119"/>
                    <a:pt x="1949"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4792720" y="4444720"/>
            <a:ext cx="457898" cy="456314"/>
            <a:chOff x="2304594" y="2493825"/>
            <a:chExt cx="579837" cy="577832"/>
          </a:xfrm>
        </p:grpSpPr>
        <p:sp>
          <p:nvSpPr>
            <p:cNvPr id="36" name="Google Shape;36;p2"/>
            <p:cNvSpPr/>
            <p:nvPr/>
          </p:nvSpPr>
          <p:spPr>
            <a:xfrm>
              <a:off x="2583449" y="2978561"/>
              <a:ext cx="59" cy="59"/>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579319" y="2552640"/>
              <a:ext cx="59" cy="236"/>
            </a:xfrm>
            <a:custGeom>
              <a:avLst/>
              <a:gdLst/>
              <a:ahLst/>
              <a:cxnLst/>
              <a:rect l="l" t="t" r="r" b="b"/>
              <a:pathLst>
                <a:path w="1" h="4" extrusionOk="0">
                  <a:moveTo>
                    <a:pt x="1" y="0"/>
                  </a:moveTo>
                  <a:lnTo>
                    <a:pt x="1" y="0"/>
                  </a:lnTo>
                  <a:cubicBezTo>
                    <a:pt x="1" y="0"/>
                    <a:pt x="1" y="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579319" y="2660359"/>
              <a:ext cx="59" cy="236"/>
            </a:xfrm>
            <a:custGeom>
              <a:avLst/>
              <a:gdLst/>
              <a:ahLst/>
              <a:cxnLst/>
              <a:rect l="l" t="t" r="r" b="b"/>
              <a:pathLst>
                <a:path w="1" h="4" extrusionOk="0">
                  <a:moveTo>
                    <a:pt x="1" y="0"/>
                  </a:moveTo>
                  <a:lnTo>
                    <a:pt x="1" y="0"/>
                  </a:lnTo>
                  <a:cubicBezTo>
                    <a:pt x="1" y="0"/>
                    <a:pt x="1" y="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610880" y="2994253"/>
              <a:ext cx="236" cy="413"/>
            </a:xfrm>
            <a:custGeom>
              <a:avLst/>
              <a:gdLst/>
              <a:ahLst/>
              <a:cxnLst/>
              <a:rect l="l" t="t" r="r" b="b"/>
              <a:pathLst>
                <a:path w="4" h="7" extrusionOk="0">
                  <a:moveTo>
                    <a:pt x="1" y="0"/>
                  </a:moveTo>
                  <a:cubicBezTo>
                    <a:pt x="1" y="0"/>
                    <a:pt x="1" y="1"/>
                    <a:pt x="1" y="2"/>
                  </a:cubicBezTo>
                  <a:lnTo>
                    <a:pt x="1" y="6"/>
                  </a:lnTo>
                  <a:cubicBezTo>
                    <a:pt x="3" y="3"/>
                    <a:pt x="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304594" y="2493825"/>
              <a:ext cx="579837" cy="577832"/>
            </a:xfrm>
            <a:custGeom>
              <a:avLst/>
              <a:gdLst/>
              <a:ahLst/>
              <a:cxnLst/>
              <a:rect l="l" t="t" r="r" b="b"/>
              <a:pathLst>
                <a:path w="9829" h="9795" extrusionOk="0">
                  <a:moveTo>
                    <a:pt x="5035" y="217"/>
                  </a:moveTo>
                  <a:lnTo>
                    <a:pt x="5035" y="217"/>
                  </a:lnTo>
                  <a:cubicBezTo>
                    <a:pt x="5035" y="221"/>
                    <a:pt x="5036" y="224"/>
                    <a:pt x="5036" y="227"/>
                  </a:cubicBezTo>
                  <a:lnTo>
                    <a:pt x="5036" y="227"/>
                  </a:lnTo>
                  <a:cubicBezTo>
                    <a:pt x="5036" y="224"/>
                    <a:pt x="5036" y="220"/>
                    <a:pt x="5035" y="217"/>
                  </a:cubicBezTo>
                  <a:close/>
                  <a:moveTo>
                    <a:pt x="6807" y="2739"/>
                  </a:moveTo>
                  <a:cubicBezTo>
                    <a:pt x="6807" y="2739"/>
                    <a:pt x="6806" y="2739"/>
                    <a:pt x="6806" y="2740"/>
                  </a:cubicBezTo>
                  <a:lnTo>
                    <a:pt x="6806" y="2740"/>
                  </a:lnTo>
                  <a:cubicBezTo>
                    <a:pt x="6806" y="2739"/>
                    <a:pt x="6807" y="2739"/>
                    <a:pt x="6807" y="2739"/>
                  </a:cubicBezTo>
                  <a:close/>
                  <a:moveTo>
                    <a:pt x="6905" y="2816"/>
                  </a:moveTo>
                  <a:cubicBezTo>
                    <a:pt x="6904" y="2817"/>
                    <a:pt x="6903" y="2818"/>
                    <a:pt x="6902" y="2820"/>
                  </a:cubicBezTo>
                  <a:lnTo>
                    <a:pt x="6902" y="2820"/>
                  </a:lnTo>
                  <a:cubicBezTo>
                    <a:pt x="6903" y="2819"/>
                    <a:pt x="6904" y="2817"/>
                    <a:pt x="6905" y="2816"/>
                  </a:cubicBezTo>
                  <a:close/>
                  <a:moveTo>
                    <a:pt x="2964" y="2959"/>
                  </a:moveTo>
                  <a:lnTo>
                    <a:pt x="2964" y="2959"/>
                  </a:lnTo>
                  <a:cubicBezTo>
                    <a:pt x="2964" y="2959"/>
                    <a:pt x="2964" y="2959"/>
                    <a:pt x="2964" y="2959"/>
                  </a:cubicBezTo>
                  <a:lnTo>
                    <a:pt x="2964" y="2959"/>
                  </a:lnTo>
                  <a:cubicBezTo>
                    <a:pt x="2964" y="2959"/>
                    <a:pt x="2964" y="2959"/>
                    <a:pt x="2964" y="2959"/>
                  </a:cubicBezTo>
                  <a:close/>
                  <a:moveTo>
                    <a:pt x="7034" y="2996"/>
                  </a:moveTo>
                  <a:cubicBezTo>
                    <a:pt x="7032" y="2996"/>
                    <a:pt x="7031" y="2997"/>
                    <a:pt x="7030" y="2998"/>
                  </a:cubicBezTo>
                  <a:lnTo>
                    <a:pt x="7030" y="2998"/>
                  </a:lnTo>
                  <a:cubicBezTo>
                    <a:pt x="7031" y="2998"/>
                    <a:pt x="7033" y="2997"/>
                    <a:pt x="7034" y="2996"/>
                  </a:cubicBezTo>
                  <a:close/>
                  <a:moveTo>
                    <a:pt x="6939" y="3128"/>
                  </a:moveTo>
                  <a:lnTo>
                    <a:pt x="6934" y="3131"/>
                  </a:lnTo>
                  <a:lnTo>
                    <a:pt x="6934" y="3128"/>
                  </a:lnTo>
                  <a:close/>
                  <a:moveTo>
                    <a:pt x="6901" y="3207"/>
                  </a:moveTo>
                  <a:lnTo>
                    <a:pt x="6901" y="3207"/>
                  </a:lnTo>
                  <a:cubicBezTo>
                    <a:pt x="6902" y="3207"/>
                    <a:pt x="6897" y="3212"/>
                    <a:pt x="6890" y="3212"/>
                  </a:cubicBezTo>
                  <a:cubicBezTo>
                    <a:pt x="6895" y="3212"/>
                    <a:pt x="6898" y="3209"/>
                    <a:pt x="6898" y="3209"/>
                  </a:cubicBezTo>
                  <a:cubicBezTo>
                    <a:pt x="6900" y="3208"/>
                    <a:pt x="6901" y="3207"/>
                    <a:pt x="6901" y="3207"/>
                  </a:cubicBezTo>
                  <a:close/>
                  <a:moveTo>
                    <a:pt x="6868" y="3217"/>
                  </a:moveTo>
                  <a:cubicBezTo>
                    <a:pt x="6870" y="3217"/>
                    <a:pt x="6864" y="3226"/>
                    <a:pt x="6858" y="3226"/>
                  </a:cubicBezTo>
                  <a:cubicBezTo>
                    <a:pt x="6861" y="3223"/>
                    <a:pt x="6861" y="3223"/>
                    <a:pt x="6865" y="3219"/>
                  </a:cubicBezTo>
                  <a:cubicBezTo>
                    <a:pt x="6867" y="3218"/>
                    <a:pt x="6867" y="3217"/>
                    <a:pt x="6868" y="3217"/>
                  </a:cubicBezTo>
                  <a:close/>
                  <a:moveTo>
                    <a:pt x="6565" y="3468"/>
                  </a:moveTo>
                  <a:lnTo>
                    <a:pt x="6560" y="3473"/>
                  </a:lnTo>
                  <a:lnTo>
                    <a:pt x="6560" y="3468"/>
                  </a:lnTo>
                  <a:close/>
                  <a:moveTo>
                    <a:pt x="6340" y="3769"/>
                  </a:moveTo>
                  <a:cubicBezTo>
                    <a:pt x="6340" y="3769"/>
                    <a:pt x="6340" y="3773"/>
                    <a:pt x="6337" y="3773"/>
                  </a:cubicBezTo>
                  <a:lnTo>
                    <a:pt x="6340" y="3769"/>
                  </a:lnTo>
                  <a:close/>
                  <a:moveTo>
                    <a:pt x="4117" y="4706"/>
                  </a:moveTo>
                  <a:cubicBezTo>
                    <a:pt x="4117" y="4706"/>
                    <a:pt x="4118" y="4707"/>
                    <a:pt x="4118" y="4708"/>
                  </a:cubicBezTo>
                  <a:cubicBezTo>
                    <a:pt x="4117" y="4707"/>
                    <a:pt x="4117" y="4706"/>
                    <a:pt x="4117" y="4706"/>
                  </a:cubicBezTo>
                  <a:close/>
                  <a:moveTo>
                    <a:pt x="2388" y="4708"/>
                  </a:moveTo>
                  <a:cubicBezTo>
                    <a:pt x="2383" y="4708"/>
                    <a:pt x="2378" y="4710"/>
                    <a:pt x="2374" y="4710"/>
                  </a:cubicBezTo>
                  <a:cubicBezTo>
                    <a:pt x="2372" y="4710"/>
                    <a:pt x="2371" y="4710"/>
                    <a:pt x="2370" y="4708"/>
                  </a:cubicBezTo>
                  <a:close/>
                  <a:moveTo>
                    <a:pt x="1879" y="4708"/>
                  </a:moveTo>
                  <a:lnTo>
                    <a:pt x="1874" y="4712"/>
                  </a:lnTo>
                  <a:cubicBezTo>
                    <a:pt x="1871" y="4712"/>
                    <a:pt x="1878" y="4708"/>
                    <a:pt x="1879" y="4708"/>
                  </a:cubicBezTo>
                  <a:close/>
                  <a:moveTo>
                    <a:pt x="591" y="4717"/>
                  </a:moveTo>
                  <a:cubicBezTo>
                    <a:pt x="595" y="4717"/>
                    <a:pt x="600" y="4718"/>
                    <a:pt x="602" y="4719"/>
                  </a:cubicBezTo>
                  <a:lnTo>
                    <a:pt x="587" y="4719"/>
                  </a:lnTo>
                  <a:cubicBezTo>
                    <a:pt x="575" y="4719"/>
                    <a:pt x="582" y="4717"/>
                    <a:pt x="591" y="4717"/>
                  </a:cubicBezTo>
                  <a:close/>
                  <a:moveTo>
                    <a:pt x="675" y="4719"/>
                  </a:moveTo>
                  <a:cubicBezTo>
                    <a:pt x="675" y="4722"/>
                    <a:pt x="679" y="4722"/>
                    <a:pt x="664" y="4722"/>
                  </a:cubicBezTo>
                  <a:cubicBezTo>
                    <a:pt x="668" y="4719"/>
                    <a:pt x="672" y="4719"/>
                    <a:pt x="675" y="4719"/>
                  </a:cubicBezTo>
                  <a:close/>
                  <a:moveTo>
                    <a:pt x="59" y="4976"/>
                  </a:moveTo>
                  <a:cubicBezTo>
                    <a:pt x="63" y="4976"/>
                    <a:pt x="65" y="4976"/>
                    <a:pt x="68" y="4976"/>
                  </a:cubicBezTo>
                  <a:lnTo>
                    <a:pt x="68" y="4976"/>
                  </a:lnTo>
                  <a:cubicBezTo>
                    <a:pt x="66" y="4976"/>
                    <a:pt x="63" y="4976"/>
                    <a:pt x="59" y="4976"/>
                  </a:cubicBezTo>
                  <a:close/>
                  <a:moveTo>
                    <a:pt x="9612" y="5013"/>
                  </a:moveTo>
                  <a:lnTo>
                    <a:pt x="9612" y="5013"/>
                  </a:lnTo>
                  <a:cubicBezTo>
                    <a:pt x="9608" y="5013"/>
                    <a:pt x="9604" y="5013"/>
                    <a:pt x="9601" y="5013"/>
                  </a:cubicBezTo>
                  <a:lnTo>
                    <a:pt x="9601" y="5013"/>
                  </a:lnTo>
                  <a:cubicBezTo>
                    <a:pt x="9605" y="5013"/>
                    <a:pt x="9608" y="5013"/>
                    <a:pt x="9612" y="5013"/>
                  </a:cubicBezTo>
                  <a:close/>
                  <a:moveTo>
                    <a:pt x="9542" y="5023"/>
                  </a:moveTo>
                  <a:cubicBezTo>
                    <a:pt x="9545" y="5024"/>
                    <a:pt x="9549" y="5024"/>
                    <a:pt x="9553" y="5025"/>
                  </a:cubicBezTo>
                  <a:lnTo>
                    <a:pt x="9553" y="5025"/>
                  </a:lnTo>
                  <a:cubicBezTo>
                    <a:pt x="9550" y="5024"/>
                    <a:pt x="9547" y="5023"/>
                    <a:pt x="9542" y="5023"/>
                  </a:cubicBezTo>
                  <a:close/>
                  <a:moveTo>
                    <a:pt x="5226" y="5504"/>
                  </a:moveTo>
                  <a:cubicBezTo>
                    <a:pt x="5230" y="5504"/>
                    <a:pt x="5230" y="5507"/>
                    <a:pt x="5230" y="5507"/>
                  </a:cubicBezTo>
                  <a:lnTo>
                    <a:pt x="5226" y="5504"/>
                  </a:lnTo>
                  <a:close/>
                  <a:moveTo>
                    <a:pt x="3664" y="5852"/>
                  </a:moveTo>
                  <a:cubicBezTo>
                    <a:pt x="3664" y="5852"/>
                    <a:pt x="3663" y="5852"/>
                    <a:pt x="3663" y="5852"/>
                  </a:cubicBezTo>
                  <a:lnTo>
                    <a:pt x="3664" y="5852"/>
                  </a:lnTo>
                  <a:lnTo>
                    <a:pt x="3664" y="5852"/>
                  </a:lnTo>
                  <a:close/>
                  <a:moveTo>
                    <a:pt x="4282" y="5920"/>
                  </a:moveTo>
                  <a:cubicBezTo>
                    <a:pt x="4282" y="5920"/>
                    <a:pt x="4281" y="5921"/>
                    <a:pt x="4280" y="5922"/>
                  </a:cubicBezTo>
                  <a:cubicBezTo>
                    <a:pt x="4281" y="5921"/>
                    <a:pt x="4281" y="5921"/>
                    <a:pt x="4282" y="5920"/>
                  </a:cubicBezTo>
                  <a:close/>
                  <a:moveTo>
                    <a:pt x="4211" y="5991"/>
                  </a:moveTo>
                  <a:cubicBezTo>
                    <a:pt x="4209" y="5993"/>
                    <a:pt x="4208" y="5994"/>
                    <a:pt x="4207" y="5995"/>
                  </a:cubicBezTo>
                  <a:lnTo>
                    <a:pt x="4207" y="5995"/>
                  </a:lnTo>
                  <a:cubicBezTo>
                    <a:pt x="4211" y="5995"/>
                    <a:pt x="4211" y="5995"/>
                    <a:pt x="4211" y="5991"/>
                  </a:cubicBezTo>
                  <a:close/>
                  <a:moveTo>
                    <a:pt x="6142" y="6395"/>
                  </a:moveTo>
                  <a:cubicBezTo>
                    <a:pt x="6142" y="6399"/>
                    <a:pt x="6147" y="6399"/>
                    <a:pt x="6142" y="6399"/>
                  </a:cubicBezTo>
                  <a:lnTo>
                    <a:pt x="6142" y="6395"/>
                  </a:lnTo>
                  <a:close/>
                  <a:moveTo>
                    <a:pt x="6172" y="6424"/>
                  </a:moveTo>
                  <a:lnTo>
                    <a:pt x="6172" y="6428"/>
                  </a:lnTo>
                  <a:cubicBezTo>
                    <a:pt x="6173" y="6430"/>
                    <a:pt x="6174" y="6431"/>
                    <a:pt x="6173" y="6431"/>
                  </a:cubicBezTo>
                  <a:cubicBezTo>
                    <a:pt x="6172" y="6431"/>
                    <a:pt x="6169" y="6427"/>
                    <a:pt x="6169" y="6424"/>
                  </a:cubicBezTo>
                  <a:lnTo>
                    <a:pt x="6169" y="6424"/>
                  </a:lnTo>
                  <a:cubicBezTo>
                    <a:pt x="6171" y="6426"/>
                    <a:pt x="6171" y="6427"/>
                    <a:pt x="6172" y="6427"/>
                  </a:cubicBezTo>
                  <a:cubicBezTo>
                    <a:pt x="6172" y="6427"/>
                    <a:pt x="6172" y="6426"/>
                    <a:pt x="6172" y="6424"/>
                  </a:cubicBezTo>
                  <a:close/>
                  <a:moveTo>
                    <a:pt x="6240" y="6522"/>
                  </a:moveTo>
                  <a:lnTo>
                    <a:pt x="6240" y="6522"/>
                  </a:lnTo>
                  <a:cubicBezTo>
                    <a:pt x="6240" y="6522"/>
                    <a:pt x="6241" y="6522"/>
                    <a:pt x="6242" y="6523"/>
                  </a:cubicBezTo>
                  <a:lnTo>
                    <a:pt x="6242" y="6527"/>
                  </a:lnTo>
                  <a:cubicBezTo>
                    <a:pt x="6242" y="6524"/>
                    <a:pt x="6240" y="6522"/>
                    <a:pt x="6240" y="6522"/>
                  </a:cubicBezTo>
                  <a:close/>
                  <a:moveTo>
                    <a:pt x="6443" y="6615"/>
                  </a:moveTo>
                  <a:lnTo>
                    <a:pt x="6443" y="6619"/>
                  </a:lnTo>
                  <a:cubicBezTo>
                    <a:pt x="6443" y="6615"/>
                    <a:pt x="6440" y="6615"/>
                    <a:pt x="6443" y="6615"/>
                  </a:cubicBezTo>
                  <a:close/>
                  <a:moveTo>
                    <a:pt x="6447" y="6623"/>
                  </a:moveTo>
                  <a:cubicBezTo>
                    <a:pt x="6450" y="6623"/>
                    <a:pt x="6450" y="6626"/>
                    <a:pt x="6455" y="6626"/>
                  </a:cubicBezTo>
                  <a:cubicBezTo>
                    <a:pt x="6450" y="6626"/>
                    <a:pt x="6447" y="6626"/>
                    <a:pt x="6447" y="6623"/>
                  </a:cubicBezTo>
                  <a:close/>
                  <a:moveTo>
                    <a:pt x="2927" y="6736"/>
                  </a:moveTo>
                  <a:lnTo>
                    <a:pt x="2923" y="6740"/>
                  </a:lnTo>
                  <a:cubicBezTo>
                    <a:pt x="2923" y="6740"/>
                    <a:pt x="2923" y="6740"/>
                    <a:pt x="2924" y="6740"/>
                  </a:cubicBezTo>
                  <a:lnTo>
                    <a:pt x="2924" y="6740"/>
                  </a:lnTo>
                  <a:cubicBezTo>
                    <a:pt x="2925" y="6739"/>
                    <a:pt x="2926" y="6737"/>
                    <a:pt x="2927" y="6736"/>
                  </a:cubicBezTo>
                  <a:close/>
                  <a:moveTo>
                    <a:pt x="6509" y="6755"/>
                  </a:moveTo>
                  <a:lnTo>
                    <a:pt x="6509" y="6758"/>
                  </a:lnTo>
                  <a:lnTo>
                    <a:pt x="6506" y="6755"/>
                  </a:lnTo>
                  <a:close/>
                  <a:moveTo>
                    <a:pt x="2892" y="6774"/>
                  </a:moveTo>
                  <a:cubicBezTo>
                    <a:pt x="2890" y="6776"/>
                    <a:pt x="2888" y="6778"/>
                    <a:pt x="2886" y="6780"/>
                  </a:cubicBezTo>
                  <a:cubicBezTo>
                    <a:pt x="2889" y="6777"/>
                    <a:pt x="2891" y="6775"/>
                    <a:pt x="2892" y="6774"/>
                  </a:cubicBezTo>
                  <a:close/>
                  <a:moveTo>
                    <a:pt x="7088" y="6783"/>
                  </a:moveTo>
                  <a:cubicBezTo>
                    <a:pt x="7088" y="6783"/>
                    <a:pt x="7088" y="6783"/>
                    <a:pt x="7088" y="6784"/>
                  </a:cubicBezTo>
                  <a:cubicBezTo>
                    <a:pt x="7088" y="6783"/>
                    <a:pt x="7088" y="6783"/>
                    <a:pt x="7088" y="6783"/>
                  </a:cubicBezTo>
                  <a:close/>
                  <a:moveTo>
                    <a:pt x="6535" y="6787"/>
                  </a:moveTo>
                  <a:cubicBezTo>
                    <a:pt x="6537" y="6789"/>
                    <a:pt x="6537" y="6790"/>
                    <a:pt x="6536" y="6790"/>
                  </a:cubicBezTo>
                  <a:cubicBezTo>
                    <a:pt x="6536" y="6790"/>
                    <a:pt x="6535" y="6789"/>
                    <a:pt x="6535" y="6787"/>
                  </a:cubicBezTo>
                  <a:close/>
                  <a:moveTo>
                    <a:pt x="6560" y="6806"/>
                  </a:moveTo>
                  <a:cubicBezTo>
                    <a:pt x="6560" y="6806"/>
                    <a:pt x="6561" y="6809"/>
                    <a:pt x="6565" y="6809"/>
                  </a:cubicBezTo>
                  <a:cubicBezTo>
                    <a:pt x="6560" y="6809"/>
                    <a:pt x="6560" y="6809"/>
                    <a:pt x="6560" y="6806"/>
                  </a:cubicBezTo>
                  <a:close/>
                  <a:moveTo>
                    <a:pt x="6604" y="6839"/>
                  </a:moveTo>
                  <a:cubicBezTo>
                    <a:pt x="6604" y="6843"/>
                    <a:pt x="6609" y="6843"/>
                    <a:pt x="6604" y="6843"/>
                  </a:cubicBezTo>
                  <a:cubicBezTo>
                    <a:pt x="6608" y="6845"/>
                    <a:pt x="6609" y="6846"/>
                    <a:pt x="6609" y="6846"/>
                  </a:cubicBezTo>
                  <a:cubicBezTo>
                    <a:pt x="6608" y="6846"/>
                    <a:pt x="6601" y="6841"/>
                    <a:pt x="6601" y="6839"/>
                  </a:cubicBezTo>
                  <a:lnTo>
                    <a:pt x="6601" y="6839"/>
                  </a:lnTo>
                  <a:lnTo>
                    <a:pt x="6604" y="6843"/>
                  </a:lnTo>
                  <a:cubicBezTo>
                    <a:pt x="6604" y="6839"/>
                    <a:pt x="6601" y="6839"/>
                    <a:pt x="6604" y="6839"/>
                  </a:cubicBezTo>
                  <a:close/>
                  <a:moveTo>
                    <a:pt x="2984" y="6859"/>
                  </a:moveTo>
                  <a:cubicBezTo>
                    <a:pt x="2984" y="6859"/>
                    <a:pt x="2983" y="6860"/>
                    <a:pt x="2982" y="6861"/>
                  </a:cubicBezTo>
                  <a:cubicBezTo>
                    <a:pt x="2983" y="6860"/>
                    <a:pt x="2984" y="6860"/>
                    <a:pt x="2984" y="6859"/>
                  </a:cubicBezTo>
                  <a:close/>
                  <a:moveTo>
                    <a:pt x="6612" y="6872"/>
                  </a:moveTo>
                  <a:cubicBezTo>
                    <a:pt x="6616" y="6872"/>
                    <a:pt x="6616" y="6875"/>
                    <a:pt x="6619" y="6875"/>
                  </a:cubicBezTo>
                  <a:cubicBezTo>
                    <a:pt x="6621" y="6878"/>
                    <a:pt x="6621" y="6878"/>
                    <a:pt x="6620" y="6878"/>
                  </a:cubicBezTo>
                  <a:cubicBezTo>
                    <a:pt x="6619" y="6878"/>
                    <a:pt x="6615" y="6874"/>
                    <a:pt x="6612" y="6872"/>
                  </a:cubicBezTo>
                  <a:close/>
                  <a:moveTo>
                    <a:pt x="4724" y="7946"/>
                  </a:moveTo>
                  <a:lnTo>
                    <a:pt x="4724" y="7953"/>
                  </a:lnTo>
                  <a:cubicBezTo>
                    <a:pt x="4724" y="7950"/>
                    <a:pt x="4720" y="7950"/>
                    <a:pt x="4724" y="7946"/>
                  </a:cubicBezTo>
                  <a:close/>
                  <a:moveTo>
                    <a:pt x="4731" y="8148"/>
                  </a:moveTo>
                  <a:cubicBezTo>
                    <a:pt x="4731" y="8148"/>
                    <a:pt x="4731" y="8152"/>
                    <a:pt x="4729" y="8152"/>
                  </a:cubicBezTo>
                  <a:cubicBezTo>
                    <a:pt x="4729" y="8152"/>
                    <a:pt x="4728" y="8152"/>
                    <a:pt x="4727" y="8151"/>
                  </a:cubicBezTo>
                  <a:lnTo>
                    <a:pt x="4731" y="8148"/>
                  </a:lnTo>
                  <a:close/>
                  <a:moveTo>
                    <a:pt x="4764" y="8943"/>
                  </a:moveTo>
                  <a:lnTo>
                    <a:pt x="4764" y="8951"/>
                  </a:lnTo>
                  <a:cubicBezTo>
                    <a:pt x="4761" y="8947"/>
                    <a:pt x="4761" y="8947"/>
                    <a:pt x="4764" y="8943"/>
                  </a:cubicBezTo>
                  <a:close/>
                  <a:moveTo>
                    <a:pt x="4743" y="9151"/>
                  </a:moveTo>
                  <a:lnTo>
                    <a:pt x="4743" y="9151"/>
                  </a:lnTo>
                  <a:cubicBezTo>
                    <a:pt x="4744" y="9151"/>
                    <a:pt x="4745" y="9154"/>
                    <a:pt x="4742" y="9163"/>
                  </a:cubicBezTo>
                  <a:lnTo>
                    <a:pt x="4742" y="9153"/>
                  </a:lnTo>
                  <a:cubicBezTo>
                    <a:pt x="4742" y="9152"/>
                    <a:pt x="4743" y="9151"/>
                    <a:pt x="4743" y="9151"/>
                  </a:cubicBezTo>
                  <a:close/>
                  <a:moveTo>
                    <a:pt x="4742" y="9222"/>
                  </a:moveTo>
                  <a:cubicBezTo>
                    <a:pt x="4739" y="9233"/>
                    <a:pt x="4746" y="9241"/>
                    <a:pt x="4739" y="9248"/>
                  </a:cubicBezTo>
                  <a:cubicBezTo>
                    <a:pt x="4739" y="9237"/>
                    <a:pt x="4739" y="9229"/>
                    <a:pt x="4742" y="9222"/>
                  </a:cubicBezTo>
                  <a:close/>
                  <a:moveTo>
                    <a:pt x="4727" y="9277"/>
                  </a:moveTo>
                  <a:lnTo>
                    <a:pt x="4727" y="9292"/>
                  </a:lnTo>
                  <a:cubicBezTo>
                    <a:pt x="4726" y="9296"/>
                    <a:pt x="4726" y="9297"/>
                    <a:pt x="4725" y="9297"/>
                  </a:cubicBezTo>
                  <a:cubicBezTo>
                    <a:pt x="4724" y="9297"/>
                    <a:pt x="4725" y="9285"/>
                    <a:pt x="4727" y="9277"/>
                  </a:cubicBezTo>
                  <a:close/>
                  <a:moveTo>
                    <a:pt x="4756" y="9431"/>
                  </a:moveTo>
                  <a:lnTo>
                    <a:pt x="4756" y="9435"/>
                  </a:lnTo>
                  <a:cubicBezTo>
                    <a:pt x="4756" y="9435"/>
                    <a:pt x="4753" y="9431"/>
                    <a:pt x="4756" y="9431"/>
                  </a:cubicBezTo>
                  <a:close/>
                  <a:moveTo>
                    <a:pt x="4764" y="9534"/>
                  </a:moveTo>
                  <a:cubicBezTo>
                    <a:pt x="4768" y="9534"/>
                    <a:pt x="4768" y="9537"/>
                    <a:pt x="4764" y="9537"/>
                  </a:cubicBezTo>
                  <a:lnTo>
                    <a:pt x="4764" y="9534"/>
                  </a:lnTo>
                  <a:close/>
                  <a:moveTo>
                    <a:pt x="4999" y="9758"/>
                  </a:moveTo>
                  <a:lnTo>
                    <a:pt x="4999" y="9758"/>
                  </a:lnTo>
                  <a:cubicBezTo>
                    <a:pt x="4998" y="9761"/>
                    <a:pt x="4998" y="9765"/>
                    <a:pt x="4998" y="9769"/>
                  </a:cubicBezTo>
                  <a:cubicBezTo>
                    <a:pt x="4999" y="9765"/>
                    <a:pt x="4999" y="9761"/>
                    <a:pt x="4999" y="9758"/>
                  </a:cubicBezTo>
                  <a:close/>
                  <a:moveTo>
                    <a:pt x="4690" y="0"/>
                  </a:moveTo>
                  <a:cubicBezTo>
                    <a:pt x="4621" y="880"/>
                    <a:pt x="4668" y="1818"/>
                    <a:pt x="4658" y="2725"/>
                  </a:cubicBezTo>
                  <a:lnTo>
                    <a:pt x="4658" y="2735"/>
                  </a:lnTo>
                  <a:cubicBezTo>
                    <a:pt x="4658" y="2761"/>
                    <a:pt x="4654" y="2786"/>
                    <a:pt x="4658" y="2816"/>
                  </a:cubicBezTo>
                  <a:lnTo>
                    <a:pt x="4658" y="2930"/>
                  </a:lnTo>
                  <a:lnTo>
                    <a:pt x="4658" y="2937"/>
                  </a:lnTo>
                  <a:cubicBezTo>
                    <a:pt x="4668" y="3395"/>
                    <a:pt x="4668" y="3857"/>
                    <a:pt x="4676" y="4323"/>
                  </a:cubicBezTo>
                  <a:cubicBezTo>
                    <a:pt x="4434" y="4096"/>
                    <a:pt x="4196" y="3850"/>
                    <a:pt x="3957" y="3619"/>
                  </a:cubicBezTo>
                  <a:lnTo>
                    <a:pt x="3957" y="3619"/>
                  </a:lnTo>
                  <a:cubicBezTo>
                    <a:pt x="4007" y="3676"/>
                    <a:pt x="4028" y="3700"/>
                    <a:pt x="4026" y="3700"/>
                  </a:cubicBezTo>
                  <a:cubicBezTo>
                    <a:pt x="4016" y="3700"/>
                    <a:pt x="3339" y="2972"/>
                    <a:pt x="3169" y="2923"/>
                  </a:cubicBezTo>
                  <a:cubicBezTo>
                    <a:pt x="3169" y="2924"/>
                    <a:pt x="3168" y="2924"/>
                    <a:pt x="3167" y="2924"/>
                  </a:cubicBezTo>
                  <a:cubicBezTo>
                    <a:pt x="3164" y="2924"/>
                    <a:pt x="3158" y="2921"/>
                    <a:pt x="3150" y="2918"/>
                  </a:cubicBezTo>
                  <a:lnTo>
                    <a:pt x="3150" y="2918"/>
                  </a:lnTo>
                  <a:cubicBezTo>
                    <a:pt x="3158" y="2933"/>
                    <a:pt x="3136" y="2937"/>
                    <a:pt x="3155" y="2962"/>
                  </a:cubicBezTo>
                  <a:cubicBezTo>
                    <a:pt x="3158" y="2967"/>
                    <a:pt x="3162" y="2974"/>
                    <a:pt x="3162" y="2977"/>
                  </a:cubicBezTo>
                  <a:cubicBezTo>
                    <a:pt x="3184" y="3002"/>
                    <a:pt x="3190" y="3011"/>
                    <a:pt x="3186" y="3011"/>
                  </a:cubicBezTo>
                  <a:cubicBezTo>
                    <a:pt x="3175" y="3011"/>
                    <a:pt x="3100" y="2947"/>
                    <a:pt x="3092" y="2915"/>
                  </a:cubicBezTo>
                  <a:lnTo>
                    <a:pt x="3092" y="2915"/>
                  </a:lnTo>
                  <a:cubicBezTo>
                    <a:pt x="3095" y="2917"/>
                    <a:pt x="3096" y="2918"/>
                    <a:pt x="3096" y="2918"/>
                  </a:cubicBezTo>
                  <a:cubicBezTo>
                    <a:pt x="3097" y="2918"/>
                    <a:pt x="3081" y="2904"/>
                    <a:pt x="3084" y="2901"/>
                  </a:cubicBezTo>
                  <a:lnTo>
                    <a:pt x="3084" y="2901"/>
                  </a:lnTo>
                  <a:cubicBezTo>
                    <a:pt x="3089" y="2904"/>
                    <a:pt x="3089" y="2904"/>
                    <a:pt x="3092" y="2904"/>
                  </a:cubicBezTo>
                  <a:cubicBezTo>
                    <a:pt x="3081" y="2896"/>
                    <a:pt x="3077" y="2886"/>
                    <a:pt x="3070" y="2874"/>
                  </a:cubicBezTo>
                  <a:lnTo>
                    <a:pt x="3074" y="2874"/>
                  </a:lnTo>
                  <a:cubicBezTo>
                    <a:pt x="3077" y="2879"/>
                    <a:pt x="3077" y="2882"/>
                    <a:pt x="3081" y="2886"/>
                  </a:cubicBezTo>
                  <a:cubicBezTo>
                    <a:pt x="3077" y="2874"/>
                    <a:pt x="3059" y="2857"/>
                    <a:pt x="3052" y="2842"/>
                  </a:cubicBezTo>
                  <a:cubicBezTo>
                    <a:pt x="3046" y="2830"/>
                    <a:pt x="3042" y="2823"/>
                    <a:pt x="3041" y="2823"/>
                  </a:cubicBezTo>
                  <a:lnTo>
                    <a:pt x="3041" y="2823"/>
                  </a:lnTo>
                  <a:cubicBezTo>
                    <a:pt x="3041" y="2823"/>
                    <a:pt x="3043" y="2830"/>
                    <a:pt x="3048" y="2845"/>
                  </a:cubicBezTo>
                  <a:cubicBezTo>
                    <a:pt x="3046" y="2844"/>
                    <a:pt x="3045" y="2843"/>
                    <a:pt x="3044" y="2843"/>
                  </a:cubicBezTo>
                  <a:cubicBezTo>
                    <a:pt x="3040" y="2843"/>
                    <a:pt x="3063" y="2875"/>
                    <a:pt x="3057" y="2875"/>
                  </a:cubicBezTo>
                  <a:cubicBezTo>
                    <a:pt x="3055" y="2875"/>
                    <a:pt x="3051" y="2873"/>
                    <a:pt x="3045" y="2867"/>
                  </a:cubicBezTo>
                  <a:lnTo>
                    <a:pt x="3045" y="2867"/>
                  </a:lnTo>
                  <a:cubicBezTo>
                    <a:pt x="3067" y="2886"/>
                    <a:pt x="3074" y="2911"/>
                    <a:pt x="3089" y="2930"/>
                  </a:cubicBezTo>
                  <a:cubicBezTo>
                    <a:pt x="3089" y="2933"/>
                    <a:pt x="3086" y="2934"/>
                    <a:pt x="3083" y="2934"/>
                  </a:cubicBezTo>
                  <a:cubicBezTo>
                    <a:pt x="3081" y="2934"/>
                    <a:pt x="3078" y="2934"/>
                    <a:pt x="3077" y="2934"/>
                  </a:cubicBezTo>
                  <a:cubicBezTo>
                    <a:pt x="3074" y="2934"/>
                    <a:pt x="3073" y="2935"/>
                    <a:pt x="3077" y="2940"/>
                  </a:cubicBezTo>
                  <a:cubicBezTo>
                    <a:pt x="3097" y="2974"/>
                    <a:pt x="3095" y="2985"/>
                    <a:pt x="3083" y="2985"/>
                  </a:cubicBezTo>
                  <a:cubicBezTo>
                    <a:pt x="3062" y="2985"/>
                    <a:pt x="3014" y="2959"/>
                    <a:pt x="2979" y="2959"/>
                  </a:cubicBezTo>
                  <a:cubicBezTo>
                    <a:pt x="2981" y="2961"/>
                    <a:pt x="2978" y="2963"/>
                    <a:pt x="2973" y="2963"/>
                  </a:cubicBezTo>
                  <a:cubicBezTo>
                    <a:pt x="2970" y="2963"/>
                    <a:pt x="2967" y="2962"/>
                    <a:pt x="2964" y="2959"/>
                  </a:cubicBezTo>
                  <a:lnTo>
                    <a:pt x="2964" y="2959"/>
                  </a:lnTo>
                  <a:cubicBezTo>
                    <a:pt x="2966" y="2962"/>
                    <a:pt x="2967" y="2964"/>
                    <a:pt x="2966" y="2964"/>
                  </a:cubicBezTo>
                  <a:cubicBezTo>
                    <a:pt x="2965" y="2964"/>
                    <a:pt x="2965" y="2964"/>
                    <a:pt x="2964" y="2962"/>
                  </a:cubicBezTo>
                  <a:cubicBezTo>
                    <a:pt x="2951" y="2966"/>
                    <a:pt x="2932" y="2971"/>
                    <a:pt x="2914" y="2971"/>
                  </a:cubicBezTo>
                  <a:cubicBezTo>
                    <a:pt x="2910" y="2971"/>
                    <a:pt x="2905" y="2971"/>
                    <a:pt x="2901" y="2970"/>
                  </a:cubicBezTo>
                  <a:lnTo>
                    <a:pt x="2901" y="2970"/>
                  </a:lnTo>
                  <a:cubicBezTo>
                    <a:pt x="2920" y="3006"/>
                    <a:pt x="2967" y="3080"/>
                    <a:pt x="2964" y="3099"/>
                  </a:cubicBezTo>
                  <a:cubicBezTo>
                    <a:pt x="2969" y="3104"/>
                    <a:pt x="2969" y="3106"/>
                    <a:pt x="2967" y="3106"/>
                  </a:cubicBezTo>
                  <a:cubicBezTo>
                    <a:pt x="2965" y="3106"/>
                    <a:pt x="2962" y="3104"/>
                    <a:pt x="2960" y="3102"/>
                  </a:cubicBezTo>
                  <a:cubicBezTo>
                    <a:pt x="2942" y="3099"/>
                    <a:pt x="2913" y="3069"/>
                    <a:pt x="2894" y="3062"/>
                  </a:cubicBezTo>
                  <a:cubicBezTo>
                    <a:pt x="2892" y="3068"/>
                    <a:pt x="2888" y="3070"/>
                    <a:pt x="2882" y="3070"/>
                  </a:cubicBezTo>
                  <a:cubicBezTo>
                    <a:pt x="2863" y="3070"/>
                    <a:pt x="2827" y="3047"/>
                    <a:pt x="2803" y="3047"/>
                  </a:cubicBezTo>
                  <a:cubicBezTo>
                    <a:pt x="2801" y="3049"/>
                    <a:pt x="2798" y="3050"/>
                    <a:pt x="2794" y="3050"/>
                  </a:cubicBezTo>
                  <a:cubicBezTo>
                    <a:pt x="2774" y="3050"/>
                    <a:pt x="2732" y="3024"/>
                    <a:pt x="2710" y="3018"/>
                  </a:cubicBezTo>
                  <a:lnTo>
                    <a:pt x="2710" y="3018"/>
                  </a:lnTo>
                  <a:cubicBezTo>
                    <a:pt x="3026" y="3432"/>
                    <a:pt x="3455" y="3795"/>
                    <a:pt x="3825" y="4180"/>
                  </a:cubicBezTo>
                  <a:lnTo>
                    <a:pt x="3825" y="4180"/>
                  </a:lnTo>
                  <a:cubicBezTo>
                    <a:pt x="3826" y="4181"/>
                    <a:pt x="3828" y="4183"/>
                    <a:pt x="3829" y="4184"/>
                  </a:cubicBezTo>
                  <a:lnTo>
                    <a:pt x="3829" y="4184"/>
                  </a:lnTo>
                  <a:cubicBezTo>
                    <a:pt x="3840" y="4199"/>
                    <a:pt x="3851" y="4209"/>
                    <a:pt x="3862" y="4221"/>
                  </a:cubicBezTo>
                  <a:cubicBezTo>
                    <a:pt x="3862" y="4217"/>
                    <a:pt x="3860" y="4214"/>
                    <a:pt x="3859" y="4213"/>
                  </a:cubicBezTo>
                  <a:lnTo>
                    <a:pt x="3859" y="4213"/>
                  </a:lnTo>
                  <a:cubicBezTo>
                    <a:pt x="3869" y="4224"/>
                    <a:pt x="3907" y="4262"/>
                    <a:pt x="3905" y="4262"/>
                  </a:cubicBezTo>
                  <a:cubicBezTo>
                    <a:pt x="3905" y="4262"/>
                    <a:pt x="3904" y="4262"/>
                    <a:pt x="3903" y="4260"/>
                  </a:cubicBezTo>
                  <a:lnTo>
                    <a:pt x="3903" y="4260"/>
                  </a:lnTo>
                  <a:cubicBezTo>
                    <a:pt x="3913" y="4272"/>
                    <a:pt x="3925" y="4279"/>
                    <a:pt x="3935" y="4290"/>
                  </a:cubicBezTo>
                  <a:cubicBezTo>
                    <a:pt x="3928" y="4282"/>
                    <a:pt x="3920" y="4275"/>
                    <a:pt x="3913" y="4268"/>
                  </a:cubicBezTo>
                  <a:lnTo>
                    <a:pt x="3913" y="4268"/>
                  </a:lnTo>
                  <a:cubicBezTo>
                    <a:pt x="4057" y="4397"/>
                    <a:pt x="4189" y="4536"/>
                    <a:pt x="4331" y="4668"/>
                  </a:cubicBezTo>
                  <a:cubicBezTo>
                    <a:pt x="3880" y="4673"/>
                    <a:pt x="3429" y="4674"/>
                    <a:pt x="2979" y="4674"/>
                  </a:cubicBezTo>
                  <a:cubicBezTo>
                    <a:pt x="2366" y="4674"/>
                    <a:pt x="1753" y="4671"/>
                    <a:pt x="1141" y="4671"/>
                  </a:cubicBezTo>
                  <a:cubicBezTo>
                    <a:pt x="790" y="4671"/>
                    <a:pt x="440" y="4672"/>
                    <a:pt x="88" y="4675"/>
                  </a:cubicBezTo>
                  <a:cubicBezTo>
                    <a:pt x="110" y="4690"/>
                    <a:pt x="44" y="4686"/>
                    <a:pt x="37" y="4693"/>
                  </a:cubicBezTo>
                  <a:cubicBezTo>
                    <a:pt x="48" y="4700"/>
                    <a:pt x="41" y="4705"/>
                    <a:pt x="30" y="4705"/>
                  </a:cubicBezTo>
                  <a:cubicBezTo>
                    <a:pt x="34" y="4705"/>
                    <a:pt x="37" y="4708"/>
                    <a:pt x="41" y="4708"/>
                  </a:cubicBezTo>
                  <a:cubicBezTo>
                    <a:pt x="0" y="4708"/>
                    <a:pt x="110" y="4741"/>
                    <a:pt x="132" y="4759"/>
                  </a:cubicBezTo>
                  <a:lnTo>
                    <a:pt x="118" y="4759"/>
                  </a:lnTo>
                  <a:cubicBezTo>
                    <a:pt x="162" y="4763"/>
                    <a:pt x="151" y="4781"/>
                    <a:pt x="162" y="4788"/>
                  </a:cubicBezTo>
                  <a:cubicBezTo>
                    <a:pt x="180" y="4796"/>
                    <a:pt x="232" y="4803"/>
                    <a:pt x="202" y="4807"/>
                  </a:cubicBezTo>
                  <a:cubicBezTo>
                    <a:pt x="228" y="4815"/>
                    <a:pt x="235" y="4818"/>
                    <a:pt x="198" y="4825"/>
                  </a:cubicBezTo>
                  <a:lnTo>
                    <a:pt x="210" y="4825"/>
                  </a:lnTo>
                  <a:cubicBezTo>
                    <a:pt x="176" y="4829"/>
                    <a:pt x="85" y="4866"/>
                    <a:pt x="125" y="4876"/>
                  </a:cubicBezTo>
                  <a:cubicBezTo>
                    <a:pt x="118" y="4876"/>
                    <a:pt x="114" y="4876"/>
                    <a:pt x="110" y="4881"/>
                  </a:cubicBezTo>
                  <a:cubicBezTo>
                    <a:pt x="136" y="4884"/>
                    <a:pt x="122" y="4891"/>
                    <a:pt x="96" y="4895"/>
                  </a:cubicBezTo>
                  <a:cubicBezTo>
                    <a:pt x="162" y="4895"/>
                    <a:pt x="140" y="4910"/>
                    <a:pt x="85" y="4910"/>
                  </a:cubicBezTo>
                  <a:cubicBezTo>
                    <a:pt x="100" y="4913"/>
                    <a:pt x="100" y="4913"/>
                    <a:pt x="107" y="4913"/>
                  </a:cubicBezTo>
                  <a:cubicBezTo>
                    <a:pt x="88" y="4917"/>
                    <a:pt x="114" y="4917"/>
                    <a:pt x="107" y="4920"/>
                  </a:cubicBezTo>
                  <a:cubicBezTo>
                    <a:pt x="136" y="4928"/>
                    <a:pt x="56" y="4928"/>
                    <a:pt x="70" y="4932"/>
                  </a:cubicBezTo>
                  <a:cubicBezTo>
                    <a:pt x="63" y="4935"/>
                    <a:pt x="78" y="4935"/>
                    <a:pt x="74" y="4939"/>
                  </a:cubicBezTo>
                  <a:cubicBezTo>
                    <a:pt x="56" y="4942"/>
                    <a:pt x="70" y="4942"/>
                    <a:pt x="44" y="4942"/>
                  </a:cubicBezTo>
                  <a:cubicBezTo>
                    <a:pt x="100" y="4950"/>
                    <a:pt x="139" y="4976"/>
                    <a:pt x="73" y="4976"/>
                  </a:cubicBezTo>
                  <a:cubicBezTo>
                    <a:pt x="71" y="4976"/>
                    <a:pt x="70" y="4976"/>
                    <a:pt x="68" y="4976"/>
                  </a:cubicBezTo>
                  <a:lnTo>
                    <a:pt x="68" y="4976"/>
                  </a:lnTo>
                  <a:cubicBezTo>
                    <a:pt x="96" y="4978"/>
                    <a:pt x="99" y="4987"/>
                    <a:pt x="69" y="4987"/>
                  </a:cubicBezTo>
                  <a:cubicBezTo>
                    <a:pt x="65" y="4987"/>
                    <a:pt x="59" y="4987"/>
                    <a:pt x="52" y="4986"/>
                  </a:cubicBezTo>
                  <a:lnTo>
                    <a:pt x="52" y="4986"/>
                  </a:lnTo>
                  <a:cubicBezTo>
                    <a:pt x="85" y="4991"/>
                    <a:pt x="154" y="5008"/>
                    <a:pt x="100" y="5013"/>
                  </a:cubicBezTo>
                  <a:cubicBezTo>
                    <a:pt x="184" y="5013"/>
                    <a:pt x="224" y="5057"/>
                    <a:pt x="122" y="5060"/>
                  </a:cubicBezTo>
                  <a:cubicBezTo>
                    <a:pt x="166" y="5064"/>
                    <a:pt x="92" y="5074"/>
                    <a:pt x="70" y="5079"/>
                  </a:cubicBezTo>
                  <a:cubicBezTo>
                    <a:pt x="224" y="5085"/>
                    <a:pt x="54" y="5101"/>
                    <a:pt x="102" y="5101"/>
                  </a:cubicBezTo>
                  <a:cubicBezTo>
                    <a:pt x="107" y="5101"/>
                    <a:pt x="113" y="5101"/>
                    <a:pt x="122" y="5101"/>
                  </a:cubicBezTo>
                  <a:cubicBezTo>
                    <a:pt x="158" y="5101"/>
                    <a:pt x="257" y="5123"/>
                    <a:pt x="180" y="5126"/>
                  </a:cubicBezTo>
                  <a:cubicBezTo>
                    <a:pt x="678" y="5157"/>
                    <a:pt x="1226" y="5165"/>
                    <a:pt x="1790" y="5165"/>
                  </a:cubicBezTo>
                  <a:cubicBezTo>
                    <a:pt x="2476" y="5165"/>
                    <a:pt x="3186" y="5153"/>
                    <a:pt x="3863" y="5153"/>
                  </a:cubicBezTo>
                  <a:cubicBezTo>
                    <a:pt x="4023" y="5153"/>
                    <a:pt x="4182" y="5154"/>
                    <a:pt x="4338" y="5155"/>
                  </a:cubicBezTo>
                  <a:cubicBezTo>
                    <a:pt x="4111" y="5397"/>
                    <a:pt x="3869" y="5632"/>
                    <a:pt x="3642" y="5871"/>
                  </a:cubicBezTo>
                  <a:cubicBezTo>
                    <a:pt x="3650" y="5864"/>
                    <a:pt x="3657" y="5858"/>
                    <a:pt x="3663" y="5852"/>
                  </a:cubicBezTo>
                  <a:lnTo>
                    <a:pt x="3661" y="5852"/>
                  </a:lnTo>
                  <a:lnTo>
                    <a:pt x="3664" y="5849"/>
                  </a:lnTo>
                  <a:lnTo>
                    <a:pt x="3664" y="5852"/>
                  </a:lnTo>
                  <a:lnTo>
                    <a:pt x="3664" y="5852"/>
                  </a:lnTo>
                  <a:cubicBezTo>
                    <a:pt x="3704" y="5817"/>
                    <a:pt x="3722" y="5801"/>
                    <a:pt x="3724" y="5801"/>
                  </a:cubicBezTo>
                  <a:lnTo>
                    <a:pt x="3724" y="5801"/>
                  </a:lnTo>
                  <a:cubicBezTo>
                    <a:pt x="3733" y="5801"/>
                    <a:pt x="2995" y="6487"/>
                    <a:pt x="2945" y="6655"/>
                  </a:cubicBezTo>
                  <a:cubicBezTo>
                    <a:pt x="2949" y="6655"/>
                    <a:pt x="2945" y="6667"/>
                    <a:pt x="2942" y="6674"/>
                  </a:cubicBezTo>
                  <a:cubicBezTo>
                    <a:pt x="2944" y="6673"/>
                    <a:pt x="2945" y="6672"/>
                    <a:pt x="2947" y="6672"/>
                  </a:cubicBezTo>
                  <a:cubicBezTo>
                    <a:pt x="2954" y="6672"/>
                    <a:pt x="2959" y="6679"/>
                    <a:pt x="2967" y="6679"/>
                  </a:cubicBezTo>
                  <a:cubicBezTo>
                    <a:pt x="2972" y="6679"/>
                    <a:pt x="2978" y="6677"/>
                    <a:pt x="2986" y="6670"/>
                  </a:cubicBezTo>
                  <a:lnTo>
                    <a:pt x="2986" y="6674"/>
                  </a:lnTo>
                  <a:cubicBezTo>
                    <a:pt x="2989" y="6670"/>
                    <a:pt x="2996" y="6663"/>
                    <a:pt x="3001" y="6663"/>
                  </a:cubicBezTo>
                  <a:cubicBezTo>
                    <a:pt x="3019" y="6645"/>
                    <a:pt x="3028" y="6638"/>
                    <a:pt x="3031" y="6638"/>
                  </a:cubicBezTo>
                  <a:cubicBezTo>
                    <a:pt x="3042" y="6638"/>
                    <a:pt x="2972" y="6727"/>
                    <a:pt x="2938" y="6736"/>
                  </a:cubicBezTo>
                  <a:cubicBezTo>
                    <a:pt x="2941" y="6732"/>
                    <a:pt x="2941" y="6731"/>
                    <a:pt x="2941" y="6731"/>
                  </a:cubicBezTo>
                  <a:lnTo>
                    <a:pt x="2941" y="6731"/>
                  </a:lnTo>
                  <a:cubicBezTo>
                    <a:pt x="2939" y="6731"/>
                    <a:pt x="2928" y="6740"/>
                    <a:pt x="2924" y="6740"/>
                  </a:cubicBezTo>
                  <a:cubicBezTo>
                    <a:pt x="2924" y="6740"/>
                    <a:pt x="2924" y="6740"/>
                    <a:pt x="2924" y="6740"/>
                  </a:cubicBezTo>
                  <a:lnTo>
                    <a:pt x="2924" y="6740"/>
                  </a:lnTo>
                  <a:cubicBezTo>
                    <a:pt x="2917" y="6748"/>
                    <a:pt x="2907" y="6751"/>
                    <a:pt x="2898" y="6755"/>
                  </a:cubicBezTo>
                  <a:cubicBezTo>
                    <a:pt x="2901" y="6751"/>
                    <a:pt x="2905" y="6747"/>
                    <a:pt x="2908" y="6743"/>
                  </a:cubicBezTo>
                  <a:lnTo>
                    <a:pt x="2908" y="6743"/>
                  </a:lnTo>
                  <a:cubicBezTo>
                    <a:pt x="2898" y="6751"/>
                    <a:pt x="2879" y="6769"/>
                    <a:pt x="2861" y="6777"/>
                  </a:cubicBezTo>
                  <a:cubicBezTo>
                    <a:pt x="2849" y="6781"/>
                    <a:pt x="2842" y="6784"/>
                    <a:pt x="2845" y="6784"/>
                  </a:cubicBezTo>
                  <a:cubicBezTo>
                    <a:pt x="2847" y="6784"/>
                    <a:pt x="2853" y="6783"/>
                    <a:pt x="2864" y="6780"/>
                  </a:cubicBezTo>
                  <a:lnTo>
                    <a:pt x="2864" y="6780"/>
                  </a:lnTo>
                  <a:cubicBezTo>
                    <a:pt x="2863" y="6782"/>
                    <a:pt x="2863" y="6783"/>
                    <a:pt x="2864" y="6783"/>
                  </a:cubicBezTo>
                  <a:cubicBezTo>
                    <a:pt x="2868" y="6783"/>
                    <a:pt x="2891" y="6768"/>
                    <a:pt x="2895" y="6768"/>
                  </a:cubicBezTo>
                  <a:cubicBezTo>
                    <a:pt x="2896" y="6768"/>
                    <a:pt x="2896" y="6770"/>
                    <a:pt x="2892" y="6774"/>
                  </a:cubicBezTo>
                  <a:lnTo>
                    <a:pt x="2892" y="6774"/>
                  </a:lnTo>
                  <a:cubicBezTo>
                    <a:pt x="2910" y="6757"/>
                    <a:pt x="2933" y="6753"/>
                    <a:pt x="2952" y="6740"/>
                  </a:cubicBezTo>
                  <a:cubicBezTo>
                    <a:pt x="2961" y="6740"/>
                    <a:pt x="2954" y="6750"/>
                    <a:pt x="2957" y="6750"/>
                  </a:cubicBezTo>
                  <a:cubicBezTo>
                    <a:pt x="2958" y="6750"/>
                    <a:pt x="2960" y="6749"/>
                    <a:pt x="2964" y="6747"/>
                  </a:cubicBezTo>
                  <a:cubicBezTo>
                    <a:pt x="2981" y="6737"/>
                    <a:pt x="2992" y="6733"/>
                    <a:pt x="2999" y="6733"/>
                  </a:cubicBezTo>
                  <a:cubicBezTo>
                    <a:pt x="3027" y="6733"/>
                    <a:pt x="2982" y="6799"/>
                    <a:pt x="2982" y="6846"/>
                  </a:cubicBezTo>
                  <a:cubicBezTo>
                    <a:pt x="2985" y="6846"/>
                    <a:pt x="2988" y="6854"/>
                    <a:pt x="2984" y="6859"/>
                  </a:cubicBezTo>
                  <a:lnTo>
                    <a:pt x="2984" y="6859"/>
                  </a:lnTo>
                  <a:cubicBezTo>
                    <a:pt x="2984" y="6859"/>
                    <a:pt x="2984" y="6859"/>
                    <a:pt x="2984" y="6859"/>
                  </a:cubicBezTo>
                  <a:cubicBezTo>
                    <a:pt x="2986" y="6859"/>
                    <a:pt x="2986" y="6862"/>
                    <a:pt x="2986" y="6865"/>
                  </a:cubicBezTo>
                  <a:cubicBezTo>
                    <a:pt x="2986" y="6879"/>
                    <a:pt x="2996" y="6901"/>
                    <a:pt x="2993" y="6927"/>
                  </a:cubicBezTo>
                  <a:cubicBezTo>
                    <a:pt x="3030" y="6905"/>
                    <a:pt x="3099" y="6861"/>
                    <a:pt x="3121" y="6861"/>
                  </a:cubicBezTo>
                  <a:cubicBezTo>
                    <a:pt x="3124" y="6859"/>
                    <a:pt x="3126" y="6858"/>
                    <a:pt x="3127" y="6858"/>
                  </a:cubicBezTo>
                  <a:cubicBezTo>
                    <a:pt x="3129" y="6858"/>
                    <a:pt x="3125" y="6865"/>
                    <a:pt x="3125" y="6868"/>
                  </a:cubicBezTo>
                  <a:cubicBezTo>
                    <a:pt x="3121" y="6883"/>
                    <a:pt x="3089" y="6912"/>
                    <a:pt x="3081" y="6934"/>
                  </a:cubicBezTo>
                  <a:cubicBezTo>
                    <a:pt x="3111" y="6938"/>
                    <a:pt x="3070" y="6989"/>
                    <a:pt x="3067" y="7022"/>
                  </a:cubicBezTo>
                  <a:cubicBezTo>
                    <a:pt x="3084" y="7033"/>
                    <a:pt x="3045" y="7088"/>
                    <a:pt x="3040" y="7114"/>
                  </a:cubicBezTo>
                  <a:cubicBezTo>
                    <a:pt x="3451" y="6799"/>
                    <a:pt x="3818" y="6369"/>
                    <a:pt x="4203" y="6003"/>
                  </a:cubicBezTo>
                  <a:lnTo>
                    <a:pt x="4199" y="6003"/>
                  </a:lnTo>
                  <a:cubicBezTo>
                    <a:pt x="4202" y="6000"/>
                    <a:pt x="4204" y="5997"/>
                    <a:pt x="4207" y="5995"/>
                  </a:cubicBezTo>
                  <a:lnTo>
                    <a:pt x="4207" y="5995"/>
                  </a:lnTo>
                  <a:cubicBezTo>
                    <a:pt x="4206" y="5995"/>
                    <a:pt x="4206" y="5995"/>
                    <a:pt x="4206" y="5995"/>
                  </a:cubicBezTo>
                  <a:cubicBezTo>
                    <a:pt x="4218" y="5984"/>
                    <a:pt x="4233" y="5973"/>
                    <a:pt x="4240" y="5962"/>
                  </a:cubicBezTo>
                  <a:lnTo>
                    <a:pt x="4240" y="5962"/>
                  </a:lnTo>
                  <a:cubicBezTo>
                    <a:pt x="4240" y="5966"/>
                    <a:pt x="4236" y="5966"/>
                    <a:pt x="4236" y="5969"/>
                  </a:cubicBezTo>
                  <a:cubicBezTo>
                    <a:pt x="4245" y="5960"/>
                    <a:pt x="4283" y="5919"/>
                    <a:pt x="4283" y="5919"/>
                  </a:cubicBezTo>
                  <a:lnTo>
                    <a:pt x="4283" y="5919"/>
                  </a:lnTo>
                  <a:cubicBezTo>
                    <a:pt x="4283" y="5919"/>
                    <a:pt x="4283" y="5919"/>
                    <a:pt x="4283" y="5919"/>
                  </a:cubicBezTo>
                  <a:lnTo>
                    <a:pt x="4283" y="5919"/>
                  </a:lnTo>
                  <a:cubicBezTo>
                    <a:pt x="4293" y="5909"/>
                    <a:pt x="4303" y="5903"/>
                    <a:pt x="4313" y="5893"/>
                  </a:cubicBezTo>
                  <a:lnTo>
                    <a:pt x="4313" y="5893"/>
                  </a:lnTo>
                  <a:cubicBezTo>
                    <a:pt x="4302" y="5900"/>
                    <a:pt x="4299" y="5907"/>
                    <a:pt x="4291" y="5911"/>
                  </a:cubicBezTo>
                  <a:cubicBezTo>
                    <a:pt x="4419" y="5768"/>
                    <a:pt x="4558" y="5636"/>
                    <a:pt x="4690" y="5493"/>
                  </a:cubicBezTo>
                  <a:lnTo>
                    <a:pt x="4690" y="5493"/>
                  </a:lnTo>
                  <a:cubicBezTo>
                    <a:pt x="4702" y="6912"/>
                    <a:pt x="4687" y="8324"/>
                    <a:pt x="4698" y="9739"/>
                  </a:cubicBezTo>
                  <a:cubicBezTo>
                    <a:pt x="4700" y="9736"/>
                    <a:pt x="4702" y="9734"/>
                    <a:pt x="4703" y="9734"/>
                  </a:cubicBezTo>
                  <a:cubicBezTo>
                    <a:pt x="4712" y="9734"/>
                    <a:pt x="4710" y="9784"/>
                    <a:pt x="4717" y="9791"/>
                  </a:cubicBezTo>
                  <a:cubicBezTo>
                    <a:pt x="4718" y="9785"/>
                    <a:pt x="4720" y="9782"/>
                    <a:pt x="4721" y="9782"/>
                  </a:cubicBezTo>
                  <a:cubicBezTo>
                    <a:pt x="4723" y="9782"/>
                    <a:pt x="4725" y="9787"/>
                    <a:pt x="4727" y="9794"/>
                  </a:cubicBezTo>
                  <a:cubicBezTo>
                    <a:pt x="4727" y="9791"/>
                    <a:pt x="4727" y="9787"/>
                    <a:pt x="4731" y="9783"/>
                  </a:cubicBezTo>
                  <a:cubicBezTo>
                    <a:pt x="4731" y="9790"/>
                    <a:pt x="4732" y="9793"/>
                    <a:pt x="4733" y="9793"/>
                  </a:cubicBezTo>
                  <a:cubicBezTo>
                    <a:pt x="4741" y="9793"/>
                    <a:pt x="4767" y="9710"/>
                    <a:pt x="4783" y="9691"/>
                  </a:cubicBezTo>
                  <a:lnTo>
                    <a:pt x="4783" y="9710"/>
                  </a:lnTo>
                  <a:cubicBezTo>
                    <a:pt x="4786" y="9662"/>
                    <a:pt x="4800" y="9677"/>
                    <a:pt x="4812" y="9662"/>
                  </a:cubicBezTo>
                  <a:cubicBezTo>
                    <a:pt x="4817" y="9648"/>
                    <a:pt x="4821" y="9614"/>
                    <a:pt x="4826" y="9614"/>
                  </a:cubicBezTo>
                  <a:cubicBezTo>
                    <a:pt x="4827" y="9614"/>
                    <a:pt x="4829" y="9617"/>
                    <a:pt x="4830" y="9622"/>
                  </a:cubicBezTo>
                  <a:cubicBezTo>
                    <a:pt x="4834" y="9609"/>
                    <a:pt x="4836" y="9602"/>
                    <a:pt x="4839" y="9602"/>
                  </a:cubicBezTo>
                  <a:cubicBezTo>
                    <a:pt x="4842" y="9602"/>
                    <a:pt x="4845" y="9610"/>
                    <a:pt x="4849" y="9629"/>
                  </a:cubicBezTo>
                  <a:lnTo>
                    <a:pt x="4849" y="9615"/>
                  </a:lnTo>
                  <a:cubicBezTo>
                    <a:pt x="4852" y="9645"/>
                    <a:pt x="4874" y="9713"/>
                    <a:pt x="4891" y="9713"/>
                  </a:cubicBezTo>
                  <a:cubicBezTo>
                    <a:pt x="4894" y="9713"/>
                    <a:pt x="4897" y="9710"/>
                    <a:pt x="4900" y="9703"/>
                  </a:cubicBezTo>
                  <a:lnTo>
                    <a:pt x="4900" y="9717"/>
                  </a:lnTo>
                  <a:cubicBezTo>
                    <a:pt x="4902" y="9707"/>
                    <a:pt x="4905" y="9703"/>
                    <a:pt x="4908" y="9703"/>
                  </a:cubicBezTo>
                  <a:cubicBezTo>
                    <a:pt x="4912" y="9703"/>
                    <a:pt x="4916" y="9714"/>
                    <a:pt x="4918" y="9732"/>
                  </a:cubicBezTo>
                  <a:cubicBezTo>
                    <a:pt x="4918" y="9703"/>
                    <a:pt x="4921" y="9691"/>
                    <a:pt x="4924" y="9691"/>
                  </a:cubicBezTo>
                  <a:cubicBezTo>
                    <a:pt x="4928" y="9691"/>
                    <a:pt x="4932" y="9710"/>
                    <a:pt x="4932" y="9739"/>
                  </a:cubicBezTo>
                  <a:cubicBezTo>
                    <a:pt x="4937" y="9728"/>
                    <a:pt x="4937" y="9728"/>
                    <a:pt x="4937" y="9721"/>
                  </a:cubicBezTo>
                  <a:cubicBezTo>
                    <a:pt x="4937" y="9725"/>
                    <a:pt x="4937" y="9726"/>
                    <a:pt x="4937" y="9726"/>
                  </a:cubicBezTo>
                  <a:cubicBezTo>
                    <a:pt x="4938" y="9726"/>
                    <a:pt x="4939" y="9719"/>
                    <a:pt x="4940" y="9719"/>
                  </a:cubicBezTo>
                  <a:cubicBezTo>
                    <a:pt x="4940" y="9719"/>
                    <a:pt x="4940" y="9720"/>
                    <a:pt x="4940" y="9721"/>
                  </a:cubicBezTo>
                  <a:cubicBezTo>
                    <a:pt x="4942" y="9716"/>
                    <a:pt x="4944" y="9713"/>
                    <a:pt x="4945" y="9713"/>
                  </a:cubicBezTo>
                  <a:cubicBezTo>
                    <a:pt x="4950" y="9713"/>
                    <a:pt x="4951" y="9756"/>
                    <a:pt x="4953" y="9756"/>
                  </a:cubicBezTo>
                  <a:cubicBezTo>
                    <a:pt x="4954" y="9756"/>
                    <a:pt x="4954" y="9756"/>
                    <a:pt x="4954" y="9754"/>
                  </a:cubicBezTo>
                  <a:cubicBezTo>
                    <a:pt x="4954" y="9757"/>
                    <a:pt x="4954" y="9758"/>
                    <a:pt x="4954" y="9758"/>
                  </a:cubicBezTo>
                  <a:cubicBezTo>
                    <a:pt x="4955" y="9758"/>
                    <a:pt x="4955" y="9750"/>
                    <a:pt x="4958" y="9750"/>
                  </a:cubicBezTo>
                  <a:cubicBezTo>
                    <a:pt x="4958" y="9750"/>
                    <a:pt x="4958" y="9750"/>
                    <a:pt x="4959" y="9750"/>
                  </a:cubicBezTo>
                  <a:cubicBezTo>
                    <a:pt x="4966" y="9772"/>
                    <a:pt x="4966" y="9757"/>
                    <a:pt x="4966" y="9783"/>
                  </a:cubicBezTo>
                  <a:cubicBezTo>
                    <a:pt x="4970" y="9749"/>
                    <a:pt x="4982" y="9720"/>
                    <a:pt x="4990" y="9720"/>
                  </a:cubicBezTo>
                  <a:cubicBezTo>
                    <a:pt x="4996" y="9720"/>
                    <a:pt x="4999" y="9731"/>
                    <a:pt x="4999" y="9758"/>
                  </a:cubicBezTo>
                  <a:lnTo>
                    <a:pt x="4999" y="9758"/>
                  </a:lnTo>
                  <a:cubicBezTo>
                    <a:pt x="5000" y="9744"/>
                    <a:pt x="5003" y="9736"/>
                    <a:pt x="5006" y="9736"/>
                  </a:cubicBezTo>
                  <a:cubicBezTo>
                    <a:pt x="5009" y="9736"/>
                    <a:pt x="5012" y="9747"/>
                    <a:pt x="5010" y="9772"/>
                  </a:cubicBezTo>
                  <a:cubicBezTo>
                    <a:pt x="5012" y="9751"/>
                    <a:pt x="5023" y="9706"/>
                    <a:pt x="5030" y="9706"/>
                  </a:cubicBezTo>
                  <a:cubicBezTo>
                    <a:pt x="5032" y="9706"/>
                    <a:pt x="5034" y="9712"/>
                    <a:pt x="5035" y="9728"/>
                  </a:cubicBezTo>
                  <a:cubicBezTo>
                    <a:pt x="5035" y="9677"/>
                    <a:pt x="5049" y="9643"/>
                    <a:pt x="5062" y="9643"/>
                  </a:cubicBezTo>
                  <a:cubicBezTo>
                    <a:pt x="5071" y="9643"/>
                    <a:pt x="5080" y="9661"/>
                    <a:pt x="5083" y="9703"/>
                  </a:cubicBezTo>
                  <a:cubicBezTo>
                    <a:pt x="5084" y="9693"/>
                    <a:pt x="5085" y="9689"/>
                    <a:pt x="5086" y="9689"/>
                  </a:cubicBezTo>
                  <a:cubicBezTo>
                    <a:pt x="5091" y="9689"/>
                    <a:pt x="5099" y="9737"/>
                    <a:pt x="5101" y="9754"/>
                  </a:cubicBezTo>
                  <a:cubicBezTo>
                    <a:pt x="5103" y="9703"/>
                    <a:pt x="5107" y="9688"/>
                    <a:pt x="5110" y="9688"/>
                  </a:cubicBezTo>
                  <a:cubicBezTo>
                    <a:pt x="5115" y="9688"/>
                    <a:pt x="5121" y="9731"/>
                    <a:pt x="5123" y="9731"/>
                  </a:cubicBezTo>
                  <a:cubicBezTo>
                    <a:pt x="5124" y="9731"/>
                    <a:pt x="5124" y="9724"/>
                    <a:pt x="5123" y="9703"/>
                  </a:cubicBezTo>
                  <a:cubicBezTo>
                    <a:pt x="5123" y="9678"/>
                    <a:pt x="5135" y="9616"/>
                    <a:pt x="5143" y="9616"/>
                  </a:cubicBezTo>
                  <a:cubicBezTo>
                    <a:pt x="5146" y="9616"/>
                    <a:pt x="5148" y="9624"/>
                    <a:pt x="5149" y="9644"/>
                  </a:cubicBezTo>
                  <a:cubicBezTo>
                    <a:pt x="5226" y="8397"/>
                    <a:pt x="5160" y="6839"/>
                    <a:pt x="5179" y="5482"/>
                  </a:cubicBezTo>
                  <a:lnTo>
                    <a:pt x="5179" y="5482"/>
                  </a:lnTo>
                  <a:cubicBezTo>
                    <a:pt x="5717" y="6014"/>
                    <a:pt x="6242" y="6557"/>
                    <a:pt x="6785" y="7081"/>
                  </a:cubicBezTo>
                  <a:cubicBezTo>
                    <a:pt x="6785" y="7077"/>
                    <a:pt x="6786" y="7075"/>
                    <a:pt x="6789" y="7075"/>
                  </a:cubicBezTo>
                  <a:cubicBezTo>
                    <a:pt x="6796" y="7075"/>
                    <a:pt x="6812" y="7092"/>
                    <a:pt x="6817" y="7092"/>
                  </a:cubicBezTo>
                  <a:cubicBezTo>
                    <a:pt x="6817" y="7086"/>
                    <a:pt x="6819" y="7083"/>
                    <a:pt x="6823" y="7083"/>
                  </a:cubicBezTo>
                  <a:cubicBezTo>
                    <a:pt x="6825" y="7083"/>
                    <a:pt x="6827" y="7084"/>
                    <a:pt x="6829" y="7085"/>
                  </a:cubicBezTo>
                  <a:cubicBezTo>
                    <a:pt x="6829" y="7085"/>
                    <a:pt x="6829" y="7083"/>
                    <a:pt x="6828" y="7082"/>
                  </a:cubicBezTo>
                  <a:lnTo>
                    <a:pt x="6828" y="7082"/>
                  </a:lnTo>
                  <a:cubicBezTo>
                    <a:pt x="6828" y="7082"/>
                    <a:pt x="6828" y="7082"/>
                    <a:pt x="6828" y="7082"/>
                  </a:cubicBezTo>
                  <a:cubicBezTo>
                    <a:pt x="6840" y="7082"/>
                    <a:pt x="6821" y="7024"/>
                    <a:pt x="6824" y="7004"/>
                  </a:cubicBezTo>
                  <a:lnTo>
                    <a:pt x="6824" y="7004"/>
                  </a:lnTo>
                  <a:cubicBezTo>
                    <a:pt x="6829" y="7007"/>
                    <a:pt x="6829" y="7007"/>
                    <a:pt x="6832" y="7011"/>
                  </a:cubicBezTo>
                  <a:cubicBezTo>
                    <a:pt x="6814" y="6989"/>
                    <a:pt x="6832" y="6985"/>
                    <a:pt x="6836" y="6971"/>
                  </a:cubicBezTo>
                  <a:cubicBezTo>
                    <a:pt x="6827" y="6947"/>
                    <a:pt x="6818" y="6926"/>
                    <a:pt x="6830" y="6926"/>
                  </a:cubicBezTo>
                  <a:cubicBezTo>
                    <a:pt x="6833" y="6926"/>
                    <a:pt x="6837" y="6927"/>
                    <a:pt x="6843" y="6931"/>
                  </a:cubicBezTo>
                  <a:cubicBezTo>
                    <a:pt x="6843" y="6927"/>
                    <a:pt x="6843" y="6927"/>
                    <a:pt x="6839" y="6923"/>
                  </a:cubicBezTo>
                  <a:lnTo>
                    <a:pt x="6839" y="6923"/>
                  </a:lnTo>
                  <a:cubicBezTo>
                    <a:pt x="6852" y="6931"/>
                    <a:pt x="6876" y="6940"/>
                    <a:pt x="6893" y="6940"/>
                  </a:cubicBezTo>
                  <a:cubicBezTo>
                    <a:pt x="6905" y="6940"/>
                    <a:pt x="6914" y="6936"/>
                    <a:pt x="6913" y="6924"/>
                  </a:cubicBezTo>
                  <a:lnTo>
                    <a:pt x="6913" y="6924"/>
                  </a:lnTo>
                  <a:cubicBezTo>
                    <a:pt x="6913" y="6927"/>
                    <a:pt x="6917" y="6927"/>
                    <a:pt x="6920" y="6931"/>
                  </a:cubicBezTo>
                  <a:cubicBezTo>
                    <a:pt x="6916" y="6922"/>
                    <a:pt x="6918" y="6918"/>
                    <a:pt x="6923" y="6918"/>
                  </a:cubicBezTo>
                  <a:cubicBezTo>
                    <a:pt x="6927" y="6918"/>
                    <a:pt x="6933" y="6920"/>
                    <a:pt x="6939" y="6923"/>
                  </a:cubicBezTo>
                  <a:cubicBezTo>
                    <a:pt x="6924" y="6908"/>
                    <a:pt x="6922" y="6901"/>
                    <a:pt x="6928" y="6901"/>
                  </a:cubicBezTo>
                  <a:cubicBezTo>
                    <a:pt x="6932" y="6901"/>
                    <a:pt x="6942" y="6906"/>
                    <a:pt x="6953" y="6916"/>
                  </a:cubicBezTo>
                  <a:lnTo>
                    <a:pt x="6946" y="6909"/>
                  </a:lnTo>
                  <a:lnTo>
                    <a:pt x="6946" y="6909"/>
                  </a:lnTo>
                  <a:cubicBezTo>
                    <a:pt x="6947" y="6909"/>
                    <a:pt x="6948" y="6909"/>
                    <a:pt x="6948" y="6909"/>
                  </a:cubicBezTo>
                  <a:cubicBezTo>
                    <a:pt x="6951" y="6909"/>
                    <a:pt x="6946" y="6901"/>
                    <a:pt x="6949" y="6901"/>
                  </a:cubicBezTo>
                  <a:cubicBezTo>
                    <a:pt x="6947" y="6898"/>
                    <a:pt x="6947" y="6897"/>
                    <a:pt x="6948" y="6897"/>
                  </a:cubicBezTo>
                  <a:cubicBezTo>
                    <a:pt x="6952" y="6897"/>
                    <a:pt x="6971" y="6910"/>
                    <a:pt x="6972" y="6910"/>
                  </a:cubicBezTo>
                  <a:cubicBezTo>
                    <a:pt x="6972" y="6910"/>
                    <a:pt x="6972" y="6909"/>
                    <a:pt x="6971" y="6909"/>
                  </a:cubicBezTo>
                  <a:lnTo>
                    <a:pt x="6971" y="6909"/>
                  </a:lnTo>
                  <a:cubicBezTo>
                    <a:pt x="6973" y="6909"/>
                    <a:pt x="6974" y="6909"/>
                    <a:pt x="6974" y="6909"/>
                  </a:cubicBezTo>
                  <a:cubicBezTo>
                    <a:pt x="6976" y="6909"/>
                    <a:pt x="6972" y="6904"/>
                    <a:pt x="6975" y="6901"/>
                  </a:cubicBezTo>
                  <a:lnTo>
                    <a:pt x="6975" y="6901"/>
                  </a:lnTo>
                  <a:cubicBezTo>
                    <a:pt x="6986" y="6909"/>
                    <a:pt x="6983" y="6901"/>
                    <a:pt x="6993" y="6912"/>
                  </a:cubicBezTo>
                  <a:cubicBezTo>
                    <a:pt x="6980" y="6894"/>
                    <a:pt x="6977" y="6867"/>
                    <a:pt x="6987" y="6867"/>
                  </a:cubicBezTo>
                  <a:cubicBezTo>
                    <a:pt x="6992" y="6867"/>
                    <a:pt x="6999" y="6871"/>
                    <a:pt x="7008" y="6883"/>
                  </a:cubicBezTo>
                  <a:cubicBezTo>
                    <a:pt x="6999" y="6872"/>
                    <a:pt x="6998" y="6863"/>
                    <a:pt x="7003" y="6863"/>
                  </a:cubicBezTo>
                  <a:cubicBezTo>
                    <a:pt x="7006" y="6863"/>
                    <a:pt x="7012" y="6867"/>
                    <a:pt x="7019" y="6875"/>
                  </a:cubicBezTo>
                  <a:cubicBezTo>
                    <a:pt x="7010" y="6864"/>
                    <a:pt x="6996" y="6834"/>
                    <a:pt x="7006" y="6834"/>
                  </a:cubicBezTo>
                  <a:cubicBezTo>
                    <a:pt x="7008" y="6834"/>
                    <a:pt x="7011" y="6836"/>
                    <a:pt x="7015" y="6839"/>
                  </a:cubicBezTo>
                  <a:cubicBezTo>
                    <a:pt x="6989" y="6810"/>
                    <a:pt x="6993" y="6780"/>
                    <a:pt x="7012" y="6780"/>
                  </a:cubicBezTo>
                  <a:cubicBezTo>
                    <a:pt x="7020" y="6780"/>
                    <a:pt x="7030" y="6785"/>
                    <a:pt x="7041" y="6795"/>
                  </a:cubicBezTo>
                  <a:cubicBezTo>
                    <a:pt x="7037" y="6789"/>
                    <a:pt x="7037" y="6787"/>
                    <a:pt x="7040" y="6787"/>
                  </a:cubicBezTo>
                  <a:cubicBezTo>
                    <a:pt x="7047" y="6787"/>
                    <a:pt x="7066" y="6798"/>
                    <a:pt x="7074" y="6806"/>
                  </a:cubicBezTo>
                  <a:cubicBezTo>
                    <a:pt x="7056" y="6783"/>
                    <a:pt x="7052" y="6771"/>
                    <a:pt x="7060" y="6771"/>
                  </a:cubicBezTo>
                  <a:cubicBezTo>
                    <a:pt x="7065" y="6771"/>
                    <a:pt x="7075" y="6775"/>
                    <a:pt x="7088" y="6783"/>
                  </a:cubicBezTo>
                  <a:lnTo>
                    <a:pt x="7088" y="6783"/>
                  </a:lnTo>
                  <a:cubicBezTo>
                    <a:pt x="7066" y="6770"/>
                    <a:pt x="7035" y="6718"/>
                    <a:pt x="7049" y="6718"/>
                  </a:cubicBezTo>
                  <a:cubicBezTo>
                    <a:pt x="7052" y="6718"/>
                    <a:pt x="7056" y="6720"/>
                    <a:pt x="7063" y="6725"/>
                  </a:cubicBezTo>
                  <a:cubicBezTo>
                    <a:pt x="6667" y="6215"/>
                    <a:pt x="6018" y="5661"/>
                    <a:pt x="5526" y="5145"/>
                  </a:cubicBezTo>
                  <a:cubicBezTo>
                    <a:pt x="5560" y="5145"/>
                    <a:pt x="5582" y="5140"/>
                    <a:pt x="5611" y="5140"/>
                  </a:cubicBezTo>
                  <a:lnTo>
                    <a:pt x="5592" y="5140"/>
                  </a:lnTo>
                  <a:cubicBezTo>
                    <a:pt x="6264" y="5126"/>
                    <a:pt x="6946" y="5130"/>
                    <a:pt x="7617" y="5123"/>
                  </a:cubicBezTo>
                  <a:cubicBezTo>
                    <a:pt x="7571" y="5120"/>
                    <a:pt x="7528" y="5119"/>
                    <a:pt x="7485" y="5119"/>
                  </a:cubicBezTo>
                  <a:cubicBezTo>
                    <a:pt x="7443" y="5119"/>
                    <a:pt x="7400" y="5120"/>
                    <a:pt x="7357" y="5120"/>
                  </a:cubicBezTo>
                  <a:cubicBezTo>
                    <a:pt x="7328" y="5120"/>
                    <a:pt x="7299" y="5120"/>
                    <a:pt x="7269" y="5118"/>
                  </a:cubicBezTo>
                  <a:cubicBezTo>
                    <a:pt x="7434" y="5114"/>
                    <a:pt x="7600" y="5112"/>
                    <a:pt x="7767" y="5112"/>
                  </a:cubicBezTo>
                  <a:cubicBezTo>
                    <a:pt x="7981" y="5112"/>
                    <a:pt x="8195" y="5115"/>
                    <a:pt x="8410" y="5115"/>
                  </a:cubicBezTo>
                  <a:cubicBezTo>
                    <a:pt x="8644" y="5115"/>
                    <a:pt x="8878" y="5112"/>
                    <a:pt x="9109" y="5101"/>
                  </a:cubicBezTo>
                  <a:cubicBezTo>
                    <a:pt x="9197" y="5086"/>
                    <a:pt x="9329" y="5089"/>
                    <a:pt x="9395" y="5060"/>
                  </a:cubicBezTo>
                  <a:cubicBezTo>
                    <a:pt x="9392" y="5057"/>
                    <a:pt x="9403" y="5052"/>
                    <a:pt x="9417" y="5049"/>
                  </a:cubicBezTo>
                  <a:cubicBezTo>
                    <a:pt x="9395" y="5045"/>
                    <a:pt x="9410" y="5023"/>
                    <a:pt x="9363" y="5023"/>
                  </a:cubicBezTo>
                  <a:lnTo>
                    <a:pt x="9366" y="5020"/>
                  </a:lnTo>
                  <a:cubicBezTo>
                    <a:pt x="9355" y="5020"/>
                    <a:pt x="9341" y="5020"/>
                    <a:pt x="9337" y="5016"/>
                  </a:cubicBezTo>
                  <a:cubicBezTo>
                    <a:pt x="9206" y="5014"/>
                    <a:pt x="9295" y="5001"/>
                    <a:pt x="9387" y="5001"/>
                  </a:cubicBezTo>
                  <a:cubicBezTo>
                    <a:pt x="9431" y="5001"/>
                    <a:pt x="9477" y="5004"/>
                    <a:pt x="9498" y="5013"/>
                  </a:cubicBezTo>
                  <a:cubicBezTo>
                    <a:pt x="9465" y="5013"/>
                    <a:pt x="9520" y="5013"/>
                    <a:pt x="9520" y="5016"/>
                  </a:cubicBezTo>
                  <a:lnTo>
                    <a:pt x="9509" y="5016"/>
                  </a:lnTo>
                  <a:cubicBezTo>
                    <a:pt x="9528" y="5016"/>
                    <a:pt x="9544" y="5022"/>
                    <a:pt x="9561" y="5025"/>
                  </a:cubicBezTo>
                  <a:lnTo>
                    <a:pt x="9561" y="5025"/>
                  </a:lnTo>
                  <a:cubicBezTo>
                    <a:pt x="9558" y="5025"/>
                    <a:pt x="9556" y="5025"/>
                    <a:pt x="9553" y="5025"/>
                  </a:cubicBezTo>
                  <a:lnTo>
                    <a:pt x="9553" y="5025"/>
                  </a:lnTo>
                  <a:cubicBezTo>
                    <a:pt x="9558" y="5026"/>
                    <a:pt x="9562" y="5027"/>
                    <a:pt x="9568" y="5027"/>
                  </a:cubicBezTo>
                  <a:cubicBezTo>
                    <a:pt x="9565" y="5027"/>
                    <a:pt x="9563" y="5026"/>
                    <a:pt x="9561" y="5025"/>
                  </a:cubicBezTo>
                  <a:lnTo>
                    <a:pt x="9561" y="5025"/>
                  </a:lnTo>
                  <a:cubicBezTo>
                    <a:pt x="9584" y="5027"/>
                    <a:pt x="9614" y="5029"/>
                    <a:pt x="9634" y="5035"/>
                  </a:cubicBezTo>
                  <a:cubicBezTo>
                    <a:pt x="9646" y="5038"/>
                    <a:pt x="9661" y="5041"/>
                    <a:pt x="9665" y="5041"/>
                  </a:cubicBezTo>
                  <a:cubicBezTo>
                    <a:pt x="9670" y="5041"/>
                    <a:pt x="9664" y="5038"/>
                    <a:pt x="9634" y="5030"/>
                  </a:cubicBezTo>
                  <a:cubicBezTo>
                    <a:pt x="9676" y="5027"/>
                    <a:pt x="9533" y="5017"/>
                    <a:pt x="9601" y="5013"/>
                  </a:cubicBezTo>
                  <a:lnTo>
                    <a:pt x="9601" y="5013"/>
                  </a:lnTo>
                  <a:cubicBezTo>
                    <a:pt x="9600" y="5013"/>
                    <a:pt x="9598" y="5013"/>
                    <a:pt x="9597" y="5013"/>
                  </a:cubicBezTo>
                  <a:cubicBezTo>
                    <a:pt x="9556" y="5013"/>
                    <a:pt x="9519" y="5001"/>
                    <a:pt x="9480" y="4998"/>
                  </a:cubicBezTo>
                  <a:cubicBezTo>
                    <a:pt x="9465" y="4991"/>
                    <a:pt x="9513" y="4986"/>
                    <a:pt x="9480" y="4983"/>
                  </a:cubicBezTo>
                  <a:cubicBezTo>
                    <a:pt x="9311" y="4954"/>
                    <a:pt x="9509" y="4942"/>
                    <a:pt x="9579" y="4903"/>
                  </a:cubicBezTo>
                  <a:cubicBezTo>
                    <a:pt x="9568" y="4898"/>
                    <a:pt x="9583" y="4888"/>
                    <a:pt x="9593" y="4888"/>
                  </a:cubicBezTo>
                  <a:cubicBezTo>
                    <a:pt x="9612" y="4873"/>
                    <a:pt x="9627" y="4854"/>
                    <a:pt x="9659" y="4837"/>
                  </a:cubicBezTo>
                  <a:cubicBezTo>
                    <a:pt x="9586" y="4825"/>
                    <a:pt x="9447" y="4807"/>
                    <a:pt x="9429" y="4793"/>
                  </a:cubicBezTo>
                  <a:cubicBezTo>
                    <a:pt x="9407" y="4788"/>
                    <a:pt x="9421" y="4788"/>
                    <a:pt x="9429" y="4785"/>
                  </a:cubicBezTo>
                  <a:cubicBezTo>
                    <a:pt x="9458" y="4774"/>
                    <a:pt x="9527" y="4778"/>
                    <a:pt x="9561" y="4766"/>
                  </a:cubicBezTo>
                  <a:cubicBezTo>
                    <a:pt x="9542" y="4737"/>
                    <a:pt x="9649" y="4737"/>
                    <a:pt x="9685" y="4715"/>
                  </a:cubicBezTo>
                  <a:cubicBezTo>
                    <a:pt x="9693" y="4690"/>
                    <a:pt x="9795" y="4686"/>
                    <a:pt x="9828" y="4668"/>
                  </a:cubicBezTo>
                  <a:lnTo>
                    <a:pt x="9810" y="4668"/>
                  </a:lnTo>
                  <a:cubicBezTo>
                    <a:pt x="9409" y="4638"/>
                    <a:pt x="8996" y="4631"/>
                    <a:pt x="8580" y="4631"/>
                  </a:cubicBezTo>
                  <a:cubicBezTo>
                    <a:pt x="8203" y="4631"/>
                    <a:pt x="7823" y="4636"/>
                    <a:pt x="7447" y="4636"/>
                  </a:cubicBezTo>
                  <a:cubicBezTo>
                    <a:pt x="7332" y="4636"/>
                    <a:pt x="7217" y="4636"/>
                    <a:pt x="7103" y="4634"/>
                  </a:cubicBezTo>
                  <a:lnTo>
                    <a:pt x="6890" y="4634"/>
                  </a:lnTo>
                  <a:cubicBezTo>
                    <a:pt x="6428" y="4646"/>
                    <a:pt x="5963" y="4646"/>
                    <a:pt x="5497" y="4656"/>
                  </a:cubicBezTo>
                  <a:cubicBezTo>
                    <a:pt x="6029" y="4114"/>
                    <a:pt x="6575" y="3586"/>
                    <a:pt x="7103" y="3040"/>
                  </a:cubicBezTo>
                  <a:lnTo>
                    <a:pt x="7103" y="3040"/>
                  </a:lnTo>
                  <a:cubicBezTo>
                    <a:pt x="7102" y="3040"/>
                    <a:pt x="7101" y="3040"/>
                    <a:pt x="7100" y="3040"/>
                  </a:cubicBezTo>
                  <a:cubicBezTo>
                    <a:pt x="7089" y="3040"/>
                    <a:pt x="7115" y="3017"/>
                    <a:pt x="7115" y="3006"/>
                  </a:cubicBezTo>
                  <a:lnTo>
                    <a:pt x="7115" y="3006"/>
                  </a:lnTo>
                  <a:cubicBezTo>
                    <a:pt x="7112" y="3007"/>
                    <a:pt x="7110" y="3008"/>
                    <a:pt x="7108" y="3008"/>
                  </a:cubicBezTo>
                  <a:cubicBezTo>
                    <a:pt x="7104" y="3008"/>
                    <a:pt x="7104" y="3004"/>
                    <a:pt x="7107" y="2996"/>
                  </a:cubicBezTo>
                  <a:lnTo>
                    <a:pt x="7107" y="2996"/>
                  </a:lnTo>
                  <a:cubicBezTo>
                    <a:pt x="7103" y="2999"/>
                    <a:pt x="7103" y="2999"/>
                    <a:pt x="7100" y="2999"/>
                  </a:cubicBezTo>
                  <a:cubicBezTo>
                    <a:pt x="7103" y="2994"/>
                    <a:pt x="7100" y="2992"/>
                    <a:pt x="7095" y="2992"/>
                  </a:cubicBezTo>
                  <a:cubicBezTo>
                    <a:pt x="7081" y="2992"/>
                    <a:pt x="7049" y="3003"/>
                    <a:pt x="7032" y="3003"/>
                  </a:cubicBezTo>
                  <a:cubicBezTo>
                    <a:pt x="7030" y="3003"/>
                    <a:pt x="7028" y="3003"/>
                    <a:pt x="7027" y="3003"/>
                  </a:cubicBezTo>
                  <a:cubicBezTo>
                    <a:pt x="7029" y="3001"/>
                    <a:pt x="7029" y="3000"/>
                    <a:pt x="7030" y="2998"/>
                  </a:cubicBezTo>
                  <a:lnTo>
                    <a:pt x="7030" y="2998"/>
                  </a:lnTo>
                  <a:cubicBezTo>
                    <a:pt x="7024" y="3002"/>
                    <a:pt x="7020" y="3003"/>
                    <a:pt x="7016" y="3003"/>
                  </a:cubicBezTo>
                  <a:cubicBezTo>
                    <a:pt x="7006" y="3003"/>
                    <a:pt x="7002" y="2992"/>
                    <a:pt x="6993" y="2992"/>
                  </a:cubicBezTo>
                  <a:cubicBezTo>
                    <a:pt x="6979" y="2998"/>
                    <a:pt x="6964" y="3003"/>
                    <a:pt x="6955" y="3003"/>
                  </a:cubicBezTo>
                  <a:cubicBezTo>
                    <a:pt x="6947" y="3003"/>
                    <a:pt x="6944" y="2998"/>
                    <a:pt x="6953" y="2981"/>
                  </a:cubicBezTo>
                  <a:lnTo>
                    <a:pt x="6953" y="2981"/>
                  </a:lnTo>
                  <a:cubicBezTo>
                    <a:pt x="6949" y="2984"/>
                    <a:pt x="6949" y="2984"/>
                    <a:pt x="6946" y="2989"/>
                  </a:cubicBezTo>
                  <a:cubicBezTo>
                    <a:pt x="6960" y="2968"/>
                    <a:pt x="6970" y="2914"/>
                    <a:pt x="6950" y="2914"/>
                  </a:cubicBezTo>
                  <a:cubicBezTo>
                    <a:pt x="6949" y="2914"/>
                    <a:pt x="6947" y="2914"/>
                    <a:pt x="6946" y="2915"/>
                  </a:cubicBezTo>
                  <a:cubicBezTo>
                    <a:pt x="6949" y="2911"/>
                    <a:pt x="6949" y="2911"/>
                    <a:pt x="6949" y="2908"/>
                  </a:cubicBezTo>
                  <a:lnTo>
                    <a:pt x="6949" y="2908"/>
                  </a:lnTo>
                  <a:cubicBezTo>
                    <a:pt x="6947" y="2908"/>
                    <a:pt x="6945" y="2909"/>
                    <a:pt x="6943" y="2909"/>
                  </a:cubicBezTo>
                  <a:cubicBezTo>
                    <a:pt x="6936" y="2909"/>
                    <a:pt x="6940" y="2902"/>
                    <a:pt x="6946" y="2889"/>
                  </a:cubicBezTo>
                  <a:lnTo>
                    <a:pt x="6946" y="2889"/>
                  </a:lnTo>
                  <a:cubicBezTo>
                    <a:pt x="6937" y="2899"/>
                    <a:pt x="6930" y="2903"/>
                    <a:pt x="6927" y="2903"/>
                  </a:cubicBezTo>
                  <a:cubicBezTo>
                    <a:pt x="6921" y="2903"/>
                    <a:pt x="6925" y="2891"/>
                    <a:pt x="6939" y="2874"/>
                  </a:cubicBezTo>
                  <a:lnTo>
                    <a:pt x="6939" y="2874"/>
                  </a:lnTo>
                  <a:cubicBezTo>
                    <a:pt x="6931" y="2879"/>
                    <a:pt x="6931" y="2879"/>
                    <a:pt x="6927" y="2882"/>
                  </a:cubicBezTo>
                  <a:cubicBezTo>
                    <a:pt x="6930" y="2878"/>
                    <a:pt x="6930" y="2877"/>
                    <a:pt x="6930" y="2877"/>
                  </a:cubicBezTo>
                  <a:lnTo>
                    <a:pt x="6930" y="2877"/>
                  </a:lnTo>
                  <a:cubicBezTo>
                    <a:pt x="6929" y="2877"/>
                    <a:pt x="6926" y="2879"/>
                    <a:pt x="6924" y="2879"/>
                  </a:cubicBezTo>
                  <a:cubicBezTo>
                    <a:pt x="6924" y="2879"/>
                    <a:pt x="6924" y="2879"/>
                    <a:pt x="6924" y="2879"/>
                  </a:cubicBezTo>
                  <a:cubicBezTo>
                    <a:pt x="6922" y="2879"/>
                    <a:pt x="6921" y="2880"/>
                    <a:pt x="6920" y="2880"/>
                  </a:cubicBezTo>
                  <a:cubicBezTo>
                    <a:pt x="6911" y="2880"/>
                    <a:pt x="6936" y="2852"/>
                    <a:pt x="6932" y="2852"/>
                  </a:cubicBezTo>
                  <a:cubicBezTo>
                    <a:pt x="6932" y="2852"/>
                    <a:pt x="6931" y="2852"/>
                    <a:pt x="6931" y="2852"/>
                  </a:cubicBezTo>
                  <a:cubicBezTo>
                    <a:pt x="6932" y="2851"/>
                    <a:pt x="6932" y="2851"/>
                    <a:pt x="6931" y="2851"/>
                  </a:cubicBezTo>
                  <a:cubicBezTo>
                    <a:pt x="6929" y="2851"/>
                    <a:pt x="6924" y="2852"/>
                    <a:pt x="6924" y="2852"/>
                  </a:cubicBezTo>
                  <a:cubicBezTo>
                    <a:pt x="6931" y="2842"/>
                    <a:pt x="6924" y="2845"/>
                    <a:pt x="6931" y="2835"/>
                  </a:cubicBezTo>
                  <a:lnTo>
                    <a:pt x="6931" y="2835"/>
                  </a:lnTo>
                  <a:cubicBezTo>
                    <a:pt x="6922" y="2842"/>
                    <a:pt x="6909" y="2846"/>
                    <a:pt x="6900" y="2846"/>
                  </a:cubicBezTo>
                  <a:cubicBezTo>
                    <a:pt x="6888" y="2846"/>
                    <a:pt x="6882" y="2838"/>
                    <a:pt x="6902" y="2820"/>
                  </a:cubicBezTo>
                  <a:lnTo>
                    <a:pt x="6902" y="2820"/>
                  </a:lnTo>
                  <a:cubicBezTo>
                    <a:pt x="6896" y="2824"/>
                    <a:pt x="6891" y="2827"/>
                    <a:pt x="6888" y="2827"/>
                  </a:cubicBezTo>
                  <a:cubicBezTo>
                    <a:pt x="6882" y="2827"/>
                    <a:pt x="6883" y="2818"/>
                    <a:pt x="6898" y="2805"/>
                  </a:cubicBezTo>
                  <a:lnTo>
                    <a:pt x="6898" y="2805"/>
                  </a:lnTo>
                  <a:cubicBezTo>
                    <a:pt x="6887" y="2814"/>
                    <a:pt x="6868" y="2823"/>
                    <a:pt x="6860" y="2823"/>
                  </a:cubicBezTo>
                  <a:cubicBezTo>
                    <a:pt x="6854" y="2823"/>
                    <a:pt x="6853" y="2819"/>
                    <a:pt x="6861" y="2808"/>
                  </a:cubicBezTo>
                  <a:lnTo>
                    <a:pt x="6861" y="2808"/>
                  </a:lnTo>
                  <a:cubicBezTo>
                    <a:pt x="6846" y="2822"/>
                    <a:pt x="6831" y="2828"/>
                    <a:pt x="6820" y="2828"/>
                  </a:cubicBezTo>
                  <a:cubicBezTo>
                    <a:pt x="6802" y="2828"/>
                    <a:pt x="6794" y="2810"/>
                    <a:pt x="6817" y="2783"/>
                  </a:cubicBezTo>
                  <a:lnTo>
                    <a:pt x="6817" y="2783"/>
                  </a:lnTo>
                  <a:cubicBezTo>
                    <a:pt x="6814" y="2785"/>
                    <a:pt x="6811" y="2787"/>
                    <a:pt x="6810" y="2787"/>
                  </a:cubicBezTo>
                  <a:cubicBezTo>
                    <a:pt x="6803" y="2787"/>
                    <a:pt x="6819" y="2762"/>
                    <a:pt x="6824" y="2750"/>
                  </a:cubicBezTo>
                  <a:lnTo>
                    <a:pt x="6824" y="2750"/>
                  </a:lnTo>
                  <a:cubicBezTo>
                    <a:pt x="6809" y="2764"/>
                    <a:pt x="6798" y="2771"/>
                    <a:pt x="6794" y="2771"/>
                  </a:cubicBezTo>
                  <a:cubicBezTo>
                    <a:pt x="6788" y="2771"/>
                    <a:pt x="6792" y="2760"/>
                    <a:pt x="6806" y="2740"/>
                  </a:cubicBezTo>
                  <a:lnTo>
                    <a:pt x="6806" y="2740"/>
                  </a:lnTo>
                  <a:cubicBezTo>
                    <a:pt x="6795" y="2755"/>
                    <a:pt x="6756" y="2780"/>
                    <a:pt x="6744" y="2780"/>
                  </a:cubicBezTo>
                  <a:cubicBezTo>
                    <a:pt x="6738" y="2780"/>
                    <a:pt x="6738" y="2774"/>
                    <a:pt x="6748" y="2761"/>
                  </a:cubicBezTo>
                  <a:lnTo>
                    <a:pt x="6748" y="2761"/>
                  </a:lnTo>
                  <a:cubicBezTo>
                    <a:pt x="6238" y="3160"/>
                    <a:pt x="5685" y="3806"/>
                    <a:pt x="5164" y="4297"/>
                  </a:cubicBezTo>
                  <a:lnTo>
                    <a:pt x="5164" y="4235"/>
                  </a:lnTo>
                  <a:cubicBezTo>
                    <a:pt x="5149" y="3561"/>
                    <a:pt x="5152" y="2882"/>
                    <a:pt x="5145" y="2211"/>
                  </a:cubicBezTo>
                  <a:cubicBezTo>
                    <a:pt x="5138" y="2329"/>
                    <a:pt x="5145" y="2439"/>
                    <a:pt x="5142" y="2559"/>
                  </a:cubicBezTo>
                  <a:cubicBezTo>
                    <a:pt x="5123" y="1947"/>
                    <a:pt x="5152" y="1327"/>
                    <a:pt x="5123" y="718"/>
                  </a:cubicBezTo>
                  <a:cubicBezTo>
                    <a:pt x="5105" y="630"/>
                    <a:pt x="5113" y="495"/>
                    <a:pt x="5083" y="432"/>
                  </a:cubicBezTo>
                  <a:cubicBezTo>
                    <a:pt x="5079" y="432"/>
                    <a:pt x="5076" y="422"/>
                    <a:pt x="5072" y="407"/>
                  </a:cubicBezTo>
                  <a:cubicBezTo>
                    <a:pt x="5069" y="429"/>
                    <a:pt x="5047" y="415"/>
                    <a:pt x="5042" y="466"/>
                  </a:cubicBezTo>
                  <a:lnTo>
                    <a:pt x="5042" y="462"/>
                  </a:lnTo>
                  <a:cubicBezTo>
                    <a:pt x="5042" y="469"/>
                    <a:pt x="5042" y="488"/>
                    <a:pt x="5039" y="491"/>
                  </a:cubicBezTo>
                  <a:cubicBezTo>
                    <a:pt x="5038" y="537"/>
                    <a:pt x="5036" y="555"/>
                    <a:pt x="5033" y="555"/>
                  </a:cubicBezTo>
                  <a:cubicBezTo>
                    <a:pt x="5026" y="555"/>
                    <a:pt x="5016" y="377"/>
                    <a:pt x="5035" y="330"/>
                  </a:cubicBezTo>
                  <a:cubicBezTo>
                    <a:pt x="5035" y="337"/>
                    <a:pt x="5035" y="340"/>
                    <a:pt x="5035" y="340"/>
                  </a:cubicBezTo>
                  <a:cubicBezTo>
                    <a:pt x="5035" y="340"/>
                    <a:pt x="5036" y="305"/>
                    <a:pt x="5039" y="305"/>
                  </a:cubicBezTo>
                  <a:lnTo>
                    <a:pt x="5039" y="319"/>
                  </a:lnTo>
                  <a:cubicBezTo>
                    <a:pt x="5039" y="293"/>
                    <a:pt x="5047" y="275"/>
                    <a:pt x="5047" y="256"/>
                  </a:cubicBezTo>
                  <a:cubicBezTo>
                    <a:pt x="5047" y="255"/>
                    <a:pt x="5048" y="255"/>
                    <a:pt x="5048" y="255"/>
                  </a:cubicBezTo>
                  <a:lnTo>
                    <a:pt x="5048" y="255"/>
                  </a:lnTo>
                  <a:cubicBezTo>
                    <a:pt x="5049" y="255"/>
                    <a:pt x="5047" y="261"/>
                    <a:pt x="5047" y="261"/>
                  </a:cubicBezTo>
                  <a:lnTo>
                    <a:pt x="5047" y="286"/>
                  </a:lnTo>
                  <a:cubicBezTo>
                    <a:pt x="5050" y="261"/>
                    <a:pt x="5050" y="220"/>
                    <a:pt x="5057" y="190"/>
                  </a:cubicBezTo>
                  <a:cubicBezTo>
                    <a:pt x="5061" y="175"/>
                    <a:pt x="5065" y="159"/>
                    <a:pt x="5064" y="159"/>
                  </a:cubicBezTo>
                  <a:lnTo>
                    <a:pt x="5064" y="159"/>
                  </a:lnTo>
                  <a:cubicBezTo>
                    <a:pt x="5063" y="159"/>
                    <a:pt x="5060" y="168"/>
                    <a:pt x="5054" y="195"/>
                  </a:cubicBezTo>
                  <a:cubicBezTo>
                    <a:pt x="5053" y="188"/>
                    <a:pt x="5053" y="185"/>
                    <a:pt x="5052" y="185"/>
                  </a:cubicBezTo>
                  <a:cubicBezTo>
                    <a:pt x="5049" y="185"/>
                    <a:pt x="5043" y="245"/>
                    <a:pt x="5039" y="245"/>
                  </a:cubicBezTo>
                  <a:cubicBezTo>
                    <a:pt x="5038" y="245"/>
                    <a:pt x="5037" y="240"/>
                    <a:pt x="5036" y="227"/>
                  </a:cubicBezTo>
                  <a:lnTo>
                    <a:pt x="5036" y="227"/>
                  </a:lnTo>
                  <a:cubicBezTo>
                    <a:pt x="5037" y="270"/>
                    <a:pt x="5024" y="307"/>
                    <a:pt x="5020" y="344"/>
                  </a:cubicBezTo>
                  <a:cubicBezTo>
                    <a:pt x="5019" y="346"/>
                    <a:pt x="5018" y="347"/>
                    <a:pt x="5016" y="347"/>
                  </a:cubicBezTo>
                  <a:cubicBezTo>
                    <a:pt x="5012" y="347"/>
                    <a:pt x="5010" y="332"/>
                    <a:pt x="5009" y="332"/>
                  </a:cubicBezTo>
                  <a:cubicBezTo>
                    <a:pt x="5008" y="332"/>
                    <a:pt x="5007" y="335"/>
                    <a:pt x="5006" y="344"/>
                  </a:cubicBezTo>
                  <a:cubicBezTo>
                    <a:pt x="4998" y="393"/>
                    <a:pt x="4991" y="411"/>
                    <a:pt x="4984" y="411"/>
                  </a:cubicBezTo>
                  <a:cubicBezTo>
                    <a:pt x="4967" y="411"/>
                    <a:pt x="4953" y="299"/>
                    <a:pt x="4922" y="249"/>
                  </a:cubicBezTo>
                  <a:cubicBezTo>
                    <a:pt x="4922" y="250"/>
                    <a:pt x="4921" y="251"/>
                    <a:pt x="4921" y="251"/>
                  </a:cubicBezTo>
                  <a:cubicBezTo>
                    <a:pt x="4918" y="251"/>
                    <a:pt x="4910" y="241"/>
                    <a:pt x="4910" y="234"/>
                  </a:cubicBezTo>
                  <a:lnTo>
                    <a:pt x="4910" y="231"/>
                  </a:lnTo>
                  <a:cubicBezTo>
                    <a:pt x="4893" y="217"/>
                    <a:pt x="4874" y="202"/>
                    <a:pt x="4859" y="165"/>
                  </a:cubicBezTo>
                  <a:cubicBezTo>
                    <a:pt x="4844" y="239"/>
                    <a:pt x="4830" y="378"/>
                    <a:pt x="4815" y="400"/>
                  </a:cubicBezTo>
                  <a:cubicBezTo>
                    <a:pt x="4814" y="407"/>
                    <a:pt x="4813" y="409"/>
                    <a:pt x="4811" y="409"/>
                  </a:cubicBezTo>
                  <a:cubicBezTo>
                    <a:pt x="4810" y="409"/>
                    <a:pt x="4808" y="403"/>
                    <a:pt x="4808" y="396"/>
                  </a:cubicBezTo>
                  <a:cubicBezTo>
                    <a:pt x="4797" y="371"/>
                    <a:pt x="4800" y="300"/>
                    <a:pt x="4790" y="264"/>
                  </a:cubicBezTo>
                  <a:cubicBezTo>
                    <a:pt x="4787" y="266"/>
                    <a:pt x="4785" y="267"/>
                    <a:pt x="4782" y="267"/>
                  </a:cubicBezTo>
                  <a:cubicBezTo>
                    <a:pt x="4761" y="267"/>
                    <a:pt x="4759" y="176"/>
                    <a:pt x="4739" y="139"/>
                  </a:cubicBezTo>
                  <a:cubicBezTo>
                    <a:pt x="4709" y="136"/>
                    <a:pt x="4705" y="29"/>
                    <a:pt x="46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868969" y="2790318"/>
              <a:ext cx="59" cy="59"/>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399335" y="2771323"/>
              <a:ext cx="59" cy="59"/>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825256" y="2767193"/>
              <a:ext cx="354" cy="59"/>
            </a:xfrm>
            <a:custGeom>
              <a:avLst/>
              <a:gdLst/>
              <a:ahLst/>
              <a:cxnLst/>
              <a:rect l="l" t="t" r="r" b="b"/>
              <a:pathLst>
                <a:path w="6" h="1" extrusionOk="0">
                  <a:moveTo>
                    <a:pt x="5"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717537" y="2767193"/>
              <a:ext cx="295" cy="59"/>
            </a:xfrm>
            <a:custGeom>
              <a:avLst/>
              <a:gdLst/>
              <a:ahLst/>
              <a:cxnLst/>
              <a:rect l="l" t="t" r="r" b="b"/>
              <a:pathLst>
                <a:path w="5" h="1" extrusionOk="0">
                  <a:moveTo>
                    <a:pt x="0" y="0"/>
                  </a:moveTo>
                  <a:lnTo>
                    <a:pt x="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383584" y="2798990"/>
              <a:ext cx="236" cy="59"/>
            </a:xfrm>
            <a:custGeom>
              <a:avLst/>
              <a:gdLst/>
              <a:ahLst/>
              <a:cxnLst/>
              <a:rect l="l" t="t" r="r" b="b"/>
              <a:pathLst>
                <a:path w="4" h="1" extrusionOk="0">
                  <a:moveTo>
                    <a:pt x="0" y="1"/>
                  </a:move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668692" y="2873025"/>
              <a:ext cx="59" cy="0"/>
            </a:xfrm>
            <a:custGeom>
              <a:avLst/>
              <a:gdLst/>
              <a:ahLst/>
              <a:cxnLst/>
              <a:rect l="l" t="t" r="r" b="b"/>
              <a:pathLst>
                <a:path w="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485699" y="2663368"/>
              <a:ext cx="236" cy="59"/>
            </a:xfrm>
            <a:custGeom>
              <a:avLst/>
              <a:gdLst/>
              <a:ahLst/>
              <a:cxnLst/>
              <a:rect l="l" t="t" r="r" b="b"/>
              <a:pathLst>
                <a:path w="4" h="1" extrusionOk="0">
                  <a:moveTo>
                    <a:pt x="0" y="0"/>
                  </a:moveTo>
                  <a:lnTo>
                    <a:pt x="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487587" y="2697996"/>
              <a:ext cx="295" cy="59"/>
            </a:xfrm>
            <a:custGeom>
              <a:avLst/>
              <a:gdLst/>
              <a:ahLst/>
              <a:cxnLst/>
              <a:rect l="l" t="t" r="r" b="b"/>
              <a:pathLst>
                <a:path w="5" h="1" extrusionOk="0">
                  <a:moveTo>
                    <a:pt x="4"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532598" y="2742771"/>
              <a:ext cx="295" cy="295"/>
            </a:xfrm>
            <a:custGeom>
              <a:avLst/>
              <a:gdLst/>
              <a:ahLst/>
              <a:cxnLst/>
              <a:rect l="l" t="t" r="r" b="b"/>
              <a:pathLst>
                <a:path w="5" h="5" extrusionOk="0">
                  <a:moveTo>
                    <a:pt x="1" y="1"/>
                  </a:moveTo>
                  <a:lnTo>
                    <a:pt x="1" y="4"/>
                  </a:lnTo>
                  <a:cubicBezTo>
                    <a:pt x="4" y="4"/>
                    <a:pt x="1" y="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694648" y="2859987"/>
              <a:ext cx="59" cy="59"/>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475494" y="2892256"/>
              <a:ext cx="59" cy="59"/>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684856" y="2709440"/>
              <a:ext cx="59" cy="59"/>
            </a:xfrm>
            <a:custGeom>
              <a:avLst/>
              <a:gdLst/>
              <a:ahLst/>
              <a:cxnLst/>
              <a:rect l="l" t="t" r="r" b="b"/>
              <a:pathLst>
                <a:path w="1" h="1" extrusionOk="0">
                  <a:moveTo>
                    <a:pt x="1"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2509886" y="2890309"/>
              <a:ext cx="295" cy="59"/>
            </a:xfrm>
            <a:custGeom>
              <a:avLst/>
              <a:gdLst/>
              <a:ahLst/>
              <a:cxnLst/>
              <a:rect l="l" t="t" r="r" b="b"/>
              <a:pathLst>
                <a:path w="5" h="1" extrusionOk="0">
                  <a:moveTo>
                    <a:pt x="0" y="0"/>
                  </a:moveTo>
                  <a:lnTo>
                    <a:pt x="0" y="0"/>
                  </a:lnTo>
                  <a:cubicBezTo>
                    <a:pt x="5" y="0"/>
                    <a:pt x="5"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554897" y="2845298"/>
              <a:ext cx="236" cy="59"/>
            </a:xfrm>
            <a:custGeom>
              <a:avLst/>
              <a:gdLst/>
              <a:ahLst/>
              <a:cxnLst/>
              <a:rect l="l" t="t" r="r" b="b"/>
              <a:pathLst>
                <a:path w="4" h="1" extrusionOk="0">
                  <a:moveTo>
                    <a:pt x="0" y="1"/>
                  </a:move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671877" y="2683307"/>
              <a:ext cx="295" cy="236"/>
            </a:xfrm>
            <a:custGeom>
              <a:avLst/>
              <a:gdLst/>
              <a:ahLst/>
              <a:cxnLst/>
              <a:rect l="l" t="t" r="r" b="b"/>
              <a:pathLst>
                <a:path w="5" h="4" extrusionOk="0">
                  <a:moveTo>
                    <a:pt x="4" y="0"/>
                  </a:moveTo>
                  <a:lnTo>
                    <a:pt x="4" y="0"/>
                  </a:lnTo>
                  <a:cubicBezTo>
                    <a:pt x="4" y="0"/>
                    <a:pt x="1" y="4"/>
                    <a:pt x="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2"/>
          <p:cNvSpPr/>
          <p:nvPr/>
        </p:nvSpPr>
        <p:spPr>
          <a:xfrm rot="-1384069">
            <a:off x="7156457" y="-954860"/>
            <a:ext cx="1552986" cy="1621294"/>
          </a:xfrm>
          <a:custGeom>
            <a:avLst/>
            <a:gdLst/>
            <a:ahLst/>
            <a:cxnLst/>
            <a:rect l="l" t="t" r="r" b="b"/>
            <a:pathLst>
              <a:path w="8570" h="8947" extrusionOk="0">
                <a:moveTo>
                  <a:pt x="5361" y="119"/>
                </a:moveTo>
                <a:cubicBezTo>
                  <a:pt x="5353" y="123"/>
                  <a:pt x="5344" y="125"/>
                  <a:pt x="5335" y="128"/>
                </a:cubicBezTo>
                <a:lnTo>
                  <a:pt x="5335" y="128"/>
                </a:lnTo>
                <a:cubicBezTo>
                  <a:pt x="5344" y="125"/>
                  <a:pt x="5352" y="122"/>
                  <a:pt x="5361" y="119"/>
                </a:cubicBezTo>
                <a:close/>
                <a:moveTo>
                  <a:pt x="4892" y="193"/>
                </a:moveTo>
                <a:lnTo>
                  <a:pt x="4892" y="193"/>
                </a:lnTo>
                <a:cubicBezTo>
                  <a:pt x="4842" y="219"/>
                  <a:pt x="4798" y="245"/>
                  <a:pt x="4756" y="274"/>
                </a:cubicBezTo>
                <a:lnTo>
                  <a:pt x="4756" y="274"/>
                </a:lnTo>
                <a:cubicBezTo>
                  <a:pt x="4801" y="246"/>
                  <a:pt x="4846" y="219"/>
                  <a:pt x="4892" y="193"/>
                </a:cubicBezTo>
                <a:close/>
                <a:moveTo>
                  <a:pt x="4734" y="281"/>
                </a:moveTo>
                <a:lnTo>
                  <a:pt x="4734" y="281"/>
                </a:lnTo>
                <a:cubicBezTo>
                  <a:pt x="4701" y="304"/>
                  <a:pt x="4671" y="325"/>
                  <a:pt x="4641" y="347"/>
                </a:cubicBezTo>
                <a:lnTo>
                  <a:pt x="4641" y="347"/>
                </a:lnTo>
                <a:cubicBezTo>
                  <a:pt x="4663" y="332"/>
                  <a:pt x="4686" y="317"/>
                  <a:pt x="4710" y="302"/>
                </a:cubicBezTo>
                <a:lnTo>
                  <a:pt x="4710" y="302"/>
                </a:lnTo>
                <a:cubicBezTo>
                  <a:pt x="4716" y="296"/>
                  <a:pt x="4724" y="289"/>
                  <a:pt x="4734" y="281"/>
                </a:cubicBezTo>
                <a:close/>
                <a:moveTo>
                  <a:pt x="5695" y="2306"/>
                </a:moveTo>
                <a:cubicBezTo>
                  <a:pt x="5693" y="2310"/>
                  <a:pt x="5692" y="2315"/>
                  <a:pt x="5691" y="2319"/>
                </a:cubicBezTo>
                <a:cubicBezTo>
                  <a:pt x="5693" y="2314"/>
                  <a:pt x="5694" y="2310"/>
                  <a:pt x="5695" y="2306"/>
                </a:cubicBezTo>
                <a:close/>
                <a:moveTo>
                  <a:pt x="7576" y="2126"/>
                </a:moveTo>
                <a:lnTo>
                  <a:pt x="7576" y="2126"/>
                </a:lnTo>
                <a:cubicBezTo>
                  <a:pt x="7268" y="2243"/>
                  <a:pt x="6956" y="2378"/>
                  <a:pt x="6652" y="2517"/>
                </a:cubicBezTo>
                <a:cubicBezTo>
                  <a:pt x="6652" y="2492"/>
                  <a:pt x="6656" y="2459"/>
                  <a:pt x="6656" y="2429"/>
                </a:cubicBezTo>
                <a:cubicBezTo>
                  <a:pt x="6729" y="2407"/>
                  <a:pt x="6802" y="2378"/>
                  <a:pt x="6876" y="2356"/>
                </a:cubicBezTo>
                <a:cubicBezTo>
                  <a:pt x="7107" y="2275"/>
                  <a:pt x="7341" y="2195"/>
                  <a:pt x="7576" y="2126"/>
                </a:cubicBezTo>
                <a:close/>
                <a:moveTo>
                  <a:pt x="6017" y="2661"/>
                </a:moveTo>
                <a:cubicBezTo>
                  <a:pt x="6017" y="2663"/>
                  <a:pt x="6014" y="2666"/>
                  <a:pt x="6012" y="2666"/>
                </a:cubicBezTo>
                <a:cubicBezTo>
                  <a:pt x="6011" y="2666"/>
                  <a:pt x="6010" y="2665"/>
                  <a:pt x="6010" y="2664"/>
                </a:cubicBezTo>
                <a:cubicBezTo>
                  <a:pt x="6010" y="2664"/>
                  <a:pt x="6014" y="2661"/>
                  <a:pt x="6017" y="2661"/>
                </a:cubicBezTo>
                <a:close/>
                <a:moveTo>
                  <a:pt x="6945" y="470"/>
                </a:moveTo>
                <a:cubicBezTo>
                  <a:pt x="7161" y="470"/>
                  <a:pt x="7362" y="536"/>
                  <a:pt x="7517" y="721"/>
                </a:cubicBezTo>
                <a:cubicBezTo>
                  <a:pt x="7756" y="1055"/>
                  <a:pt x="7756" y="1488"/>
                  <a:pt x="7774" y="1884"/>
                </a:cubicBezTo>
                <a:cubicBezTo>
                  <a:pt x="7404" y="2008"/>
                  <a:pt x="7026" y="2114"/>
                  <a:pt x="6656" y="2250"/>
                </a:cubicBezTo>
                <a:lnTo>
                  <a:pt x="6656" y="2228"/>
                </a:lnTo>
                <a:cubicBezTo>
                  <a:pt x="6648" y="2228"/>
                  <a:pt x="6652" y="2253"/>
                  <a:pt x="6641" y="2258"/>
                </a:cubicBezTo>
                <a:cubicBezTo>
                  <a:pt x="6644" y="2226"/>
                  <a:pt x="6650" y="2080"/>
                  <a:pt x="6638" y="2080"/>
                </a:cubicBezTo>
                <a:cubicBezTo>
                  <a:pt x="6636" y="2080"/>
                  <a:pt x="6633" y="2085"/>
                  <a:pt x="6630" y="2096"/>
                </a:cubicBezTo>
                <a:cubicBezTo>
                  <a:pt x="6615" y="2107"/>
                  <a:pt x="6626" y="2221"/>
                  <a:pt x="6623" y="2261"/>
                </a:cubicBezTo>
                <a:cubicBezTo>
                  <a:pt x="6267" y="2385"/>
                  <a:pt x="5922" y="2529"/>
                  <a:pt x="5585" y="2690"/>
                </a:cubicBezTo>
                <a:cubicBezTo>
                  <a:pt x="5629" y="2566"/>
                  <a:pt x="5655" y="2412"/>
                  <a:pt x="5695" y="2290"/>
                </a:cubicBezTo>
                <a:lnTo>
                  <a:pt x="5695" y="2290"/>
                </a:lnTo>
                <a:cubicBezTo>
                  <a:pt x="5695" y="2296"/>
                  <a:pt x="5695" y="2301"/>
                  <a:pt x="5695" y="2306"/>
                </a:cubicBezTo>
                <a:lnTo>
                  <a:pt x="5695" y="2306"/>
                </a:lnTo>
                <a:cubicBezTo>
                  <a:pt x="5748" y="2111"/>
                  <a:pt x="5785" y="1893"/>
                  <a:pt x="5838" y="1708"/>
                </a:cubicBezTo>
                <a:lnTo>
                  <a:pt x="5838" y="1708"/>
                </a:lnTo>
                <a:cubicBezTo>
                  <a:pt x="5805" y="1891"/>
                  <a:pt x="5768" y="2070"/>
                  <a:pt x="5731" y="2250"/>
                </a:cubicBezTo>
                <a:cubicBezTo>
                  <a:pt x="5841" y="1759"/>
                  <a:pt x="5948" y="1263"/>
                  <a:pt x="5955" y="754"/>
                </a:cubicBezTo>
                <a:cubicBezTo>
                  <a:pt x="6236" y="631"/>
                  <a:pt x="6608" y="470"/>
                  <a:pt x="6945" y="470"/>
                </a:cubicBezTo>
                <a:close/>
                <a:moveTo>
                  <a:pt x="2138" y="3020"/>
                </a:moveTo>
                <a:lnTo>
                  <a:pt x="2138" y="3023"/>
                </a:lnTo>
                <a:lnTo>
                  <a:pt x="2138" y="3023"/>
                </a:lnTo>
                <a:cubicBezTo>
                  <a:pt x="2136" y="3026"/>
                  <a:pt x="2134" y="3029"/>
                  <a:pt x="2134" y="3029"/>
                </a:cubicBezTo>
                <a:cubicBezTo>
                  <a:pt x="2134" y="3029"/>
                  <a:pt x="2135" y="3026"/>
                  <a:pt x="2138" y="3020"/>
                </a:cubicBezTo>
                <a:close/>
                <a:moveTo>
                  <a:pt x="5493" y="3079"/>
                </a:moveTo>
                <a:lnTo>
                  <a:pt x="5493" y="3079"/>
                </a:lnTo>
                <a:cubicBezTo>
                  <a:pt x="5492" y="3080"/>
                  <a:pt x="5491" y="3081"/>
                  <a:pt x="5491" y="3082"/>
                </a:cubicBezTo>
                <a:lnTo>
                  <a:pt x="5491" y="3082"/>
                </a:lnTo>
                <a:cubicBezTo>
                  <a:pt x="5492" y="3081"/>
                  <a:pt x="5492" y="3080"/>
                  <a:pt x="5493" y="3079"/>
                </a:cubicBezTo>
                <a:close/>
                <a:moveTo>
                  <a:pt x="6612" y="2448"/>
                </a:moveTo>
                <a:cubicBezTo>
                  <a:pt x="6601" y="2495"/>
                  <a:pt x="6590" y="2492"/>
                  <a:pt x="6597" y="2529"/>
                </a:cubicBezTo>
                <a:cubicBezTo>
                  <a:pt x="6601" y="2522"/>
                  <a:pt x="6601" y="2514"/>
                  <a:pt x="6608" y="2495"/>
                </a:cubicBezTo>
                <a:lnTo>
                  <a:pt x="6608" y="2495"/>
                </a:lnTo>
                <a:cubicBezTo>
                  <a:pt x="6604" y="2522"/>
                  <a:pt x="6601" y="2536"/>
                  <a:pt x="6601" y="2544"/>
                </a:cubicBezTo>
                <a:cubicBezTo>
                  <a:pt x="6227" y="2715"/>
                  <a:pt x="5853" y="2896"/>
                  <a:pt x="5489" y="3097"/>
                </a:cubicBezTo>
                <a:cubicBezTo>
                  <a:pt x="5489" y="3091"/>
                  <a:pt x="5489" y="3086"/>
                  <a:pt x="5491" y="3082"/>
                </a:cubicBezTo>
                <a:lnTo>
                  <a:pt x="5491" y="3082"/>
                </a:lnTo>
                <a:cubicBezTo>
                  <a:pt x="5487" y="3087"/>
                  <a:pt x="5482" y="3091"/>
                  <a:pt x="5479" y="3101"/>
                </a:cubicBezTo>
                <a:cubicBezTo>
                  <a:pt x="5471" y="3104"/>
                  <a:pt x="5464" y="3108"/>
                  <a:pt x="5460" y="3111"/>
                </a:cubicBezTo>
                <a:cubicBezTo>
                  <a:pt x="5479" y="2874"/>
                  <a:pt x="5655" y="2818"/>
                  <a:pt x="5856" y="2742"/>
                </a:cubicBezTo>
                <a:cubicBezTo>
                  <a:pt x="6105" y="2635"/>
                  <a:pt x="6355" y="2539"/>
                  <a:pt x="6612" y="2448"/>
                </a:cubicBezTo>
                <a:close/>
                <a:moveTo>
                  <a:pt x="1739" y="3387"/>
                </a:moveTo>
                <a:cubicBezTo>
                  <a:pt x="1739" y="3394"/>
                  <a:pt x="1727" y="3405"/>
                  <a:pt x="1724" y="3412"/>
                </a:cubicBezTo>
                <a:cubicBezTo>
                  <a:pt x="1724" y="3406"/>
                  <a:pt x="1726" y="3403"/>
                  <a:pt x="1729" y="3402"/>
                </a:cubicBezTo>
                <a:lnTo>
                  <a:pt x="1729" y="3402"/>
                </a:lnTo>
                <a:cubicBezTo>
                  <a:pt x="1729" y="3403"/>
                  <a:pt x="1729" y="3403"/>
                  <a:pt x="1729" y="3403"/>
                </a:cubicBezTo>
                <a:cubicBezTo>
                  <a:pt x="1729" y="3403"/>
                  <a:pt x="1730" y="3403"/>
                  <a:pt x="1731" y="3402"/>
                </a:cubicBezTo>
                <a:cubicBezTo>
                  <a:pt x="1730" y="3402"/>
                  <a:pt x="1730" y="3402"/>
                  <a:pt x="1729" y="3402"/>
                </a:cubicBezTo>
                <a:lnTo>
                  <a:pt x="1729" y="3402"/>
                </a:lnTo>
                <a:cubicBezTo>
                  <a:pt x="1731" y="3398"/>
                  <a:pt x="1739" y="3387"/>
                  <a:pt x="1739" y="3387"/>
                </a:cubicBezTo>
                <a:close/>
                <a:moveTo>
                  <a:pt x="1726" y="3416"/>
                </a:moveTo>
                <a:lnTo>
                  <a:pt x="1726" y="3416"/>
                </a:lnTo>
                <a:cubicBezTo>
                  <a:pt x="1725" y="3417"/>
                  <a:pt x="1724" y="3418"/>
                  <a:pt x="1724" y="3419"/>
                </a:cubicBezTo>
                <a:cubicBezTo>
                  <a:pt x="1720" y="3424"/>
                  <a:pt x="1720" y="3424"/>
                  <a:pt x="1717" y="3427"/>
                </a:cubicBezTo>
                <a:cubicBezTo>
                  <a:pt x="1720" y="3420"/>
                  <a:pt x="1723" y="3417"/>
                  <a:pt x="1726" y="3416"/>
                </a:cubicBezTo>
                <a:close/>
                <a:moveTo>
                  <a:pt x="5306" y="3446"/>
                </a:moveTo>
                <a:cubicBezTo>
                  <a:pt x="5303" y="3456"/>
                  <a:pt x="5291" y="3493"/>
                  <a:pt x="5288" y="3497"/>
                </a:cubicBezTo>
                <a:cubicBezTo>
                  <a:pt x="5171" y="3834"/>
                  <a:pt x="5046" y="4175"/>
                  <a:pt x="4917" y="4509"/>
                </a:cubicBezTo>
                <a:cubicBezTo>
                  <a:pt x="4719" y="4453"/>
                  <a:pt x="4452" y="4443"/>
                  <a:pt x="4327" y="4270"/>
                </a:cubicBezTo>
                <a:cubicBezTo>
                  <a:pt x="4474" y="3893"/>
                  <a:pt x="4943" y="3695"/>
                  <a:pt x="5269" y="3468"/>
                </a:cubicBezTo>
                <a:lnTo>
                  <a:pt x="5269" y="3468"/>
                </a:lnTo>
                <a:cubicBezTo>
                  <a:pt x="5255" y="3526"/>
                  <a:pt x="5225" y="3573"/>
                  <a:pt x="5233" y="3625"/>
                </a:cubicBezTo>
                <a:cubicBezTo>
                  <a:pt x="5222" y="3639"/>
                  <a:pt x="5218" y="3666"/>
                  <a:pt x="5215" y="3676"/>
                </a:cubicBezTo>
                <a:cubicBezTo>
                  <a:pt x="5255" y="3617"/>
                  <a:pt x="5251" y="3500"/>
                  <a:pt x="5306" y="3446"/>
                </a:cubicBezTo>
                <a:close/>
                <a:moveTo>
                  <a:pt x="6557" y="2778"/>
                </a:moveTo>
                <a:lnTo>
                  <a:pt x="6557" y="2778"/>
                </a:lnTo>
                <a:cubicBezTo>
                  <a:pt x="6531" y="2874"/>
                  <a:pt x="6509" y="2954"/>
                  <a:pt x="6491" y="3053"/>
                </a:cubicBezTo>
                <a:cubicBezTo>
                  <a:pt x="6491" y="3053"/>
                  <a:pt x="6490" y="3053"/>
                  <a:pt x="6490" y="3053"/>
                </a:cubicBezTo>
                <a:cubicBezTo>
                  <a:pt x="6479" y="3053"/>
                  <a:pt x="6476" y="3130"/>
                  <a:pt x="6469" y="3152"/>
                </a:cubicBezTo>
                <a:lnTo>
                  <a:pt x="6469" y="3116"/>
                </a:lnTo>
                <a:cubicBezTo>
                  <a:pt x="6457" y="3155"/>
                  <a:pt x="6450" y="3218"/>
                  <a:pt x="6443" y="3265"/>
                </a:cubicBezTo>
                <a:lnTo>
                  <a:pt x="6443" y="3226"/>
                </a:lnTo>
                <a:cubicBezTo>
                  <a:pt x="6432" y="3292"/>
                  <a:pt x="6428" y="3343"/>
                  <a:pt x="6417" y="3405"/>
                </a:cubicBezTo>
                <a:lnTo>
                  <a:pt x="6417" y="3412"/>
                </a:lnTo>
                <a:cubicBezTo>
                  <a:pt x="6337" y="3823"/>
                  <a:pt x="6259" y="4230"/>
                  <a:pt x="6153" y="4634"/>
                </a:cubicBezTo>
                <a:cubicBezTo>
                  <a:pt x="5768" y="4597"/>
                  <a:pt x="5387" y="4590"/>
                  <a:pt x="5005" y="4524"/>
                </a:cubicBezTo>
                <a:cubicBezTo>
                  <a:pt x="5119" y="4226"/>
                  <a:pt x="5233" y="3930"/>
                  <a:pt x="5325" y="3625"/>
                </a:cubicBezTo>
                <a:cubicBezTo>
                  <a:pt x="5376" y="3336"/>
                  <a:pt x="5511" y="3328"/>
                  <a:pt x="5739" y="3196"/>
                </a:cubicBezTo>
                <a:lnTo>
                  <a:pt x="5739" y="3192"/>
                </a:lnTo>
                <a:cubicBezTo>
                  <a:pt x="6010" y="3053"/>
                  <a:pt x="6278" y="2906"/>
                  <a:pt x="6557" y="2778"/>
                </a:cubicBezTo>
                <a:close/>
                <a:moveTo>
                  <a:pt x="2191" y="5908"/>
                </a:moveTo>
                <a:lnTo>
                  <a:pt x="2191" y="5908"/>
                </a:lnTo>
                <a:cubicBezTo>
                  <a:pt x="2185" y="5954"/>
                  <a:pt x="2181" y="6002"/>
                  <a:pt x="2179" y="6053"/>
                </a:cubicBezTo>
                <a:cubicBezTo>
                  <a:pt x="2182" y="6004"/>
                  <a:pt x="2186" y="5955"/>
                  <a:pt x="2191" y="5908"/>
                </a:cubicBezTo>
                <a:close/>
                <a:moveTo>
                  <a:pt x="4078" y="6383"/>
                </a:moveTo>
                <a:cubicBezTo>
                  <a:pt x="4052" y="6435"/>
                  <a:pt x="4024" y="6487"/>
                  <a:pt x="3996" y="6539"/>
                </a:cubicBezTo>
                <a:lnTo>
                  <a:pt x="3996" y="6539"/>
                </a:lnTo>
                <a:cubicBezTo>
                  <a:pt x="4027" y="6484"/>
                  <a:pt x="4081" y="6395"/>
                  <a:pt x="4078" y="6383"/>
                </a:cubicBezTo>
                <a:close/>
                <a:moveTo>
                  <a:pt x="5054" y="7142"/>
                </a:moveTo>
                <a:cubicBezTo>
                  <a:pt x="5052" y="7143"/>
                  <a:pt x="5052" y="7145"/>
                  <a:pt x="5049" y="7149"/>
                </a:cubicBezTo>
                <a:cubicBezTo>
                  <a:pt x="5051" y="7147"/>
                  <a:pt x="5052" y="7145"/>
                  <a:pt x="5054" y="7142"/>
                </a:cubicBezTo>
                <a:close/>
                <a:moveTo>
                  <a:pt x="966" y="7775"/>
                </a:moveTo>
                <a:cubicBezTo>
                  <a:pt x="971" y="7783"/>
                  <a:pt x="976" y="7792"/>
                  <a:pt x="983" y="7802"/>
                </a:cubicBezTo>
                <a:cubicBezTo>
                  <a:pt x="975" y="7790"/>
                  <a:pt x="970" y="7782"/>
                  <a:pt x="966" y="7775"/>
                </a:cubicBezTo>
                <a:close/>
                <a:moveTo>
                  <a:pt x="4485" y="7857"/>
                </a:moveTo>
                <a:lnTo>
                  <a:pt x="4485" y="7857"/>
                </a:lnTo>
                <a:cubicBezTo>
                  <a:pt x="4485" y="7857"/>
                  <a:pt x="4484" y="7858"/>
                  <a:pt x="4482" y="7860"/>
                </a:cubicBezTo>
                <a:lnTo>
                  <a:pt x="4482" y="7860"/>
                </a:lnTo>
                <a:cubicBezTo>
                  <a:pt x="4483" y="7859"/>
                  <a:pt x="4484" y="7858"/>
                  <a:pt x="4485" y="7857"/>
                </a:cubicBezTo>
                <a:close/>
                <a:moveTo>
                  <a:pt x="5435" y="2932"/>
                </a:moveTo>
                <a:lnTo>
                  <a:pt x="5435" y="2932"/>
                </a:lnTo>
                <a:cubicBezTo>
                  <a:pt x="5420" y="2965"/>
                  <a:pt x="5383" y="3152"/>
                  <a:pt x="5350" y="3174"/>
                </a:cubicBezTo>
                <a:cubicBezTo>
                  <a:pt x="5123" y="3287"/>
                  <a:pt x="4910" y="3427"/>
                  <a:pt x="4697" y="3573"/>
                </a:cubicBezTo>
                <a:cubicBezTo>
                  <a:pt x="3927" y="4072"/>
                  <a:pt x="3829" y="4578"/>
                  <a:pt x="4859" y="4729"/>
                </a:cubicBezTo>
                <a:cubicBezTo>
                  <a:pt x="4844" y="4776"/>
                  <a:pt x="4800" y="4854"/>
                  <a:pt x="4800" y="4890"/>
                </a:cubicBezTo>
                <a:cubicBezTo>
                  <a:pt x="4822" y="4835"/>
                  <a:pt x="4841" y="4783"/>
                  <a:pt x="4866" y="4729"/>
                </a:cubicBezTo>
                <a:cubicBezTo>
                  <a:pt x="4866" y="4732"/>
                  <a:pt x="4866" y="4732"/>
                  <a:pt x="4870" y="4732"/>
                </a:cubicBezTo>
                <a:cubicBezTo>
                  <a:pt x="4731" y="5084"/>
                  <a:pt x="4591" y="5473"/>
                  <a:pt x="4415" y="5781"/>
                </a:cubicBezTo>
                <a:cubicBezTo>
                  <a:pt x="4413" y="5783"/>
                  <a:pt x="4412" y="5784"/>
                  <a:pt x="4412" y="5784"/>
                </a:cubicBezTo>
                <a:cubicBezTo>
                  <a:pt x="4411" y="5784"/>
                  <a:pt x="4416" y="5777"/>
                  <a:pt x="4419" y="5774"/>
                </a:cubicBezTo>
                <a:lnTo>
                  <a:pt x="4419" y="5774"/>
                </a:lnTo>
                <a:lnTo>
                  <a:pt x="4415" y="5778"/>
                </a:lnTo>
                <a:cubicBezTo>
                  <a:pt x="4426" y="5759"/>
                  <a:pt x="4433" y="5744"/>
                  <a:pt x="4437" y="5734"/>
                </a:cubicBezTo>
                <a:cubicBezTo>
                  <a:pt x="4447" y="5713"/>
                  <a:pt x="4449" y="5705"/>
                  <a:pt x="4447" y="5705"/>
                </a:cubicBezTo>
                <a:cubicBezTo>
                  <a:pt x="4442" y="5705"/>
                  <a:pt x="4414" y="5751"/>
                  <a:pt x="4411" y="5774"/>
                </a:cubicBezTo>
                <a:cubicBezTo>
                  <a:pt x="4419" y="5763"/>
                  <a:pt x="4426" y="5745"/>
                  <a:pt x="4426" y="5744"/>
                </a:cubicBezTo>
                <a:lnTo>
                  <a:pt x="4426" y="5744"/>
                </a:lnTo>
                <a:cubicBezTo>
                  <a:pt x="4423" y="5756"/>
                  <a:pt x="4415" y="5774"/>
                  <a:pt x="4411" y="5774"/>
                </a:cubicBezTo>
                <a:cubicBezTo>
                  <a:pt x="4298" y="6023"/>
                  <a:pt x="4100" y="6411"/>
                  <a:pt x="3983" y="6561"/>
                </a:cubicBezTo>
                <a:lnTo>
                  <a:pt x="3983" y="6561"/>
                </a:lnTo>
                <a:cubicBezTo>
                  <a:pt x="3987" y="6554"/>
                  <a:pt x="3992" y="6546"/>
                  <a:pt x="3996" y="6539"/>
                </a:cubicBezTo>
                <a:lnTo>
                  <a:pt x="3996" y="6539"/>
                </a:lnTo>
                <a:cubicBezTo>
                  <a:pt x="3991" y="6547"/>
                  <a:pt x="3986" y="6555"/>
                  <a:pt x="3983" y="6562"/>
                </a:cubicBezTo>
                <a:cubicBezTo>
                  <a:pt x="3983" y="6562"/>
                  <a:pt x="3983" y="6562"/>
                  <a:pt x="3983" y="6561"/>
                </a:cubicBezTo>
                <a:lnTo>
                  <a:pt x="3983" y="6561"/>
                </a:lnTo>
                <a:cubicBezTo>
                  <a:pt x="3892" y="6726"/>
                  <a:pt x="3791" y="6886"/>
                  <a:pt x="3685" y="7043"/>
                </a:cubicBezTo>
                <a:cubicBezTo>
                  <a:pt x="3675" y="7072"/>
                  <a:pt x="3565" y="7219"/>
                  <a:pt x="3513" y="7278"/>
                </a:cubicBezTo>
                <a:cubicBezTo>
                  <a:pt x="3572" y="7171"/>
                  <a:pt x="3634" y="7094"/>
                  <a:pt x="3693" y="6995"/>
                </a:cubicBezTo>
                <a:lnTo>
                  <a:pt x="3693" y="6995"/>
                </a:lnTo>
                <a:cubicBezTo>
                  <a:pt x="3462" y="7336"/>
                  <a:pt x="3213" y="7659"/>
                  <a:pt x="2864" y="7879"/>
                </a:cubicBezTo>
                <a:cubicBezTo>
                  <a:pt x="2853" y="7868"/>
                  <a:pt x="2846" y="7853"/>
                  <a:pt x="2835" y="7842"/>
                </a:cubicBezTo>
                <a:cubicBezTo>
                  <a:pt x="1181" y="5392"/>
                  <a:pt x="3385" y="3908"/>
                  <a:pt x="5435" y="2932"/>
                </a:cubicBezTo>
                <a:close/>
                <a:moveTo>
                  <a:pt x="5823" y="816"/>
                </a:moveTo>
                <a:lnTo>
                  <a:pt x="5823" y="816"/>
                </a:lnTo>
                <a:cubicBezTo>
                  <a:pt x="5827" y="875"/>
                  <a:pt x="5819" y="919"/>
                  <a:pt x="5816" y="977"/>
                </a:cubicBezTo>
                <a:lnTo>
                  <a:pt x="5819" y="977"/>
                </a:lnTo>
                <a:cubicBezTo>
                  <a:pt x="5827" y="1092"/>
                  <a:pt x="5777" y="1322"/>
                  <a:pt x="5775" y="1401"/>
                </a:cubicBezTo>
                <a:lnTo>
                  <a:pt x="5775" y="1401"/>
                </a:lnTo>
                <a:cubicBezTo>
                  <a:pt x="5776" y="1396"/>
                  <a:pt x="5777" y="1391"/>
                  <a:pt x="5779" y="1388"/>
                </a:cubicBezTo>
                <a:lnTo>
                  <a:pt x="5779" y="1388"/>
                </a:lnTo>
                <a:cubicBezTo>
                  <a:pt x="5778" y="1398"/>
                  <a:pt x="5777" y="1407"/>
                  <a:pt x="5775" y="1416"/>
                </a:cubicBezTo>
                <a:lnTo>
                  <a:pt x="5775" y="1416"/>
                </a:lnTo>
                <a:cubicBezTo>
                  <a:pt x="5775" y="1412"/>
                  <a:pt x="5775" y="1407"/>
                  <a:pt x="5775" y="1401"/>
                </a:cubicBezTo>
                <a:lnTo>
                  <a:pt x="5775" y="1401"/>
                </a:lnTo>
                <a:cubicBezTo>
                  <a:pt x="5774" y="1406"/>
                  <a:pt x="5773" y="1413"/>
                  <a:pt x="5775" y="1417"/>
                </a:cubicBezTo>
                <a:lnTo>
                  <a:pt x="5775" y="1417"/>
                </a:lnTo>
                <a:cubicBezTo>
                  <a:pt x="5775" y="1417"/>
                  <a:pt x="5775" y="1416"/>
                  <a:pt x="5775" y="1416"/>
                </a:cubicBezTo>
                <a:lnTo>
                  <a:pt x="5775" y="1416"/>
                </a:lnTo>
                <a:cubicBezTo>
                  <a:pt x="5775" y="1416"/>
                  <a:pt x="5775" y="1417"/>
                  <a:pt x="5775" y="1417"/>
                </a:cubicBezTo>
                <a:cubicBezTo>
                  <a:pt x="5775" y="1417"/>
                  <a:pt x="5775" y="1417"/>
                  <a:pt x="5775" y="1417"/>
                </a:cubicBezTo>
                <a:lnTo>
                  <a:pt x="5775" y="1417"/>
                </a:lnTo>
                <a:cubicBezTo>
                  <a:pt x="5765" y="1491"/>
                  <a:pt x="5752" y="1564"/>
                  <a:pt x="5739" y="1642"/>
                </a:cubicBezTo>
                <a:cubicBezTo>
                  <a:pt x="5687" y="2001"/>
                  <a:pt x="5574" y="2368"/>
                  <a:pt x="5504" y="2727"/>
                </a:cubicBezTo>
                <a:cubicBezTo>
                  <a:pt x="4153" y="3393"/>
                  <a:pt x="2387" y="4247"/>
                  <a:pt x="2191" y="5908"/>
                </a:cubicBezTo>
                <a:lnTo>
                  <a:pt x="2191" y="5908"/>
                </a:lnTo>
                <a:cubicBezTo>
                  <a:pt x="2201" y="5830"/>
                  <a:pt x="2216" y="5757"/>
                  <a:pt x="2237" y="5678"/>
                </a:cubicBezTo>
                <a:lnTo>
                  <a:pt x="2237" y="5678"/>
                </a:lnTo>
                <a:cubicBezTo>
                  <a:pt x="2248" y="5756"/>
                  <a:pt x="2219" y="5785"/>
                  <a:pt x="2219" y="5847"/>
                </a:cubicBezTo>
                <a:cubicBezTo>
                  <a:pt x="2241" y="5752"/>
                  <a:pt x="2252" y="5631"/>
                  <a:pt x="2292" y="5550"/>
                </a:cubicBezTo>
                <a:lnTo>
                  <a:pt x="2292" y="5550"/>
                </a:lnTo>
                <a:cubicBezTo>
                  <a:pt x="2131" y="6122"/>
                  <a:pt x="2204" y="6738"/>
                  <a:pt x="2435" y="7278"/>
                </a:cubicBezTo>
                <a:cubicBezTo>
                  <a:pt x="2428" y="7278"/>
                  <a:pt x="2446" y="7314"/>
                  <a:pt x="2453" y="7340"/>
                </a:cubicBezTo>
                <a:cubicBezTo>
                  <a:pt x="2333" y="7068"/>
                  <a:pt x="2248" y="6804"/>
                  <a:pt x="2201" y="6511"/>
                </a:cubicBezTo>
                <a:cubicBezTo>
                  <a:pt x="2199" y="6506"/>
                  <a:pt x="2198" y="6504"/>
                  <a:pt x="2198" y="6504"/>
                </a:cubicBezTo>
                <a:lnTo>
                  <a:pt x="2198" y="6504"/>
                </a:lnTo>
                <a:cubicBezTo>
                  <a:pt x="2194" y="6504"/>
                  <a:pt x="2229" y="6692"/>
                  <a:pt x="2223" y="6709"/>
                </a:cubicBezTo>
                <a:cubicBezTo>
                  <a:pt x="2197" y="6603"/>
                  <a:pt x="2186" y="6504"/>
                  <a:pt x="2175" y="6394"/>
                </a:cubicBezTo>
                <a:lnTo>
                  <a:pt x="2175" y="6394"/>
                </a:lnTo>
                <a:cubicBezTo>
                  <a:pt x="2186" y="6948"/>
                  <a:pt x="2431" y="7494"/>
                  <a:pt x="2758" y="7938"/>
                </a:cubicBezTo>
                <a:cubicBezTo>
                  <a:pt x="2631" y="8001"/>
                  <a:pt x="2503" y="8030"/>
                  <a:pt x="2379" y="8030"/>
                </a:cubicBezTo>
                <a:cubicBezTo>
                  <a:pt x="1848" y="8030"/>
                  <a:pt x="1375" y="7509"/>
                  <a:pt x="1214" y="7006"/>
                </a:cubicBezTo>
                <a:cubicBezTo>
                  <a:pt x="979" y="6368"/>
                  <a:pt x="1189" y="5660"/>
                  <a:pt x="1489" y="5074"/>
                </a:cubicBezTo>
                <a:lnTo>
                  <a:pt x="1485" y="5074"/>
                </a:lnTo>
                <a:cubicBezTo>
                  <a:pt x="1491" y="5061"/>
                  <a:pt x="1498" y="5048"/>
                  <a:pt x="1496" y="5048"/>
                </a:cubicBezTo>
                <a:lnTo>
                  <a:pt x="1496" y="5048"/>
                </a:lnTo>
                <a:cubicBezTo>
                  <a:pt x="1495" y="5048"/>
                  <a:pt x="1494" y="5049"/>
                  <a:pt x="1492" y="5051"/>
                </a:cubicBezTo>
                <a:lnTo>
                  <a:pt x="1492" y="5051"/>
                </a:lnTo>
                <a:cubicBezTo>
                  <a:pt x="1494" y="5049"/>
                  <a:pt x="1494" y="5046"/>
                  <a:pt x="1497" y="5044"/>
                </a:cubicBezTo>
                <a:cubicBezTo>
                  <a:pt x="1603" y="4846"/>
                  <a:pt x="1735" y="4644"/>
                  <a:pt x="1856" y="4443"/>
                </a:cubicBezTo>
                <a:lnTo>
                  <a:pt x="1856" y="4446"/>
                </a:lnTo>
                <a:cubicBezTo>
                  <a:pt x="1858" y="4444"/>
                  <a:pt x="1859" y="4441"/>
                  <a:pt x="1859" y="4441"/>
                </a:cubicBezTo>
                <a:cubicBezTo>
                  <a:pt x="1859" y="4441"/>
                  <a:pt x="1859" y="4442"/>
                  <a:pt x="1859" y="4443"/>
                </a:cubicBezTo>
                <a:cubicBezTo>
                  <a:pt x="1863" y="4436"/>
                  <a:pt x="1863" y="4431"/>
                  <a:pt x="1863" y="4431"/>
                </a:cubicBezTo>
                <a:cubicBezTo>
                  <a:pt x="2897" y="3045"/>
                  <a:pt x="4243" y="1652"/>
                  <a:pt x="5823" y="816"/>
                </a:cubicBezTo>
                <a:close/>
                <a:moveTo>
                  <a:pt x="2666" y="8121"/>
                </a:moveTo>
                <a:lnTo>
                  <a:pt x="2666" y="8121"/>
                </a:lnTo>
                <a:cubicBezTo>
                  <a:pt x="2663" y="8124"/>
                  <a:pt x="2641" y="8132"/>
                  <a:pt x="2553" y="8150"/>
                </a:cubicBezTo>
                <a:cubicBezTo>
                  <a:pt x="2546" y="8151"/>
                  <a:pt x="2539" y="8152"/>
                  <a:pt x="2532" y="8153"/>
                </a:cubicBezTo>
                <a:lnTo>
                  <a:pt x="2532" y="8153"/>
                </a:lnTo>
                <a:cubicBezTo>
                  <a:pt x="2582" y="8142"/>
                  <a:pt x="2638" y="8132"/>
                  <a:pt x="2666" y="8121"/>
                </a:cubicBezTo>
                <a:close/>
                <a:moveTo>
                  <a:pt x="6102" y="4805"/>
                </a:moveTo>
                <a:lnTo>
                  <a:pt x="6102" y="4805"/>
                </a:lnTo>
                <a:cubicBezTo>
                  <a:pt x="6087" y="4868"/>
                  <a:pt x="6061" y="4930"/>
                  <a:pt x="6047" y="4996"/>
                </a:cubicBezTo>
                <a:cubicBezTo>
                  <a:pt x="6017" y="5084"/>
                  <a:pt x="5973" y="5176"/>
                  <a:pt x="5944" y="5282"/>
                </a:cubicBezTo>
                <a:lnTo>
                  <a:pt x="5944" y="5279"/>
                </a:lnTo>
                <a:cubicBezTo>
                  <a:pt x="5926" y="5312"/>
                  <a:pt x="5922" y="5385"/>
                  <a:pt x="5893" y="5400"/>
                </a:cubicBezTo>
                <a:cubicBezTo>
                  <a:pt x="5889" y="5429"/>
                  <a:pt x="5871" y="5455"/>
                  <a:pt x="5867" y="5480"/>
                </a:cubicBezTo>
                <a:cubicBezTo>
                  <a:pt x="5871" y="5477"/>
                  <a:pt x="5871" y="5473"/>
                  <a:pt x="5875" y="5470"/>
                </a:cubicBezTo>
                <a:lnTo>
                  <a:pt x="5875" y="5470"/>
                </a:lnTo>
                <a:cubicBezTo>
                  <a:pt x="5836" y="5577"/>
                  <a:pt x="5793" y="5670"/>
                  <a:pt x="5784" y="5725"/>
                </a:cubicBezTo>
                <a:lnTo>
                  <a:pt x="5784" y="5725"/>
                </a:lnTo>
                <a:cubicBezTo>
                  <a:pt x="5744" y="5809"/>
                  <a:pt x="5698" y="5915"/>
                  <a:pt x="5665" y="5998"/>
                </a:cubicBezTo>
                <a:cubicBezTo>
                  <a:pt x="5673" y="5990"/>
                  <a:pt x="5684" y="5954"/>
                  <a:pt x="5691" y="5943"/>
                </a:cubicBezTo>
                <a:lnTo>
                  <a:pt x="5691" y="5943"/>
                </a:lnTo>
                <a:cubicBezTo>
                  <a:pt x="5684" y="5979"/>
                  <a:pt x="5651" y="6016"/>
                  <a:pt x="5640" y="6053"/>
                </a:cubicBezTo>
                <a:cubicBezTo>
                  <a:pt x="5640" y="6053"/>
                  <a:pt x="5641" y="6053"/>
                  <a:pt x="5641" y="6053"/>
                </a:cubicBezTo>
                <a:cubicBezTo>
                  <a:pt x="5644" y="6053"/>
                  <a:pt x="5648" y="6045"/>
                  <a:pt x="5651" y="6042"/>
                </a:cubicBezTo>
                <a:lnTo>
                  <a:pt x="5651" y="6042"/>
                </a:lnTo>
                <a:cubicBezTo>
                  <a:pt x="5647" y="6049"/>
                  <a:pt x="5647" y="6053"/>
                  <a:pt x="5643" y="6056"/>
                </a:cubicBezTo>
                <a:lnTo>
                  <a:pt x="5643" y="6053"/>
                </a:lnTo>
                <a:cubicBezTo>
                  <a:pt x="5476" y="6428"/>
                  <a:pt x="5280" y="6799"/>
                  <a:pt x="5054" y="7142"/>
                </a:cubicBezTo>
                <a:lnTo>
                  <a:pt x="5054" y="7142"/>
                </a:lnTo>
                <a:cubicBezTo>
                  <a:pt x="5055" y="7142"/>
                  <a:pt x="5056" y="7142"/>
                  <a:pt x="5057" y="7142"/>
                </a:cubicBezTo>
                <a:cubicBezTo>
                  <a:pt x="4885" y="7395"/>
                  <a:pt x="4701" y="7637"/>
                  <a:pt x="4489" y="7857"/>
                </a:cubicBezTo>
                <a:cubicBezTo>
                  <a:pt x="4485" y="7860"/>
                  <a:pt x="4481" y="7864"/>
                  <a:pt x="4481" y="7864"/>
                </a:cubicBezTo>
                <a:cubicBezTo>
                  <a:pt x="4481" y="7862"/>
                  <a:pt x="4481" y="7861"/>
                  <a:pt x="4482" y="7860"/>
                </a:cubicBezTo>
                <a:lnTo>
                  <a:pt x="4482" y="7860"/>
                </a:lnTo>
                <a:cubicBezTo>
                  <a:pt x="4281" y="8079"/>
                  <a:pt x="4055" y="8272"/>
                  <a:pt x="3799" y="8432"/>
                </a:cubicBezTo>
                <a:lnTo>
                  <a:pt x="3795" y="8436"/>
                </a:lnTo>
                <a:cubicBezTo>
                  <a:pt x="3792" y="8440"/>
                  <a:pt x="3788" y="8440"/>
                  <a:pt x="3788" y="8440"/>
                </a:cubicBezTo>
                <a:lnTo>
                  <a:pt x="3792" y="8436"/>
                </a:lnTo>
                <a:lnTo>
                  <a:pt x="3792" y="8436"/>
                </a:lnTo>
                <a:cubicBezTo>
                  <a:pt x="3774" y="8446"/>
                  <a:pt x="3673" y="8495"/>
                  <a:pt x="3685" y="8495"/>
                </a:cubicBezTo>
                <a:cubicBezTo>
                  <a:pt x="3686" y="8495"/>
                  <a:pt x="3687" y="8495"/>
                  <a:pt x="3689" y="8495"/>
                </a:cubicBezTo>
                <a:lnTo>
                  <a:pt x="3689" y="8495"/>
                </a:lnTo>
                <a:cubicBezTo>
                  <a:pt x="3685" y="8498"/>
                  <a:pt x="3682" y="8502"/>
                  <a:pt x="3678" y="8502"/>
                </a:cubicBezTo>
                <a:cubicBezTo>
                  <a:pt x="3661" y="8520"/>
                  <a:pt x="3639" y="8529"/>
                  <a:pt x="3613" y="8529"/>
                </a:cubicBezTo>
                <a:cubicBezTo>
                  <a:pt x="3425" y="8529"/>
                  <a:pt x="3047" y="8090"/>
                  <a:pt x="2941" y="7978"/>
                </a:cubicBezTo>
                <a:cubicBezTo>
                  <a:pt x="3997" y="7215"/>
                  <a:pt x="4613" y="5961"/>
                  <a:pt x="5119" y="4810"/>
                </a:cubicBezTo>
                <a:cubicBezTo>
                  <a:pt x="5249" y="4828"/>
                  <a:pt x="5357" y="4834"/>
                  <a:pt x="5458" y="4834"/>
                </a:cubicBezTo>
                <a:cubicBezTo>
                  <a:pt x="5663" y="4834"/>
                  <a:pt x="5836" y="4808"/>
                  <a:pt x="6102" y="4805"/>
                </a:cubicBezTo>
                <a:close/>
                <a:moveTo>
                  <a:pt x="5447" y="111"/>
                </a:moveTo>
                <a:cubicBezTo>
                  <a:pt x="5455" y="111"/>
                  <a:pt x="5463" y="111"/>
                  <a:pt x="5471" y="112"/>
                </a:cubicBezTo>
                <a:cubicBezTo>
                  <a:pt x="5480" y="112"/>
                  <a:pt x="5488" y="111"/>
                  <a:pt x="5496" y="111"/>
                </a:cubicBezTo>
                <a:cubicBezTo>
                  <a:pt x="5539" y="111"/>
                  <a:pt x="5571" y="119"/>
                  <a:pt x="5611" y="138"/>
                </a:cubicBezTo>
                <a:cubicBezTo>
                  <a:pt x="5614" y="138"/>
                  <a:pt x="5618" y="141"/>
                  <a:pt x="5614" y="141"/>
                </a:cubicBezTo>
                <a:cubicBezTo>
                  <a:pt x="5617" y="143"/>
                  <a:pt x="5619" y="144"/>
                  <a:pt x="5621" y="145"/>
                </a:cubicBezTo>
                <a:lnTo>
                  <a:pt x="5621" y="145"/>
                </a:lnTo>
                <a:cubicBezTo>
                  <a:pt x="5621" y="146"/>
                  <a:pt x="5621" y="146"/>
                  <a:pt x="5621" y="146"/>
                </a:cubicBezTo>
                <a:lnTo>
                  <a:pt x="5621" y="146"/>
                </a:lnTo>
                <a:cubicBezTo>
                  <a:pt x="5621" y="146"/>
                  <a:pt x="5621" y="146"/>
                  <a:pt x="5621" y="145"/>
                </a:cubicBezTo>
                <a:lnTo>
                  <a:pt x="5621" y="145"/>
                </a:lnTo>
                <a:cubicBezTo>
                  <a:pt x="5738" y="221"/>
                  <a:pt x="5779" y="369"/>
                  <a:pt x="5798" y="502"/>
                </a:cubicBezTo>
                <a:lnTo>
                  <a:pt x="5798" y="502"/>
                </a:lnTo>
                <a:cubicBezTo>
                  <a:pt x="5797" y="496"/>
                  <a:pt x="5795" y="488"/>
                  <a:pt x="5794" y="479"/>
                </a:cubicBezTo>
                <a:lnTo>
                  <a:pt x="5794" y="479"/>
                </a:lnTo>
                <a:cubicBezTo>
                  <a:pt x="5805" y="552"/>
                  <a:pt x="5809" y="586"/>
                  <a:pt x="5816" y="652"/>
                </a:cubicBezTo>
                <a:cubicBezTo>
                  <a:pt x="5438" y="831"/>
                  <a:pt x="5061" y="1062"/>
                  <a:pt x="4719" y="1307"/>
                </a:cubicBezTo>
                <a:cubicBezTo>
                  <a:pt x="4721" y="1307"/>
                  <a:pt x="4723" y="1306"/>
                  <a:pt x="4723" y="1306"/>
                </a:cubicBezTo>
                <a:cubicBezTo>
                  <a:pt x="4726" y="1306"/>
                  <a:pt x="4716" y="1312"/>
                  <a:pt x="4716" y="1312"/>
                </a:cubicBezTo>
                <a:cubicBezTo>
                  <a:pt x="4477" y="1483"/>
                  <a:pt x="4250" y="1667"/>
                  <a:pt x="4027" y="1862"/>
                </a:cubicBezTo>
                <a:cubicBezTo>
                  <a:pt x="2685" y="3160"/>
                  <a:pt x="0" y="5565"/>
                  <a:pt x="1375" y="7582"/>
                </a:cubicBezTo>
                <a:cubicBezTo>
                  <a:pt x="1606" y="7908"/>
                  <a:pt x="1995" y="8152"/>
                  <a:pt x="2390" y="8152"/>
                </a:cubicBezTo>
                <a:cubicBezTo>
                  <a:pt x="2542" y="8152"/>
                  <a:pt x="2694" y="8116"/>
                  <a:pt x="2839" y="8036"/>
                </a:cubicBezTo>
                <a:cubicBezTo>
                  <a:pt x="2839" y="8036"/>
                  <a:pt x="2842" y="8040"/>
                  <a:pt x="2842" y="8044"/>
                </a:cubicBezTo>
                <a:cubicBezTo>
                  <a:pt x="2747" y="8095"/>
                  <a:pt x="2622" y="8139"/>
                  <a:pt x="2509" y="8154"/>
                </a:cubicBezTo>
                <a:cubicBezTo>
                  <a:pt x="2485" y="8158"/>
                  <a:pt x="2464" y="8162"/>
                  <a:pt x="2468" y="8162"/>
                </a:cubicBezTo>
                <a:cubicBezTo>
                  <a:pt x="2471" y="8162"/>
                  <a:pt x="2485" y="8161"/>
                  <a:pt x="2515" y="8156"/>
                </a:cubicBezTo>
                <a:lnTo>
                  <a:pt x="2515" y="8156"/>
                </a:lnTo>
                <a:cubicBezTo>
                  <a:pt x="2489" y="8161"/>
                  <a:pt x="2468" y="8165"/>
                  <a:pt x="2474" y="8165"/>
                </a:cubicBezTo>
                <a:cubicBezTo>
                  <a:pt x="2477" y="8165"/>
                  <a:pt x="2486" y="8164"/>
                  <a:pt x="2505" y="8161"/>
                </a:cubicBezTo>
                <a:cubicBezTo>
                  <a:pt x="2629" y="8143"/>
                  <a:pt x="2743" y="8110"/>
                  <a:pt x="2849" y="8048"/>
                </a:cubicBezTo>
                <a:cubicBezTo>
                  <a:pt x="3029" y="8260"/>
                  <a:pt x="3235" y="8454"/>
                  <a:pt x="3465" y="8605"/>
                </a:cubicBezTo>
                <a:cubicBezTo>
                  <a:pt x="3362" y="8651"/>
                  <a:pt x="3239" y="8690"/>
                  <a:pt x="3128" y="8713"/>
                </a:cubicBezTo>
                <a:lnTo>
                  <a:pt x="3128" y="8713"/>
                </a:lnTo>
                <a:cubicBezTo>
                  <a:pt x="3144" y="8709"/>
                  <a:pt x="3155" y="8703"/>
                  <a:pt x="3161" y="8700"/>
                </a:cubicBezTo>
                <a:lnTo>
                  <a:pt x="3161" y="8700"/>
                </a:lnTo>
                <a:cubicBezTo>
                  <a:pt x="3113" y="8711"/>
                  <a:pt x="3059" y="8718"/>
                  <a:pt x="3007" y="8726"/>
                </a:cubicBezTo>
                <a:cubicBezTo>
                  <a:pt x="3009" y="8727"/>
                  <a:pt x="3012" y="8727"/>
                  <a:pt x="3015" y="8727"/>
                </a:cubicBezTo>
                <a:cubicBezTo>
                  <a:pt x="3031" y="8727"/>
                  <a:pt x="3054" y="8721"/>
                  <a:pt x="3076" y="8721"/>
                </a:cubicBezTo>
                <a:cubicBezTo>
                  <a:pt x="3080" y="8721"/>
                  <a:pt x="3084" y="8721"/>
                  <a:pt x="3088" y="8722"/>
                </a:cubicBezTo>
                <a:cubicBezTo>
                  <a:pt x="2968" y="8745"/>
                  <a:pt x="2847" y="8756"/>
                  <a:pt x="2727" y="8756"/>
                </a:cubicBezTo>
                <a:cubicBezTo>
                  <a:pt x="2479" y="8756"/>
                  <a:pt x="2234" y="8709"/>
                  <a:pt x="2003" y="8620"/>
                </a:cubicBezTo>
                <a:lnTo>
                  <a:pt x="2003" y="8620"/>
                </a:lnTo>
                <a:cubicBezTo>
                  <a:pt x="2006" y="8623"/>
                  <a:pt x="2010" y="8623"/>
                  <a:pt x="2013" y="8627"/>
                </a:cubicBezTo>
                <a:cubicBezTo>
                  <a:pt x="1947" y="8605"/>
                  <a:pt x="1889" y="8572"/>
                  <a:pt x="1827" y="8546"/>
                </a:cubicBezTo>
                <a:lnTo>
                  <a:pt x="1827" y="8546"/>
                </a:lnTo>
                <a:cubicBezTo>
                  <a:pt x="1830" y="8548"/>
                  <a:pt x="1831" y="8549"/>
                  <a:pt x="1833" y="8551"/>
                </a:cubicBezTo>
                <a:lnTo>
                  <a:pt x="1833" y="8551"/>
                </a:lnTo>
                <a:cubicBezTo>
                  <a:pt x="1822" y="8544"/>
                  <a:pt x="1802" y="8535"/>
                  <a:pt x="1799" y="8535"/>
                </a:cubicBezTo>
                <a:cubicBezTo>
                  <a:pt x="1798" y="8535"/>
                  <a:pt x="1800" y="8537"/>
                  <a:pt x="1808" y="8542"/>
                </a:cubicBezTo>
                <a:cubicBezTo>
                  <a:pt x="1625" y="8466"/>
                  <a:pt x="1431" y="8334"/>
                  <a:pt x="1295" y="8183"/>
                </a:cubicBezTo>
                <a:lnTo>
                  <a:pt x="1295" y="8183"/>
                </a:lnTo>
                <a:cubicBezTo>
                  <a:pt x="1295" y="8183"/>
                  <a:pt x="1295" y="8183"/>
                  <a:pt x="1296" y="8183"/>
                </a:cubicBezTo>
                <a:cubicBezTo>
                  <a:pt x="1302" y="8183"/>
                  <a:pt x="1096" y="7984"/>
                  <a:pt x="1049" y="7908"/>
                </a:cubicBezTo>
                <a:cubicBezTo>
                  <a:pt x="1013" y="7879"/>
                  <a:pt x="983" y="7806"/>
                  <a:pt x="954" y="7758"/>
                </a:cubicBezTo>
                <a:lnTo>
                  <a:pt x="954" y="7758"/>
                </a:lnTo>
                <a:cubicBezTo>
                  <a:pt x="959" y="7764"/>
                  <a:pt x="962" y="7769"/>
                  <a:pt x="966" y="7775"/>
                </a:cubicBezTo>
                <a:lnTo>
                  <a:pt x="966" y="7775"/>
                </a:lnTo>
                <a:cubicBezTo>
                  <a:pt x="948" y="7745"/>
                  <a:pt x="937" y="7723"/>
                  <a:pt x="917" y="7706"/>
                </a:cubicBezTo>
                <a:cubicBezTo>
                  <a:pt x="426" y="6860"/>
                  <a:pt x="683" y="5833"/>
                  <a:pt x="1020" y="4989"/>
                </a:cubicBezTo>
                <a:lnTo>
                  <a:pt x="1020" y="4989"/>
                </a:lnTo>
                <a:cubicBezTo>
                  <a:pt x="1018" y="4993"/>
                  <a:pt x="1016" y="4996"/>
                  <a:pt x="1015" y="4998"/>
                </a:cubicBezTo>
                <a:lnTo>
                  <a:pt x="1015" y="4998"/>
                </a:lnTo>
                <a:cubicBezTo>
                  <a:pt x="1257" y="4355"/>
                  <a:pt x="1637" y="3788"/>
                  <a:pt x="2021" y="3226"/>
                </a:cubicBezTo>
                <a:lnTo>
                  <a:pt x="2021" y="3226"/>
                </a:lnTo>
                <a:cubicBezTo>
                  <a:pt x="2017" y="3229"/>
                  <a:pt x="2013" y="3233"/>
                  <a:pt x="2013" y="3233"/>
                </a:cubicBezTo>
                <a:cubicBezTo>
                  <a:pt x="2017" y="3229"/>
                  <a:pt x="2017" y="3226"/>
                  <a:pt x="2021" y="3221"/>
                </a:cubicBezTo>
                <a:cubicBezTo>
                  <a:pt x="2153" y="3028"/>
                  <a:pt x="2333" y="2815"/>
                  <a:pt x="2475" y="2620"/>
                </a:cubicBezTo>
                <a:lnTo>
                  <a:pt x="2475" y="2620"/>
                </a:lnTo>
                <a:cubicBezTo>
                  <a:pt x="2325" y="2786"/>
                  <a:pt x="2197" y="2979"/>
                  <a:pt x="2054" y="3148"/>
                </a:cubicBezTo>
                <a:cubicBezTo>
                  <a:pt x="2062" y="3138"/>
                  <a:pt x="2071" y="3124"/>
                  <a:pt x="2068" y="3124"/>
                </a:cubicBezTo>
                <a:cubicBezTo>
                  <a:pt x="2067" y="3124"/>
                  <a:pt x="2064" y="3127"/>
                  <a:pt x="2057" y="3133"/>
                </a:cubicBezTo>
                <a:cubicBezTo>
                  <a:pt x="2079" y="3097"/>
                  <a:pt x="2131" y="3057"/>
                  <a:pt x="2149" y="3009"/>
                </a:cubicBezTo>
                <a:lnTo>
                  <a:pt x="2149" y="3009"/>
                </a:lnTo>
                <a:cubicBezTo>
                  <a:pt x="2147" y="3010"/>
                  <a:pt x="2146" y="3012"/>
                  <a:pt x="2145" y="3014"/>
                </a:cubicBezTo>
                <a:lnTo>
                  <a:pt x="2145" y="3014"/>
                </a:lnTo>
                <a:cubicBezTo>
                  <a:pt x="2294" y="2802"/>
                  <a:pt x="2463" y="2602"/>
                  <a:pt x="2619" y="2404"/>
                </a:cubicBezTo>
                <a:lnTo>
                  <a:pt x="2619" y="2404"/>
                </a:lnTo>
                <a:cubicBezTo>
                  <a:pt x="2611" y="2407"/>
                  <a:pt x="2611" y="2407"/>
                  <a:pt x="2607" y="2412"/>
                </a:cubicBezTo>
                <a:cubicBezTo>
                  <a:pt x="2644" y="2363"/>
                  <a:pt x="2765" y="2239"/>
                  <a:pt x="2765" y="2221"/>
                </a:cubicBezTo>
                <a:cubicBezTo>
                  <a:pt x="2769" y="2217"/>
                  <a:pt x="2773" y="2214"/>
                  <a:pt x="2776" y="2209"/>
                </a:cubicBezTo>
                <a:cubicBezTo>
                  <a:pt x="2776" y="2210"/>
                  <a:pt x="2776" y="2210"/>
                  <a:pt x="2777" y="2210"/>
                </a:cubicBezTo>
                <a:cubicBezTo>
                  <a:pt x="2780" y="2210"/>
                  <a:pt x="2802" y="2176"/>
                  <a:pt x="2808" y="2176"/>
                </a:cubicBezTo>
                <a:cubicBezTo>
                  <a:pt x="2808" y="2176"/>
                  <a:pt x="2808" y="2176"/>
                  <a:pt x="2809" y="2177"/>
                </a:cubicBezTo>
                <a:cubicBezTo>
                  <a:pt x="2974" y="1986"/>
                  <a:pt x="3172" y="1759"/>
                  <a:pt x="3355" y="1612"/>
                </a:cubicBezTo>
                <a:cubicBezTo>
                  <a:pt x="3957" y="1071"/>
                  <a:pt x="4535" y="410"/>
                  <a:pt x="5320" y="133"/>
                </a:cubicBezTo>
                <a:lnTo>
                  <a:pt x="5320" y="133"/>
                </a:lnTo>
                <a:cubicBezTo>
                  <a:pt x="5362" y="122"/>
                  <a:pt x="5407" y="111"/>
                  <a:pt x="5447" y="111"/>
                </a:cubicBezTo>
                <a:close/>
                <a:moveTo>
                  <a:pt x="7764" y="2258"/>
                </a:moveTo>
                <a:cubicBezTo>
                  <a:pt x="7764" y="2280"/>
                  <a:pt x="7759" y="2297"/>
                  <a:pt x="7759" y="2324"/>
                </a:cubicBezTo>
                <a:cubicBezTo>
                  <a:pt x="7752" y="2419"/>
                  <a:pt x="7737" y="2500"/>
                  <a:pt x="7734" y="2598"/>
                </a:cubicBezTo>
                <a:lnTo>
                  <a:pt x="7727" y="2598"/>
                </a:lnTo>
                <a:cubicBezTo>
                  <a:pt x="7727" y="2617"/>
                  <a:pt x="7723" y="2635"/>
                  <a:pt x="7727" y="2639"/>
                </a:cubicBezTo>
                <a:lnTo>
                  <a:pt x="7727" y="2642"/>
                </a:lnTo>
                <a:cubicBezTo>
                  <a:pt x="7565" y="3779"/>
                  <a:pt x="7235" y="4927"/>
                  <a:pt x="6839" y="6020"/>
                </a:cubicBezTo>
                <a:cubicBezTo>
                  <a:pt x="6623" y="6599"/>
                  <a:pt x="6340" y="7168"/>
                  <a:pt x="5995" y="7692"/>
                </a:cubicBezTo>
                <a:cubicBezTo>
                  <a:pt x="6003" y="7684"/>
                  <a:pt x="6003" y="7684"/>
                  <a:pt x="6010" y="7681"/>
                </a:cubicBezTo>
                <a:lnTo>
                  <a:pt x="6010" y="7681"/>
                </a:lnTo>
                <a:cubicBezTo>
                  <a:pt x="5706" y="8124"/>
                  <a:pt x="5350" y="8594"/>
                  <a:pt x="4819" y="8762"/>
                </a:cubicBezTo>
                <a:lnTo>
                  <a:pt x="4822" y="8762"/>
                </a:lnTo>
                <a:cubicBezTo>
                  <a:pt x="4819" y="8766"/>
                  <a:pt x="4815" y="8766"/>
                  <a:pt x="4815" y="8766"/>
                </a:cubicBezTo>
                <a:cubicBezTo>
                  <a:pt x="4811" y="8766"/>
                  <a:pt x="4807" y="8770"/>
                  <a:pt x="4807" y="8770"/>
                </a:cubicBezTo>
                <a:cubicBezTo>
                  <a:pt x="4706" y="8801"/>
                  <a:pt x="4589" y="8817"/>
                  <a:pt x="4466" y="8817"/>
                </a:cubicBezTo>
                <a:cubicBezTo>
                  <a:pt x="4231" y="8817"/>
                  <a:pt x="3976" y="8760"/>
                  <a:pt x="3773" y="8649"/>
                </a:cubicBezTo>
                <a:cubicBezTo>
                  <a:pt x="5137" y="7835"/>
                  <a:pt x="5849" y="6269"/>
                  <a:pt x="6281" y="4795"/>
                </a:cubicBezTo>
                <a:cubicBezTo>
                  <a:pt x="6291" y="4796"/>
                  <a:pt x="6301" y="4796"/>
                  <a:pt x="6310" y="4796"/>
                </a:cubicBezTo>
                <a:cubicBezTo>
                  <a:pt x="6347" y="4796"/>
                  <a:pt x="6378" y="4791"/>
                  <a:pt x="6413" y="4788"/>
                </a:cubicBezTo>
                <a:lnTo>
                  <a:pt x="6403" y="4783"/>
                </a:lnTo>
                <a:cubicBezTo>
                  <a:pt x="6483" y="4769"/>
                  <a:pt x="6549" y="4769"/>
                  <a:pt x="6630" y="4758"/>
                </a:cubicBezTo>
                <a:cubicBezTo>
                  <a:pt x="6619" y="4758"/>
                  <a:pt x="6608" y="4754"/>
                  <a:pt x="6601" y="4754"/>
                </a:cubicBezTo>
                <a:cubicBezTo>
                  <a:pt x="6615" y="4732"/>
                  <a:pt x="6751" y="4732"/>
                  <a:pt x="6810" y="4722"/>
                </a:cubicBezTo>
                <a:cubicBezTo>
                  <a:pt x="6784" y="4714"/>
                  <a:pt x="6751" y="4714"/>
                  <a:pt x="6722" y="4710"/>
                </a:cubicBezTo>
                <a:cubicBezTo>
                  <a:pt x="6733" y="4707"/>
                  <a:pt x="6740" y="4707"/>
                  <a:pt x="6751" y="4707"/>
                </a:cubicBezTo>
                <a:cubicBezTo>
                  <a:pt x="6711" y="4700"/>
                  <a:pt x="6689" y="4685"/>
                  <a:pt x="6714" y="4681"/>
                </a:cubicBezTo>
                <a:cubicBezTo>
                  <a:pt x="6692" y="4678"/>
                  <a:pt x="6711" y="4670"/>
                  <a:pt x="6703" y="4666"/>
                </a:cubicBezTo>
                <a:cubicBezTo>
                  <a:pt x="6736" y="4663"/>
                  <a:pt x="6802" y="4656"/>
                  <a:pt x="6810" y="4644"/>
                </a:cubicBezTo>
                <a:lnTo>
                  <a:pt x="6810" y="4644"/>
                </a:lnTo>
                <a:cubicBezTo>
                  <a:pt x="6726" y="4658"/>
                  <a:pt x="6643" y="4664"/>
                  <a:pt x="6560" y="4664"/>
                </a:cubicBezTo>
                <a:cubicBezTo>
                  <a:pt x="6482" y="4664"/>
                  <a:pt x="6403" y="4659"/>
                  <a:pt x="6322" y="4648"/>
                </a:cubicBezTo>
                <a:cubicBezTo>
                  <a:pt x="6491" y="4021"/>
                  <a:pt x="6604" y="3387"/>
                  <a:pt x="6637" y="2742"/>
                </a:cubicBezTo>
                <a:cubicBezTo>
                  <a:pt x="7000" y="2558"/>
                  <a:pt x="7378" y="2385"/>
                  <a:pt x="7764" y="2258"/>
                </a:cubicBezTo>
                <a:close/>
                <a:moveTo>
                  <a:pt x="5492" y="1"/>
                </a:moveTo>
                <a:cubicBezTo>
                  <a:pt x="5253" y="1"/>
                  <a:pt x="4958" y="144"/>
                  <a:pt x="4711" y="304"/>
                </a:cubicBezTo>
                <a:lnTo>
                  <a:pt x="4711" y="304"/>
                </a:lnTo>
                <a:cubicBezTo>
                  <a:pt x="4726" y="294"/>
                  <a:pt x="4741" y="283"/>
                  <a:pt x="4756" y="274"/>
                </a:cubicBezTo>
                <a:lnTo>
                  <a:pt x="4756" y="274"/>
                </a:lnTo>
                <a:cubicBezTo>
                  <a:pt x="4740" y="283"/>
                  <a:pt x="4725" y="293"/>
                  <a:pt x="4710" y="302"/>
                </a:cubicBezTo>
                <a:lnTo>
                  <a:pt x="4710" y="302"/>
                </a:lnTo>
                <a:cubicBezTo>
                  <a:pt x="4705" y="306"/>
                  <a:pt x="4701" y="310"/>
                  <a:pt x="4696" y="314"/>
                </a:cubicBezTo>
                <a:lnTo>
                  <a:pt x="4696" y="314"/>
                </a:lnTo>
                <a:cubicBezTo>
                  <a:pt x="4633" y="355"/>
                  <a:pt x="4573" y="397"/>
                  <a:pt x="4518" y="439"/>
                </a:cubicBezTo>
                <a:cubicBezTo>
                  <a:pt x="4560" y="405"/>
                  <a:pt x="4600" y="376"/>
                  <a:pt x="4641" y="347"/>
                </a:cubicBezTo>
                <a:lnTo>
                  <a:pt x="4641" y="347"/>
                </a:lnTo>
                <a:cubicBezTo>
                  <a:pt x="4031" y="747"/>
                  <a:pt x="3506" y="1292"/>
                  <a:pt x="2989" y="1803"/>
                </a:cubicBezTo>
                <a:cubicBezTo>
                  <a:pt x="3095" y="1708"/>
                  <a:pt x="3198" y="1586"/>
                  <a:pt x="3315" y="1502"/>
                </a:cubicBezTo>
                <a:lnTo>
                  <a:pt x="3315" y="1502"/>
                </a:lnTo>
                <a:cubicBezTo>
                  <a:pt x="3253" y="1590"/>
                  <a:pt x="3139" y="1659"/>
                  <a:pt x="3088" y="1752"/>
                </a:cubicBezTo>
                <a:cubicBezTo>
                  <a:pt x="2606" y="2262"/>
                  <a:pt x="2159" y="2815"/>
                  <a:pt x="1748" y="3386"/>
                </a:cubicBezTo>
                <a:lnTo>
                  <a:pt x="1748" y="3386"/>
                </a:lnTo>
                <a:cubicBezTo>
                  <a:pt x="1751" y="3380"/>
                  <a:pt x="1752" y="3376"/>
                  <a:pt x="1751" y="3376"/>
                </a:cubicBezTo>
                <a:cubicBezTo>
                  <a:pt x="1750" y="3376"/>
                  <a:pt x="1746" y="3379"/>
                  <a:pt x="1739" y="3387"/>
                </a:cubicBezTo>
                <a:lnTo>
                  <a:pt x="1735" y="3383"/>
                </a:lnTo>
                <a:cubicBezTo>
                  <a:pt x="1771" y="3328"/>
                  <a:pt x="1797" y="3292"/>
                  <a:pt x="1830" y="3236"/>
                </a:cubicBezTo>
                <a:lnTo>
                  <a:pt x="1830" y="3236"/>
                </a:lnTo>
                <a:cubicBezTo>
                  <a:pt x="1027" y="4436"/>
                  <a:pt x="147" y="6020"/>
                  <a:pt x="664" y="7494"/>
                </a:cubicBezTo>
                <a:cubicBezTo>
                  <a:pt x="950" y="8238"/>
                  <a:pt x="1673" y="8803"/>
                  <a:pt x="2461" y="8906"/>
                </a:cubicBezTo>
                <a:cubicBezTo>
                  <a:pt x="2555" y="8918"/>
                  <a:pt x="2651" y="8924"/>
                  <a:pt x="2748" y="8924"/>
                </a:cubicBezTo>
                <a:cubicBezTo>
                  <a:pt x="2939" y="8924"/>
                  <a:pt x="3131" y="8899"/>
                  <a:pt x="3311" y="8843"/>
                </a:cubicBezTo>
                <a:cubicBezTo>
                  <a:pt x="3492" y="8789"/>
                  <a:pt x="3558" y="8740"/>
                  <a:pt x="3641" y="8740"/>
                </a:cubicBezTo>
                <a:cubicBezTo>
                  <a:pt x="3703" y="8740"/>
                  <a:pt x="3774" y="8767"/>
                  <a:pt x="3909" y="8840"/>
                </a:cubicBezTo>
                <a:cubicBezTo>
                  <a:pt x="4067" y="8920"/>
                  <a:pt x="4257" y="8942"/>
                  <a:pt x="4441" y="8946"/>
                </a:cubicBezTo>
                <a:cubicBezTo>
                  <a:pt x="5885" y="8942"/>
                  <a:pt x="6575" y="7043"/>
                  <a:pt x="7052" y="5924"/>
                </a:cubicBezTo>
                <a:cubicBezTo>
                  <a:pt x="7052" y="5924"/>
                  <a:pt x="7048" y="5924"/>
                  <a:pt x="7052" y="5921"/>
                </a:cubicBezTo>
                <a:lnTo>
                  <a:pt x="7052" y="5921"/>
                </a:lnTo>
                <a:cubicBezTo>
                  <a:pt x="7050" y="5922"/>
                  <a:pt x="7049" y="5923"/>
                  <a:pt x="7049" y="5923"/>
                </a:cubicBezTo>
                <a:cubicBezTo>
                  <a:pt x="7047" y="5923"/>
                  <a:pt x="7052" y="5916"/>
                  <a:pt x="7052" y="5913"/>
                </a:cubicBezTo>
                <a:lnTo>
                  <a:pt x="7052" y="5917"/>
                </a:lnTo>
                <a:cubicBezTo>
                  <a:pt x="7158" y="5656"/>
                  <a:pt x="7246" y="5400"/>
                  <a:pt x="7327" y="5132"/>
                </a:cubicBezTo>
                <a:lnTo>
                  <a:pt x="7327" y="5132"/>
                </a:lnTo>
                <a:lnTo>
                  <a:pt x="7319" y="5143"/>
                </a:lnTo>
                <a:cubicBezTo>
                  <a:pt x="7338" y="5084"/>
                  <a:pt x="7367" y="4996"/>
                  <a:pt x="7375" y="4945"/>
                </a:cubicBezTo>
                <a:lnTo>
                  <a:pt x="7375" y="4945"/>
                </a:lnTo>
                <a:cubicBezTo>
                  <a:pt x="7373" y="4947"/>
                  <a:pt x="7372" y="4947"/>
                  <a:pt x="7372" y="4947"/>
                </a:cubicBezTo>
                <a:cubicBezTo>
                  <a:pt x="7370" y="4947"/>
                  <a:pt x="7375" y="4937"/>
                  <a:pt x="7375" y="4937"/>
                </a:cubicBezTo>
                <a:cubicBezTo>
                  <a:pt x="7381" y="4899"/>
                  <a:pt x="7414" y="4838"/>
                  <a:pt x="7412" y="4812"/>
                </a:cubicBezTo>
                <a:lnTo>
                  <a:pt x="7412" y="4812"/>
                </a:lnTo>
                <a:cubicBezTo>
                  <a:pt x="7413" y="4809"/>
                  <a:pt x="7415" y="4805"/>
                  <a:pt x="7415" y="4805"/>
                </a:cubicBezTo>
                <a:cubicBezTo>
                  <a:pt x="7433" y="4751"/>
                  <a:pt x="7441" y="4692"/>
                  <a:pt x="7448" y="4656"/>
                </a:cubicBezTo>
                <a:cubicBezTo>
                  <a:pt x="7444" y="4615"/>
                  <a:pt x="7488" y="4516"/>
                  <a:pt x="7488" y="4472"/>
                </a:cubicBezTo>
                <a:cubicBezTo>
                  <a:pt x="7494" y="4456"/>
                  <a:pt x="7504" y="4419"/>
                  <a:pt x="7501" y="4419"/>
                </a:cubicBezTo>
                <a:lnTo>
                  <a:pt x="7501" y="4419"/>
                </a:lnTo>
                <a:cubicBezTo>
                  <a:pt x="7501" y="4419"/>
                  <a:pt x="7501" y="4419"/>
                  <a:pt x="7501" y="4419"/>
                </a:cubicBezTo>
                <a:lnTo>
                  <a:pt x="7501" y="4419"/>
                </a:lnTo>
                <a:cubicBezTo>
                  <a:pt x="7502" y="4417"/>
                  <a:pt x="7503" y="4415"/>
                  <a:pt x="7503" y="4414"/>
                </a:cubicBezTo>
                <a:cubicBezTo>
                  <a:pt x="7683" y="3683"/>
                  <a:pt x="7906" y="2954"/>
                  <a:pt x="7935" y="2187"/>
                </a:cubicBezTo>
                <a:cubicBezTo>
                  <a:pt x="8089" y="2129"/>
                  <a:pt x="8262" y="2067"/>
                  <a:pt x="8416" y="2004"/>
                </a:cubicBezTo>
                <a:cubicBezTo>
                  <a:pt x="8569" y="1940"/>
                  <a:pt x="8504" y="1714"/>
                  <a:pt x="8357" y="1714"/>
                </a:cubicBezTo>
                <a:cubicBezTo>
                  <a:pt x="8345" y="1714"/>
                  <a:pt x="8333" y="1715"/>
                  <a:pt x="8321" y="1718"/>
                </a:cubicBezTo>
                <a:cubicBezTo>
                  <a:pt x="8207" y="1744"/>
                  <a:pt x="8050" y="1791"/>
                  <a:pt x="7943" y="1825"/>
                </a:cubicBezTo>
                <a:cubicBezTo>
                  <a:pt x="7932" y="1363"/>
                  <a:pt x="7881" y="809"/>
                  <a:pt x="7488" y="498"/>
                </a:cubicBezTo>
                <a:cubicBezTo>
                  <a:pt x="7327" y="377"/>
                  <a:pt x="7139" y="333"/>
                  <a:pt x="6946" y="333"/>
                </a:cubicBezTo>
                <a:cubicBezTo>
                  <a:pt x="6724" y="333"/>
                  <a:pt x="6495" y="391"/>
                  <a:pt x="6293" y="456"/>
                </a:cubicBezTo>
                <a:lnTo>
                  <a:pt x="6293" y="456"/>
                </a:lnTo>
                <a:cubicBezTo>
                  <a:pt x="6296" y="454"/>
                  <a:pt x="6299" y="452"/>
                  <a:pt x="6303" y="449"/>
                </a:cubicBezTo>
                <a:lnTo>
                  <a:pt x="6303" y="449"/>
                </a:lnTo>
                <a:cubicBezTo>
                  <a:pt x="6175" y="493"/>
                  <a:pt x="6058" y="534"/>
                  <a:pt x="5944" y="589"/>
                </a:cubicBezTo>
                <a:cubicBezTo>
                  <a:pt x="5925" y="152"/>
                  <a:pt x="5737" y="1"/>
                  <a:pt x="54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txBox="1">
            <a:spLocks noGrp="1"/>
          </p:cNvSpPr>
          <p:nvPr>
            <p:ph type="ctrTitle"/>
          </p:nvPr>
        </p:nvSpPr>
        <p:spPr>
          <a:xfrm>
            <a:off x="720000" y="781375"/>
            <a:ext cx="4857000" cy="3015000"/>
          </a:xfrm>
          <a:prstGeom prst="rect">
            <a:avLst/>
          </a:prstGeom>
        </p:spPr>
        <p:txBody>
          <a:bodyPr spcFirstLastPara="1" wrap="square" lIns="91425" tIns="91425" rIns="91425" bIns="91425" anchor="b" anchorCtr="0">
            <a:noAutofit/>
          </a:bodyPr>
          <a:lstStyle>
            <a:lvl1pPr lvl="0" algn="l">
              <a:lnSpc>
                <a:spcPct val="9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8" name="Google Shape;58;p2"/>
          <p:cNvSpPr txBox="1">
            <a:spLocks noGrp="1"/>
          </p:cNvSpPr>
          <p:nvPr>
            <p:ph type="subTitle" idx="1"/>
          </p:nvPr>
        </p:nvSpPr>
        <p:spPr>
          <a:xfrm>
            <a:off x="720000" y="3845250"/>
            <a:ext cx="4857000" cy="516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9" name="Google Shape;59;p2"/>
          <p:cNvSpPr/>
          <p:nvPr/>
        </p:nvSpPr>
        <p:spPr>
          <a:xfrm>
            <a:off x="8066324" y="1069811"/>
            <a:ext cx="1014874" cy="1014874"/>
          </a:xfrm>
          <a:custGeom>
            <a:avLst/>
            <a:gdLst/>
            <a:ahLst/>
            <a:cxnLst/>
            <a:rect l="l" t="t" r="r" b="b"/>
            <a:pathLst>
              <a:path w="27657" h="27657" extrusionOk="0">
                <a:moveTo>
                  <a:pt x="10419" y="0"/>
                </a:moveTo>
                <a:cubicBezTo>
                  <a:pt x="9681" y="0"/>
                  <a:pt x="9087" y="594"/>
                  <a:pt x="9087" y="1328"/>
                </a:cubicBezTo>
                <a:lnTo>
                  <a:pt x="9087" y="9087"/>
                </a:lnTo>
                <a:lnTo>
                  <a:pt x="1332" y="9087"/>
                </a:lnTo>
                <a:cubicBezTo>
                  <a:pt x="595" y="9087"/>
                  <a:pt x="0" y="9681"/>
                  <a:pt x="0" y="10418"/>
                </a:cubicBezTo>
                <a:lnTo>
                  <a:pt x="0" y="17239"/>
                </a:lnTo>
                <a:cubicBezTo>
                  <a:pt x="0" y="17972"/>
                  <a:pt x="595" y="18566"/>
                  <a:pt x="1332" y="18566"/>
                </a:cubicBezTo>
                <a:lnTo>
                  <a:pt x="9087" y="18566"/>
                </a:lnTo>
                <a:lnTo>
                  <a:pt x="9087" y="26326"/>
                </a:lnTo>
                <a:cubicBezTo>
                  <a:pt x="9087" y="27059"/>
                  <a:pt x="9681" y="27656"/>
                  <a:pt x="10419" y="27656"/>
                </a:cubicBezTo>
                <a:lnTo>
                  <a:pt x="17239" y="27656"/>
                </a:lnTo>
                <a:cubicBezTo>
                  <a:pt x="17972" y="27656"/>
                  <a:pt x="18570" y="27059"/>
                  <a:pt x="18570" y="26326"/>
                </a:cubicBezTo>
                <a:lnTo>
                  <a:pt x="18570" y="18566"/>
                </a:lnTo>
                <a:lnTo>
                  <a:pt x="26326" y="18566"/>
                </a:lnTo>
                <a:cubicBezTo>
                  <a:pt x="27059" y="18566"/>
                  <a:pt x="27657" y="17972"/>
                  <a:pt x="27657" y="17239"/>
                </a:cubicBezTo>
                <a:lnTo>
                  <a:pt x="27657" y="10418"/>
                </a:lnTo>
                <a:cubicBezTo>
                  <a:pt x="27657" y="9681"/>
                  <a:pt x="27059" y="9087"/>
                  <a:pt x="26326" y="9087"/>
                </a:cubicBezTo>
                <a:lnTo>
                  <a:pt x="18570" y="9087"/>
                </a:lnTo>
                <a:lnTo>
                  <a:pt x="18570" y="1328"/>
                </a:lnTo>
                <a:cubicBezTo>
                  <a:pt x="18570" y="594"/>
                  <a:pt x="17972" y="0"/>
                  <a:pt x="172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8537975" y="1625487"/>
            <a:ext cx="457897" cy="335707"/>
          </a:xfrm>
          <a:custGeom>
            <a:avLst/>
            <a:gdLst/>
            <a:ahLst/>
            <a:cxnLst/>
            <a:rect l="l" t="t" r="r" b="b"/>
            <a:pathLst>
              <a:path w="3499" h="2565" extrusionOk="0">
                <a:moveTo>
                  <a:pt x="951" y="1"/>
                </a:moveTo>
                <a:cubicBezTo>
                  <a:pt x="703" y="1"/>
                  <a:pt x="458" y="109"/>
                  <a:pt x="290" y="317"/>
                </a:cubicBezTo>
                <a:cubicBezTo>
                  <a:pt x="0" y="684"/>
                  <a:pt x="59" y="1212"/>
                  <a:pt x="422" y="1505"/>
                </a:cubicBezTo>
                <a:lnTo>
                  <a:pt x="1750" y="2564"/>
                </a:lnTo>
                <a:lnTo>
                  <a:pt x="3073" y="1505"/>
                </a:lnTo>
                <a:cubicBezTo>
                  <a:pt x="3440" y="1212"/>
                  <a:pt x="3499" y="684"/>
                  <a:pt x="3206" y="317"/>
                </a:cubicBezTo>
                <a:cubicBezTo>
                  <a:pt x="3040" y="109"/>
                  <a:pt x="2794" y="1"/>
                  <a:pt x="2546" y="1"/>
                </a:cubicBezTo>
                <a:cubicBezTo>
                  <a:pt x="2362" y="1"/>
                  <a:pt x="2176" y="61"/>
                  <a:pt x="2021" y="185"/>
                </a:cubicBezTo>
                <a:lnTo>
                  <a:pt x="1750" y="405"/>
                </a:lnTo>
                <a:lnTo>
                  <a:pt x="1478" y="185"/>
                </a:lnTo>
                <a:cubicBezTo>
                  <a:pt x="1322" y="61"/>
                  <a:pt x="1136" y="1"/>
                  <a:pt x="9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6"/>
        <p:cNvGrpSpPr/>
        <p:nvPr/>
      </p:nvGrpSpPr>
      <p:grpSpPr>
        <a:xfrm>
          <a:off x="0" y="0"/>
          <a:ext cx="0" cy="0"/>
          <a:chOff x="0" y="0"/>
          <a:chExt cx="0" cy="0"/>
        </a:xfrm>
      </p:grpSpPr>
      <p:sp>
        <p:nvSpPr>
          <p:cNvPr id="137" name="Google Shape;137;p11"/>
          <p:cNvSpPr txBox="1">
            <a:spLocks noGrp="1"/>
          </p:cNvSpPr>
          <p:nvPr>
            <p:ph type="title" hasCustomPrompt="1"/>
          </p:nvPr>
        </p:nvSpPr>
        <p:spPr>
          <a:xfrm>
            <a:off x="720000" y="898300"/>
            <a:ext cx="77040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38" name="Google Shape;138;p11"/>
          <p:cNvSpPr txBox="1">
            <a:spLocks noGrp="1"/>
          </p:cNvSpPr>
          <p:nvPr>
            <p:ph type="body" idx="1"/>
          </p:nvPr>
        </p:nvSpPr>
        <p:spPr>
          <a:xfrm>
            <a:off x="720000" y="2944400"/>
            <a:ext cx="7704000" cy="13008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SzPts val="1300"/>
              <a:buChar char="●"/>
              <a:defRPr/>
            </a:lvl1pPr>
            <a:lvl2pPr marL="914400" lvl="1" indent="-311150" algn="ctr">
              <a:spcBef>
                <a:spcPts val="0"/>
              </a:spcBef>
              <a:spcAft>
                <a:spcPts val="0"/>
              </a:spcAft>
              <a:buSzPts val="1300"/>
              <a:buChar char="○"/>
              <a:defRPr/>
            </a:lvl2pPr>
            <a:lvl3pPr marL="1371600" lvl="2" indent="-311150" algn="ctr">
              <a:spcBef>
                <a:spcPts val="0"/>
              </a:spcBef>
              <a:spcAft>
                <a:spcPts val="0"/>
              </a:spcAft>
              <a:buSzPts val="1300"/>
              <a:buChar char="■"/>
              <a:defRPr/>
            </a:lvl3pPr>
            <a:lvl4pPr marL="1828800" lvl="3" indent="-311150" algn="ctr">
              <a:spcBef>
                <a:spcPts val="0"/>
              </a:spcBef>
              <a:spcAft>
                <a:spcPts val="0"/>
              </a:spcAft>
              <a:buSzPts val="1300"/>
              <a:buChar char="●"/>
              <a:defRPr/>
            </a:lvl4pPr>
            <a:lvl5pPr marL="2286000" lvl="4" indent="-311150" algn="ctr">
              <a:spcBef>
                <a:spcPts val="0"/>
              </a:spcBef>
              <a:spcAft>
                <a:spcPts val="0"/>
              </a:spcAft>
              <a:buSzPts val="1300"/>
              <a:buChar char="○"/>
              <a:defRPr/>
            </a:lvl5pPr>
            <a:lvl6pPr marL="2743200" lvl="5" indent="-311150" algn="ctr">
              <a:spcBef>
                <a:spcPts val="0"/>
              </a:spcBef>
              <a:spcAft>
                <a:spcPts val="0"/>
              </a:spcAft>
              <a:buSzPts val="1300"/>
              <a:buChar char="■"/>
              <a:defRPr/>
            </a:lvl6pPr>
            <a:lvl7pPr marL="3200400" lvl="6" indent="-311150" algn="ctr">
              <a:spcBef>
                <a:spcPts val="0"/>
              </a:spcBef>
              <a:spcAft>
                <a:spcPts val="0"/>
              </a:spcAft>
              <a:buSzPts val="1300"/>
              <a:buChar char="●"/>
              <a:defRPr/>
            </a:lvl7pPr>
            <a:lvl8pPr marL="3657600" lvl="7" indent="-311150" algn="ctr">
              <a:spcBef>
                <a:spcPts val="0"/>
              </a:spcBef>
              <a:spcAft>
                <a:spcPts val="0"/>
              </a:spcAft>
              <a:buSzPts val="1300"/>
              <a:buChar char="○"/>
              <a:defRPr/>
            </a:lvl8pPr>
            <a:lvl9pPr marL="4114800" lvl="8" indent="-311150" algn="ctr">
              <a:spcBef>
                <a:spcPts val="0"/>
              </a:spcBef>
              <a:spcAft>
                <a:spcPts val="0"/>
              </a:spcAft>
              <a:buSzPts val="13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1"/>
        <p:cNvGrpSpPr/>
        <p:nvPr/>
      </p:nvGrpSpPr>
      <p:grpSpPr>
        <a:xfrm>
          <a:off x="0" y="0"/>
          <a:ext cx="0" cy="0"/>
          <a:chOff x="0" y="0"/>
          <a:chExt cx="0" cy="0"/>
        </a:xfrm>
      </p:grpSpPr>
      <p:sp>
        <p:nvSpPr>
          <p:cNvPr id="62" name="Google Shape;62;p3"/>
          <p:cNvSpPr txBox="1">
            <a:spLocks noGrp="1"/>
          </p:cNvSpPr>
          <p:nvPr>
            <p:ph type="title"/>
          </p:nvPr>
        </p:nvSpPr>
        <p:spPr>
          <a:xfrm>
            <a:off x="720000" y="2150850"/>
            <a:ext cx="7704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3"/>
        <p:cNvGrpSpPr/>
        <p:nvPr/>
      </p:nvGrpSpPr>
      <p:grpSpPr>
        <a:xfrm>
          <a:off x="0" y="0"/>
          <a:ext cx="0" cy="0"/>
          <a:chOff x="0" y="0"/>
          <a:chExt cx="0" cy="0"/>
        </a:xfrm>
      </p:grpSpPr>
      <p:sp>
        <p:nvSpPr>
          <p:cNvPr id="64" name="Google Shape;64;p4"/>
          <p:cNvSpPr txBox="1">
            <a:spLocks noGrp="1"/>
          </p:cNvSpPr>
          <p:nvPr>
            <p:ph type="title"/>
          </p:nvPr>
        </p:nvSpPr>
        <p:spPr>
          <a:xfrm>
            <a:off x="720000" y="488987"/>
            <a:ext cx="7704000" cy="10203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65" name="Google Shape;65;p4"/>
          <p:cNvSpPr txBox="1">
            <a:spLocks noGrp="1"/>
          </p:cNvSpPr>
          <p:nvPr>
            <p:ph type="body" idx="1"/>
          </p:nvPr>
        </p:nvSpPr>
        <p:spPr>
          <a:xfrm>
            <a:off x="720000" y="1609675"/>
            <a:ext cx="7704000" cy="1939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000000"/>
              </a:buClr>
              <a:buSzPts val="1400"/>
              <a:buFont typeface="Arial"/>
              <a:buChar char="●"/>
              <a:defRPr/>
            </a:lvl1pPr>
            <a:lvl2pPr marL="914400" lvl="1" indent="-317500">
              <a:spcBef>
                <a:spcPts val="1600"/>
              </a:spcBef>
              <a:spcAft>
                <a:spcPts val="0"/>
              </a:spcAft>
              <a:buClr>
                <a:srgbClr val="000000"/>
              </a:buClr>
              <a:buSzPts val="1400"/>
              <a:buFont typeface="Arial"/>
              <a:buChar char="○"/>
              <a:defRPr/>
            </a:lvl2pPr>
            <a:lvl3pPr marL="1371600" lvl="2" indent="-317500">
              <a:spcBef>
                <a:spcPts val="1600"/>
              </a:spcBef>
              <a:spcAft>
                <a:spcPts val="0"/>
              </a:spcAft>
              <a:buClr>
                <a:srgbClr val="000000"/>
              </a:buClr>
              <a:buSzPts val="1400"/>
              <a:buFont typeface="Arial"/>
              <a:buChar char="■"/>
              <a:defRPr/>
            </a:lvl3pPr>
            <a:lvl4pPr marL="1828800" lvl="3" indent="-317500">
              <a:spcBef>
                <a:spcPts val="0"/>
              </a:spcBef>
              <a:spcAft>
                <a:spcPts val="0"/>
              </a:spcAft>
              <a:buClr>
                <a:srgbClr val="000000"/>
              </a:buClr>
              <a:buSzPts val="1400"/>
              <a:buFont typeface="Arial"/>
              <a:buChar char="●"/>
              <a:defRPr/>
            </a:lvl4pPr>
            <a:lvl5pPr marL="2286000" lvl="4" indent="-317500">
              <a:spcBef>
                <a:spcPts val="0"/>
              </a:spcBef>
              <a:spcAft>
                <a:spcPts val="0"/>
              </a:spcAft>
              <a:buClr>
                <a:srgbClr val="000000"/>
              </a:buClr>
              <a:buSzPts val="1400"/>
              <a:buFont typeface="Arial"/>
              <a:buChar char="○"/>
              <a:defRPr/>
            </a:lvl5pPr>
            <a:lvl6pPr marL="2743200" lvl="5" indent="-317500">
              <a:spcBef>
                <a:spcPts val="0"/>
              </a:spcBef>
              <a:spcAft>
                <a:spcPts val="0"/>
              </a:spcAft>
              <a:buClr>
                <a:srgbClr val="000000"/>
              </a:buClr>
              <a:buSzPts val="1400"/>
              <a:buFont typeface="Arial"/>
              <a:buChar char="■"/>
              <a:defRPr/>
            </a:lvl6pPr>
            <a:lvl7pPr marL="3200400" lvl="6" indent="-317500">
              <a:spcBef>
                <a:spcPts val="0"/>
              </a:spcBef>
              <a:spcAft>
                <a:spcPts val="0"/>
              </a:spcAft>
              <a:buClr>
                <a:srgbClr val="000000"/>
              </a:buClr>
              <a:buSzPts val="1400"/>
              <a:buFont typeface="Arial"/>
              <a:buChar char="●"/>
              <a:defRPr/>
            </a:lvl7pPr>
            <a:lvl8pPr marL="3657600" lvl="7" indent="-317500">
              <a:spcBef>
                <a:spcPts val="0"/>
              </a:spcBef>
              <a:spcAft>
                <a:spcPts val="0"/>
              </a:spcAft>
              <a:buClr>
                <a:srgbClr val="000000"/>
              </a:buClr>
              <a:buSzPts val="1400"/>
              <a:buFont typeface="Arial"/>
              <a:buChar char="○"/>
              <a:defRPr/>
            </a:lvl8pPr>
            <a:lvl9pPr marL="4114800" lvl="8" indent="-317500">
              <a:spcBef>
                <a:spcPts val="0"/>
              </a:spcBef>
              <a:spcAft>
                <a:spcPts val="0"/>
              </a:spcAft>
              <a:buClr>
                <a:srgbClr val="000000"/>
              </a:buClr>
              <a:buSzPts val="1400"/>
              <a:buFont typeface="Arial"/>
              <a:buChar char="■"/>
              <a:defRPr/>
            </a:lvl9pPr>
          </a:lstStyle>
          <a:p>
            <a:endParaRPr/>
          </a:p>
        </p:txBody>
      </p:sp>
      <p:sp>
        <p:nvSpPr>
          <p:cNvPr id="66" name="Google Shape;66;p4"/>
          <p:cNvSpPr/>
          <p:nvPr/>
        </p:nvSpPr>
        <p:spPr>
          <a:xfrm rot="8336221">
            <a:off x="8316105" y="-1152614"/>
            <a:ext cx="2905831" cy="3008124"/>
          </a:xfrm>
          <a:custGeom>
            <a:avLst/>
            <a:gdLst/>
            <a:ahLst/>
            <a:cxnLst/>
            <a:rect l="l" t="t" r="r" b="b"/>
            <a:pathLst>
              <a:path w="28265" h="29260" extrusionOk="0">
                <a:moveTo>
                  <a:pt x="13097" y="0"/>
                </a:moveTo>
                <a:cubicBezTo>
                  <a:pt x="8537" y="0"/>
                  <a:pt x="4119" y="1984"/>
                  <a:pt x="2006" y="5551"/>
                </a:cubicBezTo>
                <a:cubicBezTo>
                  <a:pt x="0" y="8944"/>
                  <a:pt x="503" y="13043"/>
                  <a:pt x="1023" y="17300"/>
                </a:cubicBezTo>
                <a:cubicBezTo>
                  <a:pt x="1493" y="21133"/>
                  <a:pt x="1867" y="24183"/>
                  <a:pt x="4049" y="26501"/>
                </a:cubicBezTo>
                <a:cubicBezTo>
                  <a:pt x="6091" y="28666"/>
                  <a:pt x="8847" y="29260"/>
                  <a:pt x="11258" y="29260"/>
                </a:cubicBezTo>
                <a:cubicBezTo>
                  <a:pt x="14057" y="29260"/>
                  <a:pt x="16393" y="28460"/>
                  <a:pt x="16611" y="28389"/>
                </a:cubicBezTo>
                <a:cubicBezTo>
                  <a:pt x="22852" y="26339"/>
                  <a:pt x="28264" y="19405"/>
                  <a:pt x="27433" y="12123"/>
                </a:cubicBezTo>
                <a:cubicBezTo>
                  <a:pt x="26758" y="6216"/>
                  <a:pt x="22108" y="2977"/>
                  <a:pt x="21301" y="2431"/>
                </a:cubicBezTo>
                <a:cubicBezTo>
                  <a:pt x="18864" y="778"/>
                  <a:pt x="15953" y="0"/>
                  <a:pt x="13097" y="0"/>
                </a:cubicBezTo>
                <a:close/>
              </a:path>
            </a:pathLst>
          </a:custGeom>
          <a:solidFill>
            <a:srgbClr val="AAD5D6">
              <a:alpha val="2179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7" name="Google Shape;67;p4"/>
          <p:cNvSpPr/>
          <p:nvPr/>
        </p:nvSpPr>
        <p:spPr>
          <a:xfrm rot="-3139963">
            <a:off x="-1894812" y="2589025"/>
            <a:ext cx="2603784" cy="4028951"/>
          </a:xfrm>
          <a:custGeom>
            <a:avLst/>
            <a:gdLst/>
            <a:ahLst/>
            <a:cxnLst/>
            <a:rect l="l" t="t" r="r" b="b"/>
            <a:pathLst>
              <a:path w="28265" h="29260" extrusionOk="0">
                <a:moveTo>
                  <a:pt x="13097" y="0"/>
                </a:moveTo>
                <a:cubicBezTo>
                  <a:pt x="8537" y="0"/>
                  <a:pt x="4119" y="1984"/>
                  <a:pt x="2006" y="5551"/>
                </a:cubicBezTo>
                <a:cubicBezTo>
                  <a:pt x="0" y="8944"/>
                  <a:pt x="503" y="13043"/>
                  <a:pt x="1023" y="17300"/>
                </a:cubicBezTo>
                <a:cubicBezTo>
                  <a:pt x="1493" y="21133"/>
                  <a:pt x="1867" y="24183"/>
                  <a:pt x="4049" y="26501"/>
                </a:cubicBezTo>
                <a:cubicBezTo>
                  <a:pt x="6091" y="28666"/>
                  <a:pt x="8847" y="29260"/>
                  <a:pt x="11258" y="29260"/>
                </a:cubicBezTo>
                <a:cubicBezTo>
                  <a:pt x="14057" y="29260"/>
                  <a:pt x="16393" y="28460"/>
                  <a:pt x="16611" y="28389"/>
                </a:cubicBezTo>
                <a:cubicBezTo>
                  <a:pt x="22852" y="26339"/>
                  <a:pt x="28264" y="19405"/>
                  <a:pt x="27433" y="12123"/>
                </a:cubicBezTo>
                <a:cubicBezTo>
                  <a:pt x="26758" y="6216"/>
                  <a:pt x="22108" y="2977"/>
                  <a:pt x="21301" y="2431"/>
                </a:cubicBezTo>
                <a:cubicBezTo>
                  <a:pt x="18864" y="778"/>
                  <a:pt x="15953" y="0"/>
                  <a:pt x="13097" y="0"/>
                </a:cubicBezTo>
                <a:close/>
              </a:path>
            </a:pathLst>
          </a:custGeom>
          <a:solidFill>
            <a:srgbClr val="AAD5D6">
              <a:alpha val="217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1104376" y="4480250"/>
            <a:ext cx="407777" cy="407756"/>
          </a:xfrm>
          <a:custGeom>
            <a:avLst/>
            <a:gdLst/>
            <a:ahLst/>
            <a:cxnLst/>
            <a:rect l="l" t="t" r="r" b="b"/>
            <a:pathLst>
              <a:path w="8281" h="8281" extrusionOk="0">
                <a:moveTo>
                  <a:pt x="2981" y="1"/>
                </a:moveTo>
                <a:cubicBezTo>
                  <a:pt x="2849" y="1"/>
                  <a:pt x="2739" y="111"/>
                  <a:pt x="2739" y="246"/>
                </a:cubicBezTo>
                <a:lnTo>
                  <a:pt x="2739" y="2501"/>
                </a:lnTo>
                <a:cubicBezTo>
                  <a:pt x="2739" y="2633"/>
                  <a:pt x="2633" y="2743"/>
                  <a:pt x="2497" y="2743"/>
                </a:cubicBezTo>
                <a:lnTo>
                  <a:pt x="243" y="2743"/>
                </a:lnTo>
                <a:cubicBezTo>
                  <a:pt x="111" y="2743"/>
                  <a:pt x="1" y="2849"/>
                  <a:pt x="1" y="2985"/>
                </a:cubicBezTo>
                <a:lnTo>
                  <a:pt x="1" y="5300"/>
                </a:lnTo>
                <a:cubicBezTo>
                  <a:pt x="1" y="5435"/>
                  <a:pt x="111" y="5542"/>
                  <a:pt x="243" y="5542"/>
                </a:cubicBezTo>
                <a:lnTo>
                  <a:pt x="2497" y="5542"/>
                </a:lnTo>
                <a:cubicBezTo>
                  <a:pt x="2633" y="5542"/>
                  <a:pt x="2739" y="5652"/>
                  <a:pt x="2739" y="5784"/>
                </a:cubicBezTo>
                <a:lnTo>
                  <a:pt x="2739" y="8038"/>
                </a:lnTo>
                <a:cubicBezTo>
                  <a:pt x="2739" y="8174"/>
                  <a:pt x="2849" y="8280"/>
                  <a:pt x="2981" y="8280"/>
                </a:cubicBezTo>
                <a:lnTo>
                  <a:pt x="5299" y="8280"/>
                </a:lnTo>
                <a:cubicBezTo>
                  <a:pt x="5431" y="8280"/>
                  <a:pt x="5541" y="8174"/>
                  <a:pt x="5541" y="8038"/>
                </a:cubicBezTo>
                <a:lnTo>
                  <a:pt x="5541" y="5784"/>
                </a:lnTo>
                <a:cubicBezTo>
                  <a:pt x="5541" y="5652"/>
                  <a:pt x="5647" y="5542"/>
                  <a:pt x="5783" y="5542"/>
                </a:cubicBezTo>
                <a:lnTo>
                  <a:pt x="8038" y="5542"/>
                </a:lnTo>
                <a:cubicBezTo>
                  <a:pt x="8170" y="5542"/>
                  <a:pt x="8280" y="5435"/>
                  <a:pt x="8280" y="5300"/>
                </a:cubicBezTo>
                <a:lnTo>
                  <a:pt x="8280" y="2985"/>
                </a:lnTo>
                <a:cubicBezTo>
                  <a:pt x="8280" y="2849"/>
                  <a:pt x="8170" y="2743"/>
                  <a:pt x="8038" y="2743"/>
                </a:cubicBezTo>
                <a:lnTo>
                  <a:pt x="5783" y="2743"/>
                </a:lnTo>
                <a:cubicBezTo>
                  <a:pt x="5647" y="2743"/>
                  <a:pt x="5541" y="2633"/>
                  <a:pt x="5541" y="2501"/>
                </a:cubicBezTo>
                <a:lnTo>
                  <a:pt x="5541" y="246"/>
                </a:lnTo>
                <a:cubicBezTo>
                  <a:pt x="5541" y="111"/>
                  <a:pt x="5431" y="1"/>
                  <a:pt x="52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181465" y="4024017"/>
            <a:ext cx="329729" cy="456235"/>
          </a:xfrm>
          <a:custGeom>
            <a:avLst/>
            <a:gdLst/>
            <a:ahLst/>
            <a:cxnLst/>
            <a:rect l="l" t="t" r="r" b="b"/>
            <a:pathLst>
              <a:path w="10342" h="14311" extrusionOk="0">
                <a:moveTo>
                  <a:pt x="5163" y="1"/>
                </a:moveTo>
                <a:cubicBezTo>
                  <a:pt x="3202" y="1"/>
                  <a:pt x="1610" y="1588"/>
                  <a:pt x="1610" y="3552"/>
                </a:cubicBezTo>
                <a:cubicBezTo>
                  <a:pt x="1610" y="4945"/>
                  <a:pt x="2413" y="6148"/>
                  <a:pt x="3584" y="6727"/>
                </a:cubicBezTo>
                <a:lnTo>
                  <a:pt x="180" y="13537"/>
                </a:lnTo>
                <a:cubicBezTo>
                  <a:pt x="1" y="13892"/>
                  <a:pt x="261" y="14310"/>
                  <a:pt x="657" y="14310"/>
                </a:cubicBezTo>
                <a:lnTo>
                  <a:pt x="9685" y="14310"/>
                </a:lnTo>
                <a:cubicBezTo>
                  <a:pt x="10085" y="14310"/>
                  <a:pt x="10342" y="13892"/>
                  <a:pt x="10166" y="13537"/>
                </a:cubicBezTo>
                <a:lnTo>
                  <a:pt x="6755" y="6720"/>
                </a:lnTo>
                <a:cubicBezTo>
                  <a:pt x="7913" y="6136"/>
                  <a:pt x="8710" y="4941"/>
                  <a:pt x="8710" y="3555"/>
                </a:cubicBezTo>
                <a:cubicBezTo>
                  <a:pt x="8713" y="1666"/>
                  <a:pt x="7162" y="60"/>
                  <a:pt x="5270" y="2"/>
                </a:cubicBezTo>
                <a:cubicBezTo>
                  <a:pt x="5234" y="1"/>
                  <a:pt x="5198" y="1"/>
                  <a:pt x="5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4"/>
          <p:cNvGrpSpPr/>
          <p:nvPr/>
        </p:nvGrpSpPr>
        <p:grpSpPr>
          <a:xfrm rot="2505319" flipH="1">
            <a:off x="7812441" y="4470615"/>
            <a:ext cx="1293654" cy="754219"/>
            <a:chOff x="3864475" y="2225200"/>
            <a:chExt cx="862200" cy="502675"/>
          </a:xfrm>
        </p:grpSpPr>
        <p:sp>
          <p:nvSpPr>
            <p:cNvPr id="71" name="Google Shape;71;p4"/>
            <p:cNvSpPr/>
            <p:nvPr/>
          </p:nvSpPr>
          <p:spPr>
            <a:xfrm>
              <a:off x="3864475" y="2415975"/>
              <a:ext cx="759175" cy="138475"/>
            </a:xfrm>
            <a:custGeom>
              <a:avLst/>
              <a:gdLst/>
              <a:ahLst/>
              <a:cxnLst/>
              <a:rect l="l" t="t" r="r" b="b"/>
              <a:pathLst>
                <a:path w="30367" h="5539" extrusionOk="0">
                  <a:moveTo>
                    <a:pt x="5707" y="0"/>
                  </a:moveTo>
                  <a:cubicBezTo>
                    <a:pt x="3849" y="0"/>
                    <a:pt x="1937" y="353"/>
                    <a:pt x="1" y="1056"/>
                  </a:cubicBezTo>
                  <a:lnTo>
                    <a:pt x="48" y="1185"/>
                  </a:lnTo>
                  <a:cubicBezTo>
                    <a:pt x="1967" y="489"/>
                    <a:pt x="3860" y="139"/>
                    <a:pt x="5699" y="139"/>
                  </a:cubicBezTo>
                  <a:cubicBezTo>
                    <a:pt x="6429" y="139"/>
                    <a:pt x="7151" y="194"/>
                    <a:pt x="7862" y="305"/>
                  </a:cubicBezTo>
                  <a:cubicBezTo>
                    <a:pt x="10473" y="708"/>
                    <a:pt x="12123" y="1709"/>
                    <a:pt x="13869" y="2766"/>
                  </a:cubicBezTo>
                  <a:cubicBezTo>
                    <a:pt x="15204" y="3576"/>
                    <a:pt x="16582" y="4412"/>
                    <a:pt x="18427" y="4959"/>
                  </a:cubicBezTo>
                  <a:cubicBezTo>
                    <a:pt x="19724" y="5345"/>
                    <a:pt x="21101" y="5539"/>
                    <a:pt x="22529" y="5539"/>
                  </a:cubicBezTo>
                  <a:cubicBezTo>
                    <a:pt x="22792" y="5539"/>
                    <a:pt x="23056" y="5532"/>
                    <a:pt x="23322" y="5519"/>
                  </a:cubicBezTo>
                  <a:cubicBezTo>
                    <a:pt x="25519" y="5409"/>
                    <a:pt x="27887" y="4849"/>
                    <a:pt x="30366" y="3847"/>
                  </a:cubicBezTo>
                  <a:lnTo>
                    <a:pt x="30315" y="3722"/>
                  </a:lnTo>
                  <a:cubicBezTo>
                    <a:pt x="27543" y="4839"/>
                    <a:pt x="24932" y="5398"/>
                    <a:pt x="22508" y="5398"/>
                  </a:cubicBezTo>
                  <a:cubicBezTo>
                    <a:pt x="21094" y="5398"/>
                    <a:pt x="19744" y="5208"/>
                    <a:pt x="18463" y="4827"/>
                  </a:cubicBezTo>
                  <a:cubicBezTo>
                    <a:pt x="16637" y="4284"/>
                    <a:pt x="15266" y="3451"/>
                    <a:pt x="13942" y="2648"/>
                  </a:cubicBezTo>
                  <a:cubicBezTo>
                    <a:pt x="12182" y="1581"/>
                    <a:pt x="10521" y="576"/>
                    <a:pt x="7884" y="166"/>
                  </a:cubicBezTo>
                  <a:cubicBezTo>
                    <a:pt x="7168" y="56"/>
                    <a:pt x="6442" y="0"/>
                    <a:pt x="57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4514975" y="2460875"/>
              <a:ext cx="211700" cy="117500"/>
            </a:xfrm>
            <a:custGeom>
              <a:avLst/>
              <a:gdLst/>
              <a:ahLst/>
              <a:cxnLst/>
              <a:rect l="l" t="t" r="r" b="b"/>
              <a:pathLst>
                <a:path w="8468" h="4700" extrusionOk="0">
                  <a:moveTo>
                    <a:pt x="8259" y="0"/>
                  </a:moveTo>
                  <a:cubicBezTo>
                    <a:pt x="7928" y="0"/>
                    <a:pt x="6807" y="1364"/>
                    <a:pt x="5226" y="1380"/>
                  </a:cubicBezTo>
                  <a:cubicBezTo>
                    <a:pt x="5217" y="1381"/>
                    <a:pt x="5208" y="1381"/>
                    <a:pt x="5198" y="1381"/>
                  </a:cubicBezTo>
                  <a:cubicBezTo>
                    <a:pt x="4016" y="1381"/>
                    <a:pt x="3646" y="613"/>
                    <a:pt x="2812" y="613"/>
                  </a:cubicBezTo>
                  <a:cubicBezTo>
                    <a:pt x="2692" y="613"/>
                    <a:pt x="2563" y="629"/>
                    <a:pt x="2421" y="665"/>
                  </a:cubicBezTo>
                  <a:cubicBezTo>
                    <a:pt x="1119" y="995"/>
                    <a:pt x="1" y="3334"/>
                    <a:pt x="1" y="3334"/>
                  </a:cubicBezTo>
                  <a:cubicBezTo>
                    <a:pt x="1" y="3334"/>
                    <a:pt x="440" y="4700"/>
                    <a:pt x="1434" y="4700"/>
                  </a:cubicBezTo>
                  <a:cubicBezTo>
                    <a:pt x="1799" y="4700"/>
                    <a:pt x="2239" y="4516"/>
                    <a:pt x="2759" y="4013"/>
                  </a:cubicBezTo>
                  <a:cubicBezTo>
                    <a:pt x="4291" y="2532"/>
                    <a:pt x="6227" y="3060"/>
                    <a:pt x="7173" y="2165"/>
                  </a:cubicBezTo>
                  <a:cubicBezTo>
                    <a:pt x="7940" y="1442"/>
                    <a:pt x="8468" y="320"/>
                    <a:pt x="8339" y="52"/>
                  </a:cubicBezTo>
                  <a:cubicBezTo>
                    <a:pt x="8322" y="16"/>
                    <a:pt x="8296" y="0"/>
                    <a:pt x="8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4100150" y="2225200"/>
              <a:ext cx="121500" cy="217325"/>
            </a:xfrm>
            <a:custGeom>
              <a:avLst/>
              <a:gdLst/>
              <a:ahLst/>
              <a:cxnLst/>
              <a:rect l="l" t="t" r="r" b="b"/>
              <a:pathLst>
                <a:path w="4860" h="8693" extrusionOk="0">
                  <a:moveTo>
                    <a:pt x="3879" y="1"/>
                  </a:moveTo>
                  <a:cubicBezTo>
                    <a:pt x="3539" y="1"/>
                    <a:pt x="4011" y="1923"/>
                    <a:pt x="2927" y="3246"/>
                  </a:cubicBezTo>
                  <a:cubicBezTo>
                    <a:pt x="2058" y="4309"/>
                    <a:pt x="1094" y="3873"/>
                    <a:pt x="584" y="4937"/>
                  </a:cubicBezTo>
                  <a:cubicBezTo>
                    <a:pt x="1" y="6150"/>
                    <a:pt x="1075" y="8508"/>
                    <a:pt x="1075" y="8508"/>
                  </a:cubicBezTo>
                  <a:cubicBezTo>
                    <a:pt x="1075" y="8508"/>
                    <a:pt x="1531" y="8692"/>
                    <a:pt x="2037" y="8692"/>
                  </a:cubicBezTo>
                  <a:cubicBezTo>
                    <a:pt x="2713" y="8692"/>
                    <a:pt x="3478" y="8364"/>
                    <a:pt x="3367" y="6829"/>
                  </a:cubicBezTo>
                  <a:cubicBezTo>
                    <a:pt x="3213" y="4702"/>
                    <a:pt x="4860" y="3550"/>
                    <a:pt x="4779" y="2252"/>
                  </a:cubicBezTo>
                  <a:cubicBezTo>
                    <a:pt x="4717" y="1203"/>
                    <a:pt x="4193" y="78"/>
                    <a:pt x="3907" y="5"/>
                  </a:cubicBezTo>
                  <a:cubicBezTo>
                    <a:pt x="3897" y="2"/>
                    <a:pt x="3887" y="1"/>
                    <a:pt x="38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4298175" y="2537825"/>
              <a:ext cx="179250" cy="190050"/>
            </a:xfrm>
            <a:custGeom>
              <a:avLst/>
              <a:gdLst/>
              <a:ahLst/>
              <a:cxnLst/>
              <a:rect l="l" t="t" r="r" b="b"/>
              <a:pathLst>
                <a:path w="7170" h="7602" extrusionOk="0">
                  <a:moveTo>
                    <a:pt x="1057" y="0"/>
                  </a:moveTo>
                  <a:cubicBezTo>
                    <a:pt x="1056" y="0"/>
                    <a:pt x="0" y="806"/>
                    <a:pt x="1695" y="3109"/>
                  </a:cubicBezTo>
                  <a:cubicBezTo>
                    <a:pt x="3140" y="5075"/>
                    <a:pt x="3331" y="6289"/>
                    <a:pt x="4489" y="6978"/>
                  </a:cubicBezTo>
                  <a:cubicBezTo>
                    <a:pt x="5175" y="7389"/>
                    <a:pt x="6024" y="7602"/>
                    <a:pt x="6512" y="7602"/>
                  </a:cubicBezTo>
                  <a:cubicBezTo>
                    <a:pt x="6690" y="7602"/>
                    <a:pt x="6820" y="7574"/>
                    <a:pt x="6876" y="7517"/>
                  </a:cubicBezTo>
                  <a:cubicBezTo>
                    <a:pt x="7169" y="7227"/>
                    <a:pt x="5189" y="6531"/>
                    <a:pt x="4607" y="4745"/>
                  </a:cubicBezTo>
                  <a:cubicBezTo>
                    <a:pt x="4145" y="3341"/>
                    <a:pt x="5025" y="2735"/>
                    <a:pt x="4379" y="1654"/>
                  </a:cubicBezTo>
                  <a:cubicBezTo>
                    <a:pt x="3642" y="425"/>
                    <a:pt x="1057" y="0"/>
                    <a:pt x="10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4066350" y="2428900"/>
              <a:ext cx="88575" cy="201350"/>
            </a:xfrm>
            <a:custGeom>
              <a:avLst/>
              <a:gdLst/>
              <a:ahLst/>
              <a:cxnLst/>
              <a:rect l="l" t="t" r="r" b="b"/>
              <a:pathLst>
                <a:path w="3543" h="8054" extrusionOk="0">
                  <a:moveTo>
                    <a:pt x="1122" y="1"/>
                  </a:moveTo>
                  <a:cubicBezTo>
                    <a:pt x="1122" y="1"/>
                    <a:pt x="0" y="287"/>
                    <a:pt x="569" y="2718"/>
                  </a:cubicBezTo>
                  <a:cubicBezTo>
                    <a:pt x="1048" y="4794"/>
                    <a:pt x="789" y="5835"/>
                    <a:pt x="1478" y="6788"/>
                  </a:cubicBezTo>
                  <a:cubicBezTo>
                    <a:pt x="1996" y="7500"/>
                    <a:pt x="2830" y="8053"/>
                    <a:pt x="3143" y="8053"/>
                  </a:cubicBezTo>
                  <a:cubicBezTo>
                    <a:pt x="3169" y="8053"/>
                    <a:pt x="3191" y="8049"/>
                    <a:pt x="3209" y="8042"/>
                  </a:cubicBezTo>
                  <a:cubicBezTo>
                    <a:pt x="3542" y="7910"/>
                    <a:pt x="2197" y="6667"/>
                    <a:pt x="2339" y="5031"/>
                  </a:cubicBezTo>
                  <a:cubicBezTo>
                    <a:pt x="2456" y="3748"/>
                    <a:pt x="3370" y="3565"/>
                    <a:pt x="3223" y="2476"/>
                  </a:cubicBezTo>
                  <a:cubicBezTo>
                    <a:pt x="3055" y="1233"/>
                    <a:pt x="1122" y="1"/>
                    <a:pt x="1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4433025" y="2552300"/>
              <a:ext cx="223900" cy="168200"/>
            </a:xfrm>
            <a:custGeom>
              <a:avLst/>
              <a:gdLst/>
              <a:ahLst/>
              <a:cxnLst/>
              <a:rect l="l" t="t" r="r" b="b"/>
              <a:pathLst>
                <a:path w="8956" h="6728" extrusionOk="0">
                  <a:moveTo>
                    <a:pt x="489" y="0"/>
                  </a:moveTo>
                  <a:cubicBezTo>
                    <a:pt x="489" y="0"/>
                    <a:pt x="0" y="1801"/>
                    <a:pt x="621" y="2501"/>
                  </a:cubicBezTo>
                  <a:cubicBezTo>
                    <a:pt x="1137" y="3080"/>
                    <a:pt x="1621" y="2772"/>
                    <a:pt x="2593" y="3370"/>
                  </a:cubicBezTo>
                  <a:cubicBezTo>
                    <a:pt x="3785" y="4100"/>
                    <a:pt x="3565" y="4870"/>
                    <a:pt x="4507" y="5237"/>
                  </a:cubicBezTo>
                  <a:cubicBezTo>
                    <a:pt x="4725" y="5322"/>
                    <a:pt x="4921" y="5353"/>
                    <a:pt x="5106" y="5353"/>
                  </a:cubicBezTo>
                  <a:cubicBezTo>
                    <a:pt x="5599" y="5353"/>
                    <a:pt x="6008" y="5133"/>
                    <a:pt x="6517" y="5133"/>
                  </a:cubicBezTo>
                  <a:cubicBezTo>
                    <a:pt x="6715" y="5133"/>
                    <a:pt x="6927" y="5166"/>
                    <a:pt x="7166" y="5259"/>
                  </a:cubicBezTo>
                  <a:cubicBezTo>
                    <a:pt x="8207" y="5661"/>
                    <a:pt x="8535" y="6727"/>
                    <a:pt x="8715" y="6727"/>
                  </a:cubicBezTo>
                  <a:cubicBezTo>
                    <a:pt x="8722" y="6727"/>
                    <a:pt x="8728" y="6725"/>
                    <a:pt x="8735" y="6722"/>
                  </a:cubicBezTo>
                  <a:cubicBezTo>
                    <a:pt x="8955" y="6616"/>
                    <a:pt x="8787" y="4606"/>
                    <a:pt x="7470" y="3697"/>
                  </a:cubicBezTo>
                  <a:cubicBezTo>
                    <a:pt x="6495" y="3018"/>
                    <a:pt x="5417" y="3488"/>
                    <a:pt x="4467" y="2549"/>
                  </a:cubicBezTo>
                  <a:cubicBezTo>
                    <a:pt x="3917" y="2006"/>
                    <a:pt x="4137" y="1713"/>
                    <a:pt x="3554" y="1053"/>
                  </a:cubicBezTo>
                  <a:cubicBezTo>
                    <a:pt x="2729" y="122"/>
                    <a:pt x="489" y="0"/>
                    <a:pt x="4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4294150" y="2308625"/>
              <a:ext cx="176125" cy="227825"/>
            </a:xfrm>
            <a:custGeom>
              <a:avLst/>
              <a:gdLst/>
              <a:ahLst/>
              <a:cxnLst/>
              <a:rect l="l" t="t" r="r" b="b"/>
              <a:pathLst>
                <a:path w="7045" h="9113" extrusionOk="0">
                  <a:moveTo>
                    <a:pt x="6234" y="0"/>
                  </a:moveTo>
                  <a:cubicBezTo>
                    <a:pt x="6049" y="0"/>
                    <a:pt x="6162" y="1139"/>
                    <a:pt x="5325" y="1904"/>
                  </a:cubicBezTo>
                  <a:cubicBezTo>
                    <a:pt x="4485" y="2674"/>
                    <a:pt x="3693" y="2142"/>
                    <a:pt x="2898" y="2876"/>
                  </a:cubicBezTo>
                  <a:cubicBezTo>
                    <a:pt x="2167" y="3550"/>
                    <a:pt x="2644" y="4177"/>
                    <a:pt x="1815" y="5274"/>
                  </a:cubicBezTo>
                  <a:cubicBezTo>
                    <a:pt x="1137" y="6168"/>
                    <a:pt x="583" y="6062"/>
                    <a:pt x="319" y="6777"/>
                  </a:cubicBezTo>
                  <a:cubicBezTo>
                    <a:pt x="0" y="7639"/>
                    <a:pt x="1093" y="9113"/>
                    <a:pt x="1093" y="9113"/>
                  </a:cubicBezTo>
                  <a:cubicBezTo>
                    <a:pt x="1093" y="9113"/>
                    <a:pt x="3103" y="8200"/>
                    <a:pt x="3524" y="7052"/>
                  </a:cubicBezTo>
                  <a:cubicBezTo>
                    <a:pt x="3825" y="6238"/>
                    <a:pt x="3517" y="6047"/>
                    <a:pt x="3825" y="5354"/>
                  </a:cubicBezTo>
                  <a:cubicBezTo>
                    <a:pt x="4357" y="4152"/>
                    <a:pt x="5511" y="4196"/>
                    <a:pt x="6164" y="3228"/>
                  </a:cubicBezTo>
                  <a:cubicBezTo>
                    <a:pt x="7044" y="1922"/>
                    <a:pt x="6476" y="22"/>
                    <a:pt x="6237" y="0"/>
                  </a:cubicBezTo>
                  <a:cubicBezTo>
                    <a:pt x="6236" y="0"/>
                    <a:pt x="6235" y="0"/>
                    <a:pt x="62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4413975" y="2352350"/>
              <a:ext cx="138000" cy="202925"/>
            </a:xfrm>
            <a:custGeom>
              <a:avLst/>
              <a:gdLst/>
              <a:ahLst/>
              <a:cxnLst/>
              <a:rect l="l" t="t" r="r" b="b"/>
              <a:pathLst>
                <a:path w="5520" h="8117" extrusionOk="0">
                  <a:moveTo>
                    <a:pt x="4895" y="0"/>
                  </a:moveTo>
                  <a:cubicBezTo>
                    <a:pt x="4660" y="0"/>
                    <a:pt x="4590" y="883"/>
                    <a:pt x="3370" y="2205"/>
                  </a:cubicBezTo>
                  <a:cubicBezTo>
                    <a:pt x="2666" y="2960"/>
                    <a:pt x="2365" y="2696"/>
                    <a:pt x="1698" y="3422"/>
                  </a:cubicBezTo>
                  <a:cubicBezTo>
                    <a:pt x="0" y="5259"/>
                    <a:pt x="249" y="8020"/>
                    <a:pt x="249" y="8020"/>
                  </a:cubicBezTo>
                  <a:cubicBezTo>
                    <a:pt x="249" y="8020"/>
                    <a:pt x="576" y="8116"/>
                    <a:pt x="997" y="8116"/>
                  </a:cubicBezTo>
                  <a:cubicBezTo>
                    <a:pt x="1462" y="8116"/>
                    <a:pt x="2041" y="7999"/>
                    <a:pt x="2424" y="7507"/>
                  </a:cubicBezTo>
                  <a:cubicBezTo>
                    <a:pt x="2948" y="6836"/>
                    <a:pt x="2857" y="6355"/>
                    <a:pt x="3377" y="5131"/>
                  </a:cubicBezTo>
                  <a:cubicBezTo>
                    <a:pt x="4041" y="3572"/>
                    <a:pt x="4606" y="3799"/>
                    <a:pt x="5024" y="2520"/>
                  </a:cubicBezTo>
                  <a:cubicBezTo>
                    <a:pt x="5519" y="995"/>
                    <a:pt x="5200" y="107"/>
                    <a:pt x="4936" y="8"/>
                  </a:cubicBezTo>
                  <a:cubicBezTo>
                    <a:pt x="4922" y="3"/>
                    <a:pt x="4908" y="0"/>
                    <a:pt x="48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4200175" y="2307950"/>
              <a:ext cx="137725" cy="172925"/>
            </a:xfrm>
            <a:custGeom>
              <a:avLst/>
              <a:gdLst/>
              <a:ahLst/>
              <a:cxnLst/>
              <a:rect l="l" t="t" r="r" b="b"/>
              <a:pathLst>
                <a:path w="5509" h="6917" extrusionOk="0">
                  <a:moveTo>
                    <a:pt x="5045" y="1"/>
                  </a:moveTo>
                  <a:cubicBezTo>
                    <a:pt x="4834" y="1"/>
                    <a:pt x="4663" y="783"/>
                    <a:pt x="3440" y="1825"/>
                  </a:cubicBezTo>
                  <a:cubicBezTo>
                    <a:pt x="2725" y="2433"/>
                    <a:pt x="2480" y="2162"/>
                    <a:pt x="1801" y="2741"/>
                  </a:cubicBezTo>
                  <a:cubicBezTo>
                    <a:pt x="74" y="4219"/>
                    <a:pt x="1" y="6734"/>
                    <a:pt x="1" y="6734"/>
                  </a:cubicBezTo>
                  <a:cubicBezTo>
                    <a:pt x="1" y="6734"/>
                    <a:pt x="428" y="6916"/>
                    <a:pt x="934" y="6916"/>
                  </a:cubicBezTo>
                  <a:cubicBezTo>
                    <a:pt x="1297" y="6916"/>
                    <a:pt x="1701" y="6823"/>
                    <a:pt x="2018" y="6503"/>
                  </a:cubicBezTo>
                  <a:cubicBezTo>
                    <a:pt x="2564" y="5953"/>
                    <a:pt x="2531" y="5513"/>
                    <a:pt x="3136" y="4465"/>
                  </a:cubicBezTo>
                  <a:cubicBezTo>
                    <a:pt x="3898" y="3130"/>
                    <a:pt x="4382" y="3397"/>
                    <a:pt x="4896" y="2287"/>
                  </a:cubicBezTo>
                  <a:cubicBezTo>
                    <a:pt x="5508" y="967"/>
                    <a:pt x="5314" y="130"/>
                    <a:pt x="5090" y="13"/>
                  </a:cubicBezTo>
                  <a:cubicBezTo>
                    <a:pt x="5074" y="5"/>
                    <a:pt x="5059" y="1"/>
                    <a:pt x="50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4177250" y="2476950"/>
              <a:ext cx="107475" cy="208950"/>
            </a:xfrm>
            <a:custGeom>
              <a:avLst/>
              <a:gdLst/>
              <a:ahLst/>
              <a:cxnLst/>
              <a:rect l="l" t="t" r="r" b="b"/>
              <a:pathLst>
                <a:path w="4299" h="8358" extrusionOk="0">
                  <a:moveTo>
                    <a:pt x="1072" y="0"/>
                  </a:moveTo>
                  <a:cubicBezTo>
                    <a:pt x="1023" y="0"/>
                    <a:pt x="973" y="4"/>
                    <a:pt x="925" y="11"/>
                  </a:cubicBezTo>
                  <a:cubicBezTo>
                    <a:pt x="925" y="11"/>
                    <a:pt x="1" y="1493"/>
                    <a:pt x="177" y="2212"/>
                  </a:cubicBezTo>
                  <a:cubicBezTo>
                    <a:pt x="361" y="2948"/>
                    <a:pt x="1266" y="2985"/>
                    <a:pt x="1607" y="4011"/>
                  </a:cubicBezTo>
                  <a:cubicBezTo>
                    <a:pt x="1757" y="4466"/>
                    <a:pt x="1593" y="4495"/>
                    <a:pt x="1754" y="4962"/>
                  </a:cubicBezTo>
                  <a:cubicBezTo>
                    <a:pt x="2047" y="5815"/>
                    <a:pt x="2762" y="5793"/>
                    <a:pt x="3143" y="6656"/>
                  </a:cubicBezTo>
                  <a:cubicBezTo>
                    <a:pt x="3551" y="7572"/>
                    <a:pt x="3459" y="8339"/>
                    <a:pt x="3653" y="8357"/>
                  </a:cubicBezTo>
                  <a:cubicBezTo>
                    <a:pt x="3655" y="8357"/>
                    <a:pt x="3657" y="8357"/>
                    <a:pt x="3659" y="8357"/>
                  </a:cubicBezTo>
                  <a:cubicBezTo>
                    <a:pt x="3878" y="8357"/>
                    <a:pt x="4299" y="7416"/>
                    <a:pt x="4280" y="6384"/>
                  </a:cubicBezTo>
                  <a:cubicBezTo>
                    <a:pt x="4265" y="5559"/>
                    <a:pt x="3983" y="5409"/>
                    <a:pt x="3551" y="3774"/>
                  </a:cubicBezTo>
                  <a:cubicBezTo>
                    <a:pt x="3257" y="2677"/>
                    <a:pt x="3275" y="1899"/>
                    <a:pt x="3041" y="1401"/>
                  </a:cubicBezTo>
                  <a:cubicBezTo>
                    <a:pt x="2909" y="1119"/>
                    <a:pt x="1949" y="0"/>
                    <a:pt x="10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4"/>
          <p:cNvGrpSpPr/>
          <p:nvPr/>
        </p:nvGrpSpPr>
        <p:grpSpPr>
          <a:xfrm rot="6203043" flipH="1">
            <a:off x="7983765" y="3689746"/>
            <a:ext cx="2031864" cy="1184606"/>
            <a:chOff x="3864475" y="2225200"/>
            <a:chExt cx="862200" cy="502675"/>
          </a:xfrm>
        </p:grpSpPr>
        <p:sp>
          <p:nvSpPr>
            <p:cNvPr id="82" name="Google Shape;82;p4"/>
            <p:cNvSpPr/>
            <p:nvPr/>
          </p:nvSpPr>
          <p:spPr>
            <a:xfrm>
              <a:off x="3864475" y="2415975"/>
              <a:ext cx="759175" cy="138475"/>
            </a:xfrm>
            <a:custGeom>
              <a:avLst/>
              <a:gdLst/>
              <a:ahLst/>
              <a:cxnLst/>
              <a:rect l="l" t="t" r="r" b="b"/>
              <a:pathLst>
                <a:path w="30367" h="5539" extrusionOk="0">
                  <a:moveTo>
                    <a:pt x="5707" y="0"/>
                  </a:moveTo>
                  <a:cubicBezTo>
                    <a:pt x="3849" y="0"/>
                    <a:pt x="1937" y="353"/>
                    <a:pt x="1" y="1056"/>
                  </a:cubicBezTo>
                  <a:lnTo>
                    <a:pt x="48" y="1185"/>
                  </a:lnTo>
                  <a:cubicBezTo>
                    <a:pt x="1967" y="489"/>
                    <a:pt x="3860" y="139"/>
                    <a:pt x="5699" y="139"/>
                  </a:cubicBezTo>
                  <a:cubicBezTo>
                    <a:pt x="6429" y="139"/>
                    <a:pt x="7151" y="194"/>
                    <a:pt x="7862" y="305"/>
                  </a:cubicBezTo>
                  <a:cubicBezTo>
                    <a:pt x="10473" y="708"/>
                    <a:pt x="12123" y="1709"/>
                    <a:pt x="13869" y="2766"/>
                  </a:cubicBezTo>
                  <a:cubicBezTo>
                    <a:pt x="15204" y="3576"/>
                    <a:pt x="16582" y="4412"/>
                    <a:pt x="18427" y="4959"/>
                  </a:cubicBezTo>
                  <a:cubicBezTo>
                    <a:pt x="19724" y="5345"/>
                    <a:pt x="21101" y="5539"/>
                    <a:pt x="22529" y="5539"/>
                  </a:cubicBezTo>
                  <a:cubicBezTo>
                    <a:pt x="22792" y="5539"/>
                    <a:pt x="23056" y="5532"/>
                    <a:pt x="23322" y="5519"/>
                  </a:cubicBezTo>
                  <a:cubicBezTo>
                    <a:pt x="25519" y="5409"/>
                    <a:pt x="27887" y="4849"/>
                    <a:pt x="30366" y="3847"/>
                  </a:cubicBezTo>
                  <a:lnTo>
                    <a:pt x="30315" y="3722"/>
                  </a:lnTo>
                  <a:cubicBezTo>
                    <a:pt x="27543" y="4839"/>
                    <a:pt x="24932" y="5398"/>
                    <a:pt x="22508" y="5398"/>
                  </a:cubicBezTo>
                  <a:cubicBezTo>
                    <a:pt x="21094" y="5398"/>
                    <a:pt x="19744" y="5208"/>
                    <a:pt x="18463" y="4827"/>
                  </a:cubicBezTo>
                  <a:cubicBezTo>
                    <a:pt x="16637" y="4284"/>
                    <a:pt x="15266" y="3451"/>
                    <a:pt x="13942" y="2648"/>
                  </a:cubicBezTo>
                  <a:cubicBezTo>
                    <a:pt x="12182" y="1581"/>
                    <a:pt x="10521" y="576"/>
                    <a:pt x="7884" y="166"/>
                  </a:cubicBezTo>
                  <a:cubicBezTo>
                    <a:pt x="7168" y="56"/>
                    <a:pt x="6442" y="0"/>
                    <a:pt x="57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4514975" y="2460875"/>
              <a:ext cx="211700" cy="117500"/>
            </a:xfrm>
            <a:custGeom>
              <a:avLst/>
              <a:gdLst/>
              <a:ahLst/>
              <a:cxnLst/>
              <a:rect l="l" t="t" r="r" b="b"/>
              <a:pathLst>
                <a:path w="8468" h="4700" extrusionOk="0">
                  <a:moveTo>
                    <a:pt x="8259" y="0"/>
                  </a:moveTo>
                  <a:cubicBezTo>
                    <a:pt x="7928" y="0"/>
                    <a:pt x="6807" y="1364"/>
                    <a:pt x="5226" y="1380"/>
                  </a:cubicBezTo>
                  <a:cubicBezTo>
                    <a:pt x="5217" y="1381"/>
                    <a:pt x="5208" y="1381"/>
                    <a:pt x="5198" y="1381"/>
                  </a:cubicBezTo>
                  <a:cubicBezTo>
                    <a:pt x="4016" y="1381"/>
                    <a:pt x="3646" y="613"/>
                    <a:pt x="2812" y="613"/>
                  </a:cubicBezTo>
                  <a:cubicBezTo>
                    <a:pt x="2692" y="613"/>
                    <a:pt x="2563" y="629"/>
                    <a:pt x="2421" y="665"/>
                  </a:cubicBezTo>
                  <a:cubicBezTo>
                    <a:pt x="1119" y="995"/>
                    <a:pt x="1" y="3334"/>
                    <a:pt x="1" y="3334"/>
                  </a:cubicBezTo>
                  <a:cubicBezTo>
                    <a:pt x="1" y="3334"/>
                    <a:pt x="440" y="4700"/>
                    <a:pt x="1434" y="4700"/>
                  </a:cubicBezTo>
                  <a:cubicBezTo>
                    <a:pt x="1799" y="4700"/>
                    <a:pt x="2239" y="4516"/>
                    <a:pt x="2759" y="4013"/>
                  </a:cubicBezTo>
                  <a:cubicBezTo>
                    <a:pt x="4291" y="2532"/>
                    <a:pt x="6227" y="3060"/>
                    <a:pt x="7173" y="2165"/>
                  </a:cubicBezTo>
                  <a:cubicBezTo>
                    <a:pt x="7940" y="1442"/>
                    <a:pt x="8468" y="320"/>
                    <a:pt x="8339" y="52"/>
                  </a:cubicBezTo>
                  <a:cubicBezTo>
                    <a:pt x="8322" y="16"/>
                    <a:pt x="8296" y="0"/>
                    <a:pt x="8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4100150" y="2225200"/>
              <a:ext cx="121500" cy="217325"/>
            </a:xfrm>
            <a:custGeom>
              <a:avLst/>
              <a:gdLst/>
              <a:ahLst/>
              <a:cxnLst/>
              <a:rect l="l" t="t" r="r" b="b"/>
              <a:pathLst>
                <a:path w="4860" h="8693" extrusionOk="0">
                  <a:moveTo>
                    <a:pt x="3879" y="1"/>
                  </a:moveTo>
                  <a:cubicBezTo>
                    <a:pt x="3539" y="1"/>
                    <a:pt x="4011" y="1923"/>
                    <a:pt x="2927" y="3246"/>
                  </a:cubicBezTo>
                  <a:cubicBezTo>
                    <a:pt x="2058" y="4309"/>
                    <a:pt x="1094" y="3873"/>
                    <a:pt x="584" y="4937"/>
                  </a:cubicBezTo>
                  <a:cubicBezTo>
                    <a:pt x="1" y="6150"/>
                    <a:pt x="1075" y="8508"/>
                    <a:pt x="1075" y="8508"/>
                  </a:cubicBezTo>
                  <a:cubicBezTo>
                    <a:pt x="1075" y="8508"/>
                    <a:pt x="1531" y="8692"/>
                    <a:pt x="2037" y="8692"/>
                  </a:cubicBezTo>
                  <a:cubicBezTo>
                    <a:pt x="2713" y="8692"/>
                    <a:pt x="3478" y="8364"/>
                    <a:pt x="3367" y="6829"/>
                  </a:cubicBezTo>
                  <a:cubicBezTo>
                    <a:pt x="3213" y="4702"/>
                    <a:pt x="4860" y="3550"/>
                    <a:pt x="4779" y="2252"/>
                  </a:cubicBezTo>
                  <a:cubicBezTo>
                    <a:pt x="4717" y="1203"/>
                    <a:pt x="4193" y="78"/>
                    <a:pt x="3907" y="5"/>
                  </a:cubicBezTo>
                  <a:cubicBezTo>
                    <a:pt x="3897" y="2"/>
                    <a:pt x="3887" y="1"/>
                    <a:pt x="38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4298175" y="2537825"/>
              <a:ext cx="179250" cy="190050"/>
            </a:xfrm>
            <a:custGeom>
              <a:avLst/>
              <a:gdLst/>
              <a:ahLst/>
              <a:cxnLst/>
              <a:rect l="l" t="t" r="r" b="b"/>
              <a:pathLst>
                <a:path w="7170" h="7602" extrusionOk="0">
                  <a:moveTo>
                    <a:pt x="1057" y="0"/>
                  </a:moveTo>
                  <a:cubicBezTo>
                    <a:pt x="1056" y="0"/>
                    <a:pt x="0" y="806"/>
                    <a:pt x="1695" y="3109"/>
                  </a:cubicBezTo>
                  <a:cubicBezTo>
                    <a:pt x="3140" y="5075"/>
                    <a:pt x="3331" y="6289"/>
                    <a:pt x="4489" y="6978"/>
                  </a:cubicBezTo>
                  <a:cubicBezTo>
                    <a:pt x="5175" y="7389"/>
                    <a:pt x="6024" y="7602"/>
                    <a:pt x="6512" y="7602"/>
                  </a:cubicBezTo>
                  <a:cubicBezTo>
                    <a:pt x="6690" y="7602"/>
                    <a:pt x="6820" y="7574"/>
                    <a:pt x="6876" y="7517"/>
                  </a:cubicBezTo>
                  <a:cubicBezTo>
                    <a:pt x="7169" y="7227"/>
                    <a:pt x="5189" y="6531"/>
                    <a:pt x="4607" y="4745"/>
                  </a:cubicBezTo>
                  <a:cubicBezTo>
                    <a:pt x="4145" y="3341"/>
                    <a:pt x="5025" y="2735"/>
                    <a:pt x="4379" y="1654"/>
                  </a:cubicBezTo>
                  <a:cubicBezTo>
                    <a:pt x="3642" y="425"/>
                    <a:pt x="1057" y="0"/>
                    <a:pt x="10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4066350" y="2428900"/>
              <a:ext cx="88575" cy="201350"/>
            </a:xfrm>
            <a:custGeom>
              <a:avLst/>
              <a:gdLst/>
              <a:ahLst/>
              <a:cxnLst/>
              <a:rect l="l" t="t" r="r" b="b"/>
              <a:pathLst>
                <a:path w="3543" h="8054" extrusionOk="0">
                  <a:moveTo>
                    <a:pt x="1122" y="1"/>
                  </a:moveTo>
                  <a:cubicBezTo>
                    <a:pt x="1122" y="1"/>
                    <a:pt x="0" y="287"/>
                    <a:pt x="569" y="2718"/>
                  </a:cubicBezTo>
                  <a:cubicBezTo>
                    <a:pt x="1048" y="4794"/>
                    <a:pt x="789" y="5835"/>
                    <a:pt x="1478" y="6788"/>
                  </a:cubicBezTo>
                  <a:cubicBezTo>
                    <a:pt x="1996" y="7500"/>
                    <a:pt x="2830" y="8053"/>
                    <a:pt x="3143" y="8053"/>
                  </a:cubicBezTo>
                  <a:cubicBezTo>
                    <a:pt x="3169" y="8053"/>
                    <a:pt x="3191" y="8049"/>
                    <a:pt x="3209" y="8042"/>
                  </a:cubicBezTo>
                  <a:cubicBezTo>
                    <a:pt x="3542" y="7910"/>
                    <a:pt x="2197" y="6667"/>
                    <a:pt x="2339" y="5031"/>
                  </a:cubicBezTo>
                  <a:cubicBezTo>
                    <a:pt x="2456" y="3748"/>
                    <a:pt x="3370" y="3565"/>
                    <a:pt x="3223" y="2476"/>
                  </a:cubicBezTo>
                  <a:cubicBezTo>
                    <a:pt x="3055" y="1233"/>
                    <a:pt x="1122" y="1"/>
                    <a:pt x="11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4433025" y="2552300"/>
              <a:ext cx="223900" cy="168200"/>
            </a:xfrm>
            <a:custGeom>
              <a:avLst/>
              <a:gdLst/>
              <a:ahLst/>
              <a:cxnLst/>
              <a:rect l="l" t="t" r="r" b="b"/>
              <a:pathLst>
                <a:path w="8956" h="6728" extrusionOk="0">
                  <a:moveTo>
                    <a:pt x="489" y="0"/>
                  </a:moveTo>
                  <a:cubicBezTo>
                    <a:pt x="489" y="0"/>
                    <a:pt x="0" y="1801"/>
                    <a:pt x="621" y="2501"/>
                  </a:cubicBezTo>
                  <a:cubicBezTo>
                    <a:pt x="1137" y="3080"/>
                    <a:pt x="1621" y="2772"/>
                    <a:pt x="2593" y="3370"/>
                  </a:cubicBezTo>
                  <a:cubicBezTo>
                    <a:pt x="3785" y="4100"/>
                    <a:pt x="3565" y="4870"/>
                    <a:pt x="4507" y="5237"/>
                  </a:cubicBezTo>
                  <a:cubicBezTo>
                    <a:pt x="4725" y="5322"/>
                    <a:pt x="4921" y="5353"/>
                    <a:pt x="5106" y="5353"/>
                  </a:cubicBezTo>
                  <a:cubicBezTo>
                    <a:pt x="5599" y="5353"/>
                    <a:pt x="6008" y="5133"/>
                    <a:pt x="6517" y="5133"/>
                  </a:cubicBezTo>
                  <a:cubicBezTo>
                    <a:pt x="6715" y="5133"/>
                    <a:pt x="6927" y="5166"/>
                    <a:pt x="7166" y="5259"/>
                  </a:cubicBezTo>
                  <a:cubicBezTo>
                    <a:pt x="8207" y="5661"/>
                    <a:pt x="8535" y="6727"/>
                    <a:pt x="8715" y="6727"/>
                  </a:cubicBezTo>
                  <a:cubicBezTo>
                    <a:pt x="8722" y="6727"/>
                    <a:pt x="8728" y="6725"/>
                    <a:pt x="8735" y="6722"/>
                  </a:cubicBezTo>
                  <a:cubicBezTo>
                    <a:pt x="8955" y="6616"/>
                    <a:pt x="8787" y="4606"/>
                    <a:pt x="7470" y="3697"/>
                  </a:cubicBezTo>
                  <a:cubicBezTo>
                    <a:pt x="6495" y="3018"/>
                    <a:pt x="5417" y="3488"/>
                    <a:pt x="4467" y="2549"/>
                  </a:cubicBezTo>
                  <a:cubicBezTo>
                    <a:pt x="3917" y="2006"/>
                    <a:pt x="4137" y="1713"/>
                    <a:pt x="3554" y="1053"/>
                  </a:cubicBezTo>
                  <a:cubicBezTo>
                    <a:pt x="2729" y="122"/>
                    <a:pt x="489" y="0"/>
                    <a:pt x="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4294150" y="2308625"/>
              <a:ext cx="176125" cy="227825"/>
            </a:xfrm>
            <a:custGeom>
              <a:avLst/>
              <a:gdLst/>
              <a:ahLst/>
              <a:cxnLst/>
              <a:rect l="l" t="t" r="r" b="b"/>
              <a:pathLst>
                <a:path w="7045" h="9113" extrusionOk="0">
                  <a:moveTo>
                    <a:pt x="6234" y="0"/>
                  </a:moveTo>
                  <a:cubicBezTo>
                    <a:pt x="6049" y="0"/>
                    <a:pt x="6162" y="1139"/>
                    <a:pt x="5325" y="1904"/>
                  </a:cubicBezTo>
                  <a:cubicBezTo>
                    <a:pt x="4485" y="2674"/>
                    <a:pt x="3693" y="2142"/>
                    <a:pt x="2898" y="2876"/>
                  </a:cubicBezTo>
                  <a:cubicBezTo>
                    <a:pt x="2167" y="3550"/>
                    <a:pt x="2644" y="4177"/>
                    <a:pt x="1815" y="5274"/>
                  </a:cubicBezTo>
                  <a:cubicBezTo>
                    <a:pt x="1137" y="6168"/>
                    <a:pt x="583" y="6062"/>
                    <a:pt x="319" y="6777"/>
                  </a:cubicBezTo>
                  <a:cubicBezTo>
                    <a:pt x="0" y="7639"/>
                    <a:pt x="1093" y="9113"/>
                    <a:pt x="1093" y="9113"/>
                  </a:cubicBezTo>
                  <a:cubicBezTo>
                    <a:pt x="1093" y="9113"/>
                    <a:pt x="3103" y="8200"/>
                    <a:pt x="3524" y="7052"/>
                  </a:cubicBezTo>
                  <a:cubicBezTo>
                    <a:pt x="3825" y="6238"/>
                    <a:pt x="3517" y="6047"/>
                    <a:pt x="3825" y="5354"/>
                  </a:cubicBezTo>
                  <a:cubicBezTo>
                    <a:pt x="4357" y="4152"/>
                    <a:pt x="5511" y="4196"/>
                    <a:pt x="6164" y="3228"/>
                  </a:cubicBezTo>
                  <a:cubicBezTo>
                    <a:pt x="7044" y="1922"/>
                    <a:pt x="6476" y="22"/>
                    <a:pt x="6237" y="0"/>
                  </a:cubicBezTo>
                  <a:cubicBezTo>
                    <a:pt x="6236" y="0"/>
                    <a:pt x="6235" y="0"/>
                    <a:pt x="62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4413975" y="2352350"/>
              <a:ext cx="138000" cy="202925"/>
            </a:xfrm>
            <a:custGeom>
              <a:avLst/>
              <a:gdLst/>
              <a:ahLst/>
              <a:cxnLst/>
              <a:rect l="l" t="t" r="r" b="b"/>
              <a:pathLst>
                <a:path w="5520" h="8117" extrusionOk="0">
                  <a:moveTo>
                    <a:pt x="4895" y="0"/>
                  </a:moveTo>
                  <a:cubicBezTo>
                    <a:pt x="4660" y="0"/>
                    <a:pt x="4590" y="883"/>
                    <a:pt x="3370" y="2205"/>
                  </a:cubicBezTo>
                  <a:cubicBezTo>
                    <a:pt x="2666" y="2960"/>
                    <a:pt x="2365" y="2696"/>
                    <a:pt x="1698" y="3422"/>
                  </a:cubicBezTo>
                  <a:cubicBezTo>
                    <a:pt x="0" y="5259"/>
                    <a:pt x="249" y="8020"/>
                    <a:pt x="249" y="8020"/>
                  </a:cubicBezTo>
                  <a:cubicBezTo>
                    <a:pt x="249" y="8020"/>
                    <a:pt x="576" y="8116"/>
                    <a:pt x="997" y="8116"/>
                  </a:cubicBezTo>
                  <a:cubicBezTo>
                    <a:pt x="1462" y="8116"/>
                    <a:pt x="2041" y="7999"/>
                    <a:pt x="2424" y="7507"/>
                  </a:cubicBezTo>
                  <a:cubicBezTo>
                    <a:pt x="2948" y="6836"/>
                    <a:pt x="2857" y="6355"/>
                    <a:pt x="3377" y="5131"/>
                  </a:cubicBezTo>
                  <a:cubicBezTo>
                    <a:pt x="4041" y="3572"/>
                    <a:pt x="4606" y="3799"/>
                    <a:pt x="5024" y="2520"/>
                  </a:cubicBezTo>
                  <a:cubicBezTo>
                    <a:pt x="5519" y="995"/>
                    <a:pt x="5200" y="107"/>
                    <a:pt x="4936" y="8"/>
                  </a:cubicBezTo>
                  <a:cubicBezTo>
                    <a:pt x="4922" y="3"/>
                    <a:pt x="4908" y="0"/>
                    <a:pt x="48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200175" y="2307950"/>
              <a:ext cx="137725" cy="172925"/>
            </a:xfrm>
            <a:custGeom>
              <a:avLst/>
              <a:gdLst/>
              <a:ahLst/>
              <a:cxnLst/>
              <a:rect l="l" t="t" r="r" b="b"/>
              <a:pathLst>
                <a:path w="5509" h="6917" extrusionOk="0">
                  <a:moveTo>
                    <a:pt x="5045" y="1"/>
                  </a:moveTo>
                  <a:cubicBezTo>
                    <a:pt x="4834" y="1"/>
                    <a:pt x="4663" y="783"/>
                    <a:pt x="3440" y="1825"/>
                  </a:cubicBezTo>
                  <a:cubicBezTo>
                    <a:pt x="2725" y="2433"/>
                    <a:pt x="2480" y="2162"/>
                    <a:pt x="1801" y="2741"/>
                  </a:cubicBezTo>
                  <a:cubicBezTo>
                    <a:pt x="74" y="4219"/>
                    <a:pt x="1" y="6734"/>
                    <a:pt x="1" y="6734"/>
                  </a:cubicBezTo>
                  <a:cubicBezTo>
                    <a:pt x="1" y="6734"/>
                    <a:pt x="428" y="6916"/>
                    <a:pt x="934" y="6916"/>
                  </a:cubicBezTo>
                  <a:cubicBezTo>
                    <a:pt x="1297" y="6916"/>
                    <a:pt x="1701" y="6823"/>
                    <a:pt x="2018" y="6503"/>
                  </a:cubicBezTo>
                  <a:cubicBezTo>
                    <a:pt x="2564" y="5953"/>
                    <a:pt x="2531" y="5513"/>
                    <a:pt x="3136" y="4465"/>
                  </a:cubicBezTo>
                  <a:cubicBezTo>
                    <a:pt x="3898" y="3130"/>
                    <a:pt x="4382" y="3397"/>
                    <a:pt x="4896" y="2287"/>
                  </a:cubicBezTo>
                  <a:cubicBezTo>
                    <a:pt x="5508" y="967"/>
                    <a:pt x="5314" y="130"/>
                    <a:pt x="5090" y="13"/>
                  </a:cubicBezTo>
                  <a:cubicBezTo>
                    <a:pt x="5074" y="5"/>
                    <a:pt x="5059" y="1"/>
                    <a:pt x="50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4177250" y="2476950"/>
              <a:ext cx="107475" cy="208950"/>
            </a:xfrm>
            <a:custGeom>
              <a:avLst/>
              <a:gdLst/>
              <a:ahLst/>
              <a:cxnLst/>
              <a:rect l="l" t="t" r="r" b="b"/>
              <a:pathLst>
                <a:path w="4299" h="8358" extrusionOk="0">
                  <a:moveTo>
                    <a:pt x="1072" y="0"/>
                  </a:moveTo>
                  <a:cubicBezTo>
                    <a:pt x="1023" y="0"/>
                    <a:pt x="973" y="4"/>
                    <a:pt x="925" y="11"/>
                  </a:cubicBezTo>
                  <a:cubicBezTo>
                    <a:pt x="925" y="11"/>
                    <a:pt x="1" y="1493"/>
                    <a:pt x="177" y="2212"/>
                  </a:cubicBezTo>
                  <a:cubicBezTo>
                    <a:pt x="361" y="2948"/>
                    <a:pt x="1266" y="2985"/>
                    <a:pt x="1607" y="4011"/>
                  </a:cubicBezTo>
                  <a:cubicBezTo>
                    <a:pt x="1757" y="4466"/>
                    <a:pt x="1593" y="4495"/>
                    <a:pt x="1754" y="4962"/>
                  </a:cubicBezTo>
                  <a:cubicBezTo>
                    <a:pt x="2047" y="5815"/>
                    <a:pt x="2762" y="5793"/>
                    <a:pt x="3143" y="6656"/>
                  </a:cubicBezTo>
                  <a:cubicBezTo>
                    <a:pt x="3551" y="7572"/>
                    <a:pt x="3459" y="8339"/>
                    <a:pt x="3653" y="8357"/>
                  </a:cubicBezTo>
                  <a:cubicBezTo>
                    <a:pt x="3655" y="8357"/>
                    <a:pt x="3657" y="8357"/>
                    <a:pt x="3659" y="8357"/>
                  </a:cubicBezTo>
                  <a:cubicBezTo>
                    <a:pt x="3878" y="8357"/>
                    <a:pt x="4299" y="7416"/>
                    <a:pt x="4280" y="6384"/>
                  </a:cubicBezTo>
                  <a:cubicBezTo>
                    <a:pt x="4265" y="5559"/>
                    <a:pt x="3983" y="5409"/>
                    <a:pt x="3551" y="3774"/>
                  </a:cubicBezTo>
                  <a:cubicBezTo>
                    <a:pt x="3257" y="2677"/>
                    <a:pt x="3275" y="1899"/>
                    <a:pt x="3041" y="1401"/>
                  </a:cubicBezTo>
                  <a:cubicBezTo>
                    <a:pt x="2909" y="1119"/>
                    <a:pt x="1949" y="0"/>
                    <a:pt x="1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181470" y="503220"/>
            <a:ext cx="457898" cy="456314"/>
            <a:chOff x="2304594" y="2493825"/>
            <a:chExt cx="579837" cy="577832"/>
          </a:xfrm>
        </p:grpSpPr>
        <p:sp>
          <p:nvSpPr>
            <p:cNvPr id="93" name="Google Shape;93;p4"/>
            <p:cNvSpPr/>
            <p:nvPr/>
          </p:nvSpPr>
          <p:spPr>
            <a:xfrm>
              <a:off x="2583449" y="2978561"/>
              <a:ext cx="59" cy="59"/>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2579319" y="2552640"/>
              <a:ext cx="59" cy="236"/>
            </a:xfrm>
            <a:custGeom>
              <a:avLst/>
              <a:gdLst/>
              <a:ahLst/>
              <a:cxnLst/>
              <a:rect l="l" t="t" r="r" b="b"/>
              <a:pathLst>
                <a:path w="1" h="4" extrusionOk="0">
                  <a:moveTo>
                    <a:pt x="1" y="0"/>
                  </a:moveTo>
                  <a:lnTo>
                    <a:pt x="1" y="0"/>
                  </a:lnTo>
                  <a:cubicBezTo>
                    <a:pt x="1" y="0"/>
                    <a:pt x="1" y="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579319" y="2660359"/>
              <a:ext cx="59" cy="236"/>
            </a:xfrm>
            <a:custGeom>
              <a:avLst/>
              <a:gdLst/>
              <a:ahLst/>
              <a:cxnLst/>
              <a:rect l="l" t="t" r="r" b="b"/>
              <a:pathLst>
                <a:path w="1" h="4" extrusionOk="0">
                  <a:moveTo>
                    <a:pt x="1" y="0"/>
                  </a:moveTo>
                  <a:lnTo>
                    <a:pt x="1" y="0"/>
                  </a:lnTo>
                  <a:cubicBezTo>
                    <a:pt x="1" y="0"/>
                    <a:pt x="1" y="4"/>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2610880" y="2994253"/>
              <a:ext cx="236" cy="413"/>
            </a:xfrm>
            <a:custGeom>
              <a:avLst/>
              <a:gdLst/>
              <a:ahLst/>
              <a:cxnLst/>
              <a:rect l="l" t="t" r="r" b="b"/>
              <a:pathLst>
                <a:path w="4" h="7" extrusionOk="0">
                  <a:moveTo>
                    <a:pt x="1" y="0"/>
                  </a:moveTo>
                  <a:cubicBezTo>
                    <a:pt x="1" y="0"/>
                    <a:pt x="1" y="1"/>
                    <a:pt x="1" y="2"/>
                  </a:cubicBezTo>
                  <a:lnTo>
                    <a:pt x="1" y="6"/>
                  </a:lnTo>
                  <a:cubicBezTo>
                    <a:pt x="3" y="3"/>
                    <a:pt x="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2304594" y="2493825"/>
              <a:ext cx="579837" cy="577832"/>
            </a:xfrm>
            <a:custGeom>
              <a:avLst/>
              <a:gdLst/>
              <a:ahLst/>
              <a:cxnLst/>
              <a:rect l="l" t="t" r="r" b="b"/>
              <a:pathLst>
                <a:path w="9829" h="9795" extrusionOk="0">
                  <a:moveTo>
                    <a:pt x="5035" y="217"/>
                  </a:moveTo>
                  <a:lnTo>
                    <a:pt x="5035" y="217"/>
                  </a:lnTo>
                  <a:cubicBezTo>
                    <a:pt x="5035" y="221"/>
                    <a:pt x="5036" y="224"/>
                    <a:pt x="5036" y="227"/>
                  </a:cubicBezTo>
                  <a:lnTo>
                    <a:pt x="5036" y="227"/>
                  </a:lnTo>
                  <a:cubicBezTo>
                    <a:pt x="5036" y="224"/>
                    <a:pt x="5036" y="220"/>
                    <a:pt x="5035" y="217"/>
                  </a:cubicBezTo>
                  <a:close/>
                  <a:moveTo>
                    <a:pt x="6807" y="2739"/>
                  </a:moveTo>
                  <a:cubicBezTo>
                    <a:pt x="6807" y="2739"/>
                    <a:pt x="6806" y="2739"/>
                    <a:pt x="6806" y="2740"/>
                  </a:cubicBezTo>
                  <a:lnTo>
                    <a:pt x="6806" y="2740"/>
                  </a:lnTo>
                  <a:cubicBezTo>
                    <a:pt x="6806" y="2739"/>
                    <a:pt x="6807" y="2739"/>
                    <a:pt x="6807" y="2739"/>
                  </a:cubicBezTo>
                  <a:close/>
                  <a:moveTo>
                    <a:pt x="6905" y="2816"/>
                  </a:moveTo>
                  <a:cubicBezTo>
                    <a:pt x="6904" y="2817"/>
                    <a:pt x="6903" y="2818"/>
                    <a:pt x="6902" y="2820"/>
                  </a:cubicBezTo>
                  <a:lnTo>
                    <a:pt x="6902" y="2820"/>
                  </a:lnTo>
                  <a:cubicBezTo>
                    <a:pt x="6903" y="2819"/>
                    <a:pt x="6904" y="2817"/>
                    <a:pt x="6905" y="2816"/>
                  </a:cubicBezTo>
                  <a:close/>
                  <a:moveTo>
                    <a:pt x="2964" y="2959"/>
                  </a:moveTo>
                  <a:lnTo>
                    <a:pt x="2964" y="2959"/>
                  </a:lnTo>
                  <a:cubicBezTo>
                    <a:pt x="2964" y="2959"/>
                    <a:pt x="2964" y="2959"/>
                    <a:pt x="2964" y="2959"/>
                  </a:cubicBezTo>
                  <a:lnTo>
                    <a:pt x="2964" y="2959"/>
                  </a:lnTo>
                  <a:cubicBezTo>
                    <a:pt x="2964" y="2959"/>
                    <a:pt x="2964" y="2959"/>
                    <a:pt x="2964" y="2959"/>
                  </a:cubicBezTo>
                  <a:close/>
                  <a:moveTo>
                    <a:pt x="7034" y="2996"/>
                  </a:moveTo>
                  <a:cubicBezTo>
                    <a:pt x="7032" y="2996"/>
                    <a:pt x="7031" y="2997"/>
                    <a:pt x="7030" y="2998"/>
                  </a:cubicBezTo>
                  <a:lnTo>
                    <a:pt x="7030" y="2998"/>
                  </a:lnTo>
                  <a:cubicBezTo>
                    <a:pt x="7031" y="2998"/>
                    <a:pt x="7033" y="2997"/>
                    <a:pt x="7034" y="2996"/>
                  </a:cubicBezTo>
                  <a:close/>
                  <a:moveTo>
                    <a:pt x="6939" y="3128"/>
                  </a:moveTo>
                  <a:lnTo>
                    <a:pt x="6934" y="3131"/>
                  </a:lnTo>
                  <a:lnTo>
                    <a:pt x="6934" y="3128"/>
                  </a:lnTo>
                  <a:close/>
                  <a:moveTo>
                    <a:pt x="6901" y="3207"/>
                  </a:moveTo>
                  <a:lnTo>
                    <a:pt x="6901" y="3207"/>
                  </a:lnTo>
                  <a:cubicBezTo>
                    <a:pt x="6902" y="3207"/>
                    <a:pt x="6897" y="3212"/>
                    <a:pt x="6890" y="3212"/>
                  </a:cubicBezTo>
                  <a:cubicBezTo>
                    <a:pt x="6895" y="3212"/>
                    <a:pt x="6898" y="3209"/>
                    <a:pt x="6898" y="3209"/>
                  </a:cubicBezTo>
                  <a:cubicBezTo>
                    <a:pt x="6900" y="3208"/>
                    <a:pt x="6901" y="3207"/>
                    <a:pt x="6901" y="3207"/>
                  </a:cubicBezTo>
                  <a:close/>
                  <a:moveTo>
                    <a:pt x="6868" y="3217"/>
                  </a:moveTo>
                  <a:cubicBezTo>
                    <a:pt x="6870" y="3217"/>
                    <a:pt x="6864" y="3226"/>
                    <a:pt x="6858" y="3226"/>
                  </a:cubicBezTo>
                  <a:cubicBezTo>
                    <a:pt x="6861" y="3223"/>
                    <a:pt x="6861" y="3223"/>
                    <a:pt x="6865" y="3219"/>
                  </a:cubicBezTo>
                  <a:cubicBezTo>
                    <a:pt x="6867" y="3218"/>
                    <a:pt x="6867" y="3217"/>
                    <a:pt x="6868" y="3217"/>
                  </a:cubicBezTo>
                  <a:close/>
                  <a:moveTo>
                    <a:pt x="6565" y="3468"/>
                  </a:moveTo>
                  <a:lnTo>
                    <a:pt x="6560" y="3473"/>
                  </a:lnTo>
                  <a:lnTo>
                    <a:pt x="6560" y="3468"/>
                  </a:lnTo>
                  <a:close/>
                  <a:moveTo>
                    <a:pt x="6340" y="3769"/>
                  </a:moveTo>
                  <a:cubicBezTo>
                    <a:pt x="6340" y="3769"/>
                    <a:pt x="6340" y="3773"/>
                    <a:pt x="6337" y="3773"/>
                  </a:cubicBezTo>
                  <a:lnTo>
                    <a:pt x="6340" y="3769"/>
                  </a:lnTo>
                  <a:close/>
                  <a:moveTo>
                    <a:pt x="4117" y="4706"/>
                  </a:moveTo>
                  <a:cubicBezTo>
                    <a:pt x="4117" y="4706"/>
                    <a:pt x="4118" y="4707"/>
                    <a:pt x="4118" y="4708"/>
                  </a:cubicBezTo>
                  <a:cubicBezTo>
                    <a:pt x="4117" y="4707"/>
                    <a:pt x="4117" y="4706"/>
                    <a:pt x="4117" y="4706"/>
                  </a:cubicBezTo>
                  <a:close/>
                  <a:moveTo>
                    <a:pt x="2388" y="4708"/>
                  </a:moveTo>
                  <a:cubicBezTo>
                    <a:pt x="2383" y="4708"/>
                    <a:pt x="2378" y="4710"/>
                    <a:pt x="2374" y="4710"/>
                  </a:cubicBezTo>
                  <a:cubicBezTo>
                    <a:pt x="2372" y="4710"/>
                    <a:pt x="2371" y="4710"/>
                    <a:pt x="2370" y="4708"/>
                  </a:cubicBezTo>
                  <a:close/>
                  <a:moveTo>
                    <a:pt x="1879" y="4708"/>
                  </a:moveTo>
                  <a:lnTo>
                    <a:pt x="1874" y="4712"/>
                  </a:lnTo>
                  <a:cubicBezTo>
                    <a:pt x="1871" y="4712"/>
                    <a:pt x="1878" y="4708"/>
                    <a:pt x="1879" y="4708"/>
                  </a:cubicBezTo>
                  <a:close/>
                  <a:moveTo>
                    <a:pt x="591" y="4717"/>
                  </a:moveTo>
                  <a:cubicBezTo>
                    <a:pt x="595" y="4717"/>
                    <a:pt x="600" y="4718"/>
                    <a:pt x="602" y="4719"/>
                  </a:cubicBezTo>
                  <a:lnTo>
                    <a:pt x="587" y="4719"/>
                  </a:lnTo>
                  <a:cubicBezTo>
                    <a:pt x="575" y="4719"/>
                    <a:pt x="582" y="4717"/>
                    <a:pt x="591" y="4717"/>
                  </a:cubicBezTo>
                  <a:close/>
                  <a:moveTo>
                    <a:pt x="675" y="4719"/>
                  </a:moveTo>
                  <a:cubicBezTo>
                    <a:pt x="675" y="4722"/>
                    <a:pt x="679" y="4722"/>
                    <a:pt x="664" y="4722"/>
                  </a:cubicBezTo>
                  <a:cubicBezTo>
                    <a:pt x="668" y="4719"/>
                    <a:pt x="672" y="4719"/>
                    <a:pt x="675" y="4719"/>
                  </a:cubicBezTo>
                  <a:close/>
                  <a:moveTo>
                    <a:pt x="59" y="4976"/>
                  </a:moveTo>
                  <a:cubicBezTo>
                    <a:pt x="63" y="4976"/>
                    <a:pt x="65" y="4976"/>
                    <a:pt x="68" y="4976"/>
                  </a:cubicBezTo>
                  <a:lnTo>
                    <a:pt x="68" y="4976"/>
                  </a:lnTo>
                  <a:cubicBezTo>
                    <a:pt x="66" y="4976"/>
                    <a:pt x="63" y="4976"/>
                    <a:pt x="59" y="4976"/>
                  </a:cubicBezTo>
                  <a:close/>
                  <a:moveTo>
                    <a:pt x="9612" y="5013"/>
                  </a:moveTo>
                  <a:lnTo>
                    <a:pt x="9612" y="5013"/>
                  </a:lnTo>
                  <a:cubicBezTo>
                    <a:pt x="9608" y="5013"/>
                    <a:pt x="9604" y="5013"/>
                    <a:pt x="9601" y="5013"/>
                  </a:cubicBezTo>
                  <a:lnTo>
                    <a:pt x="9601" y="5013"/>
                  </a:lnTo>
                  <a:cubicBezTo>
                    <a:pt x="9605" y="5013"/>
                    <a:pt x="9608" y="5013"/>
                    <a:pt x="9612" y="5013"/>
                  </a:cubicBezTo>
                  <a:close/>
                  <a:moveTo>
                    <a:pt x="9542" y="5023"/>
                  </a:moveTo>
                  <a:cubicBezTo>
                    <a:pt x="9545" y="5024"/>
                    <a:pt x="9549" y="5024"/>
                    <a:pt x="9553" y="5025"/>
                  </a:cubicBezTo>
                  <a:lnTo>
                    <a:pt x="9553" y="5025"/>
                  </a:lnTo>
                  <a:cubicBezTo>
                    <a:pt x="9550" y="5024"/>
                    <a:pt x="9547" y="5023"/>
                    <a:pt x="9542" y="5023"/>
                  </a:cubicBezTo>
                  <a:close/>
                  <a:moveTo>
                    <a:pt x="5226" y="5504"/>
                  </a:moveTo>
                  <a:cubicBezTo>
                    <a:pt x="5230" y="5504"/>
                    <a:pt x="5230" y="5507"/>
                    <a:pt x="5230" y="5507"/>
                  </a:cubicBezTo>
                  <a:lnTo>
                    <a:pt x="5226" y="5504"/>
                  </a:lnTo>
                  <a:close/>
                  <a:moveTo>
                    <a:pt x="3664" y="5852"/>
                  </a:moveTo>
                  <a:cubicBezTo>
                    <a:pt x="3664" y="5852"/>
                    <a:pt x="3663" y="5852"/>
                    <a:pt x="3663" y="5852"/>
                  </a:cubicBezTo>
                  <a:lnTo>
                    <a:pt x="3664" y="5852"/>
                  </a:lnTo>
                  <a:lnTo>
                    <a:pt x="3664" y="5852"/>
                  </a:lnTo>
                  <a:close/>
                  <a:moveTo>
                    <a:pt x="4282" y="5920"/>
                  </a:moveTo>
                  <a:cubicBezTo>
                    <a:pt x="4282" y="5920"/>
                    <a:pt x="4281" y="5921"/>
                    <a:pt x="4280" y="5922"/>
                  </a:cubicBezTo>
                  <a:cubicBezTo>
                    <a:pt x="4281" y="5921"/>
                    <a:pt x="4281" y="5921"/>
                    <a:pt x="4282" y="5920"/>
                  </a:cubicBezTo>
                  <a:close/>
                  <a:moveTo>
                    <a:pt x="4211" y="5991"/>
                  </a:moveTo>
                  <a:cubicBezTo>
                    <a:pt x="4209" y="5993"/>
                    <a:pt x="4208" y="5994"/>
                    <a:pt x="4207" y="5995"/>
                  </a:cubicBezTo>
                  <a:lnTo>
                    <a:pt x="4207" y="5995"/>
                  </a:lnTo>
                  <a:cubicBezTo>
                    <a:pt x="4211" y="5995"/>
                    <a:pt x="4211" y="5995"/>
                    <a:pt x="4211" y="5991"/>
                  </a:cubicBezTo>
                  <a:close/>
                  <a:moveTo>
                    <a:pt x="6142" y="6395"/>
                  </a:moveTo>
                  <a:cubicBezTo>
                    <a:pt x="6142" y="6399"/>
                    <a:pt x="6147" y="6399"/>
                    <a:pt x="6142" y="6399"/>
                  </a:cubicBezTo>
                  <a:lnTo>
                    <a:pt x="6142" y="6395"/>
                  </a:lnTo>
                  <a:close/>
                  <a:moveTo>
                    <a:pt x="6172" y="6424"/>
                  </a:moveTo>
                  <a:lnTo>
                    <a:pt x="6172" y="6428"/>
                  </a:lnTo>
                  <a:cubicBezTo>
                    <a:pt x="6173" y="6430"/>
                    <a:pt x="6174" y="6431"/>
                    <a:pt x="6173" y="6431"/>
                  </a:cubicBezTo>
                  <a:cubicBezTo>
                    <a:pt x="6172" y="6431"/>
                    <a:pt x="6169" y="6427"/>
                    <a:pt x="6169" y="6424"/>
                  </a:cubicBezTo>
                  <a:lnTo>
                    <a:pt x="6169" y="6424"/>
                  </a:lnTo>
                  <a:cubicBezTo>
                    <a:pt x="6171" y="6426"/>
                    <a:pt x="6171" y="6427"/>
                    <a:pt x="6172" y="6427"/>
                  </a:cubicBezTo>
                  <a:cubicBezTo>
                    <a:pt x="6172" y="6427"/>
                    <a:pt x="6172" y="6426"/>
                    <a:pt x="6172" y="6424"/>
                  </a:cubicBezTo>
                  <a:close/>
                  <a:moveTo>
                    <a:pt x="6240" y="6522"/>
                  </a:moveTo>
                  <a:lnTo>
                    <a:pt x="6240" y="6522"/>
                  </a:lnTo>
                  <a:cubicBezTo>
                    <a:pt x="6240" y="6522"/>
                    <a:pt x="6241" y="6522"/>
                    <a:pt x="6242" y="6523"/>
                  </a:cubicBezTo>
                  <a:lnTo>
                    <a:pt x="6242" y="6527"/>
                  </a:lnTo>
                  <a:cubicBezTo>
                    <a:pt x="6242" y="6524"/>
                    <a:pt x="6240" y="6522"/>
                    <a:pt x="6240" y="6522"/>
                  </a:cubicBezTo>
                  <a:close/>
                  <a:moveTo>
                    <a:pt x="6443" y="6615"/>
                  </a:moveTo>
                  <a:lnTo>
                    <a:pt x="6443" y="6619"/>
                  </a:lnTo>
                  <a:cubicBezTo>
                    <a:pt x="6443" y="6615"/>
                    <a:pt x="6440" y="6615"/>
                    <a:pt x="6443" y="6615"/>
                  </a:cubicBezTo>
                  <a:close/>
                  <a:moveTo>
                    <a:pt x="6447" y="6623"/>
                  </a:moveTo>
                  <a:cubicBezTo>
                    <a:pt x="6450" y="6623"/>
                    <a:pt x="6450" y="6626"/>
                    <a:pt x="6455" y="6626"/>
                  </a:cubicBezTo>
                  <a:cubicBezTo>
                    <a:pt x="6450" y="6626"/>
                    <a:pt x="6447" y="6626"/>
                    <a:pt x="6447" y="6623"/>
                  </a:cubicBezTo>
                  <a:close/>
                  <a:moveTo>
                    <a:pt x="2927" y="6736"/>
                  </a:moveTo>
                  <a:lnTo>
                    <a:pt x="2923" y="6740"/>
                  </a:lnTo>
                  <a:cubicBezTo>
                    <a:pt x="2923" y="6740"/>
                    <a:pt x="2923" y="6740"/>
                    <a:pt x="2924" y="6740"/>
                  </a:cubicBezTo>
                  <a:lnTo>
                    <a:pt x="2924" y="6740"/>
                  </a:lnTo>
                  <a:cubicBezTo>
                    <a:pt x="2925" y="6739"/>
                    <a:pt x="2926" y="6737"/>
                    <a:pt x="2927" y="6736"/>
                  </a:cubicBezTo>
                  <a:close/>
                  <a:moveTo>
                    <a:pt x="6509" y="6755"/>
                  </a:moveTo>
                  <a:lnTo>
                    <a:pt x="6509" y="6758"/>
                  </a:lnTo>
                  <a:lnTo>
                    <a:pt x="6506" y="6755"/>
                  </a:lnTo>
                  <a:close/>
                  <a:moveTo>
                    <a:pt x="2892" y="6774"/>
                  </a:moveTo>
                  <a:cubicBezTo>
                    <a:pt x="2890" y="6776"/>
                    <a:pt x="2888" y="6778"/>
                    <a:pt x="2886" y="6780"/>
                  </a:cubicBezTo>
                  <a:cubicBezTo>
                    <a:pt x="2889" y="6777"/>
                    <a:pt x="2891" y="6775"/>
                    <a:pt x="2892" y="6774"/>
                  </a:cubicBezTo>
                  <a:close/>
                  <a:moveTo>
                    <a:pt x="7088" y="6783"/>
                  </a:moveTo>
                  <a:cubicBezTo>
                    <a:pt x="7088" y="6783"/>
                    <a:pt x="7088" y="6783"/>
                    <a:pt x="7088" y="6784"/>
                  </a:cubicBezTo>
                  <a:cubicBezTo>
                    <a:pt x="7088" y="6783"/>
                    <a:pt x="7088" y="6783"/>
                    <a:pt x="7088" y="6783"/>
                  </a:cubicBezTo>
                  <a:close/>
                  <a:moveTo>
                    <a:pt x="6535" y="6787"/>
                  </a:moveTo>
                  <a:cubicBezTo>
                    <a:pt x="6537" y="6789"/>
                    <a:pt x="6537" y="6790"/>
                    <a:pt x="6536" y="6790"/>
                  </a:cubicBezTo>
                  <a:cubicBezTo>
                    <a:pt x="6536" y="6790"/>
                    <a:pt x="6535" y="6789"/>
                    <a:pt x="6535" y="6787"/>
                  </a:cubicBezTo>
                  <a:close/>
                  <a:moveTo>
                    <a:pt x="6560" y="6806"/>
                  </a:moveTo>
                  <a:cubicBezTo>
                    <a:pt x="6560" y="6806"/>
                    <a:pt x="6561" y="6809"/>
                    <a:pt x="6565" y="6809"/>
                  </a:cubicBezTo>
                  <a:cubicBezTo>
                    <a:pt x="6560" y="6809"/>
                    <a:pt x="6560" y="6809"/>
                    <a:pt x="6560" y="6806"/>
                  </a:cubicBezTo>
                  <a:close/>
                  <a:moveTo>
                    <a:pt x="6604" y="6839"/>
                  </a:moveTo>
                  <a:cubicBezTo>
                    <a:pt x="6604" y="6843"/>
                    <a:pt x="6609" y="6843"/>
                    <a:pt x="6604" y="6843"/>
                  </a:cubicBezTo>
                  <a:cubicBezTo>
                    <a:pt x="6608" y="6845"/>
                    <a:pt x="6609" y="6846"/>
                    <a:pt x="6609" y="6846"/>
                  </a:cubicBezTo>
                  <a:cubicBezTo>
                    <a:pt x="6608" y="6846"/>
                    <a:pt x="6601" y="6841"/>
                    <a:pt x="6601" y="6839"/>
                  </a:cubicBezTo>
                  <a:lnTo>
                    <a:pt x="6601" y="6839"/>
                  </a:lnTo>
                  <a:lnTo>
                    <a:pt x="6604" y="6843"/>
                  </a:lnTo>
                  <a:cubicBezTo>
                    <a:pt x="6604" y="6839"/>
                    <a:pt x="6601" y="6839"/>
                    <a:pt x="6604" y="6839"/>
                  </a:cubicBezTo>
                  <a:close/>
                  <a:moveTo>
                    <a:pt x="2984" y="6859"/>
                  </a:moveTo>
                  <a:cubicBezTo>
                    <a:pt x="2984" y="6859"/>
                    <a:pt x="2983" y="6860"/>
                    <a:pt x="2982" y="6861"/>
                  </a:cubicBezTo>
                  <a:cubicBezTo>
                    <a:pt x="2983" y="6860"/>
                    <a:pt x="2984" y="6860"/>
                    <a:pt x="2984" y="6859"/>
                  </a:cubicBezTo>
                  <a:close/>
                  <a:moveTo>
                    <a:pt x="6612" y="6872"/>
                  </a:moveTo>
                  <a:cubicBezTo>
                    <a:pt x="6616" y="6872"/>
                    <a:pt x="6616" y="6875"/>
                    <a:pt x="6619" y="6875"/>
                  </a:cubicBezTo>
                  <a:cubicBezTo>
                    <a:pt x="6621" y="6878"/>
                    <a:pt x="6621" y="6878"/>
                    <a:pt x="6620" y="6878"/>
                  </a:cubicBezTo>
                  <a:cubicBezTo>
                    <a:pt x="6619" y="6878"/>
                    <a:pt x="6615" y="6874"/>
                    <a:pt x="6612" y="6872"/>
                  </a:cubicBezTo>
                  <a:close/>
                  <a:moveTo>
                    <a:pt x="4724" y="7946"/>
                  </a:moveTo>
                  <a:lnTo>
                    <a:pt x="4724" y="7953"/>
                  </a:lnTo>
                  <a:cubicBezTo>
                    <a:pt x="4724" y="7950"/>
                    <a:pt x="4720" y="7950"/>
                    <a:pt x="4724" y="7946"/>
                  </a:cubicBezTo>
                  <a:close/>
                  <a:moveTo>
                    <a:pt x="4731" y="8148"/>
                  </a:moveTo>
                  <a:cubicBezTo>
                    <a:pt x="4731" y="8148"/>
                    <a:pt x="4731" y="8152"/>
                    <a:pt x="4729" y="8152"/>
                  </a:cubicBezTo>
                  <a:cubicBezTo>
                    <a:pt x="4729" y="8152"/>
                    <a:pt x="4728" y="8152"/>
                    <a:pt x="4727" y="8151"/>
                  </a:cubicBezTo>
                  <a:lnTo>
                    <a:pt x="4731" y="8148"/>
                  </a:lnTo>
                  <a:close/>
                  <a:moveTo>
                    <a:pt x="4764" y="8943"/>
                  </a:moveTo>
                  <a:lnTo>
                    <a:pt x="4764" y="8951"/>
                  </a:lnTo>
                  <a:cubicBezTo>
                    <a:pt x="4761" y="8947"/>
                    <a:pt x="4761" y="8947"/>
                    <a:pt x="4764" y="8943"/>
                  </a:cubicBezTo>
                  <a:close/>
                  <a:moveTo>
                    <a:pt x="4743" y="9151"/>
                  </a:moveTo>
                  <a:lnTo>
                    <a:pt x="4743" y="9151"/>
                  </a:lnTo>
                  <a:cubicBezTo>
                    <a:pt x="4744" y="9151"/>
                    <a:pt x="4745" y="9154"/>
                    <a:pt x="4742" y="9163"/>
                  </a:cubicBezTo>
                  <a:lnTo>
                    <a:pt x="4742" y="9153"/>
                  </a:lnTo>
                  <a:cubicBezTo>
                    <a:pt x="4742" y="9152"/>
                    <a:pt x="4743" y="9151"/>
                    <a:pt x="4743" y="9151"/>
                  </a:cubicBezTo>
                  <a:close/>
                  <a:moveTo>
                    <a:pt x="4742" y="9222"/>
                  </a:moveTo>
                  <a:cubicBezTo>
                    <a:pt x="4739" y="9233"/>
                    <a:pt x="4746" y="9241"/>
                    <a:pt x="4739" y="9248"/>
                  </a:cubicBezTo>
                  <a:cubicBezTo>
                    <a:pt x="4739" y="9237"/>
                    <a:pt x="4739" y="9229"/>
                    <a:pt x="4742" y="9222"/>
                  </a:cubicBezTo>
                  <a:close/>
                  <a:moveTo>
                    <a:pt x="4727" y="9277"/>
                  </a:moveTo>
                  <a:lnTo>
                    <a:pt x="4727" y="9292"/>
                  </a:lnTo>
                  <a:cubicBezTo>
                    <a:pt x="4726" y="9296"/>
                    <a:pt x="4726" y="9297"/>
                    <a:pt x="4725" y="9297"/>
                  </a:cubicBezTo>
                  <a:cubicBezTo>
                    <a:pt x="4724" y="9297"/>
                    <a:pt x="4725" y="9285"/>
                    <a:pt x="4727" y="9277"/>
                  </a:cubicBezTo>
                  <a:close/>
                  <a:moveTo>
                    <a:pt x="4756" y="9431"/>
                  </a:moveTo>
                  <a:lnTo>
                    <a:pt x="4756" y="9435"/>
                  </a:lnTo>
                  <a:cubicBezTo>
                    <a:pt x="4756" y="9435"/>
                    <a:pt x="4753" y="9431"/>
                    <a:pt x="4756" y="9431"/>
                  </a:cubicBezTo>
                  <a:close/>
                  <a:moveTo>
                    <a:pt x="4764" y="9534"/>
                  </a:moveTo>
                  <a:cubicBezTo>
                    <a:pt x="4768" y="9534"/>
                    <a:pt x="4768" y="9537"/>
                    <a:pt x="4764" y="9537"/>
                  </a:cubicBezTo>
                  <a:lnTo>
                    <a:pt x="4764" y="9534"/>
                  </a:lnTo>
                  <a:close/>
                  <a:moveTo>
                    <a:pt x="4999" y="9758"/>
                  </a:moveTo>
                  <a:lnTo>
                    <a:pt x="4999" y="9758"/>
                  </a:lnTo>
                  <a:cubicBezTo>
                    <a:pt x="4998" y="9761"/>
                    <a:pt x="4998" y="9765"/>
                    <a:pt x="4998" y="9769"/>
                  </a:cubicBezTo>
                  <a:cubicBezTo>
                    <a:pt x="4999" y="9765"/>
                    <a:pt x="4999" y="9761"/>
                    <a:pt x="4999" y="9758"/>
                  </a:cubicBezTo>
                  <a:close/>
                  <a:moveTo>
                    <a:pt x="4690" y="0"/>
                  </a:moveTo>
                  <a:cubicBezTo>
                    <a:pt x="4621" y="880"/>
                    <a:pt x="4668" y="1818"/>
                    <a:pt x="4658" y="2725"/>
                  </a:cubicBezTo>
                  <a:lnTo>
                    <a:pt x="4658" y="2735"/>
                  </a:lnTo>
                  <a:cubicBezTo>
                    <a:pt x="4658" y="2761"/>
                    <a:pt x="4654" y="2786"/>
                    <a:pt x="4658" y="2816"/>
                  </a:cubicBezTo>
                  <a:lnTo>
                    <a:pt x="4658" y="2930"/>
                  </a:lnTo>
                  <a:lnTo>
                    <a:pt x="4658" y="2937"/>
                  </a:lnTo>
                  <a:cubicBezTo>
                    <a:pt x="4668" y="3395"/>
                    <a:pt x="4668" y="3857"/>
                    <a:pt x="4676" y="4323"/>
                  </a:cubicBezTo>
                  <a:cubicBezTo>
                    <a:pt x="4434" y="4096"/>
                    <a:pt x="4196" y="3850"/>
                    <a:pt x="3957" y="3619"/>
                  </a:cubicBezTo>
                  <a:lnTo>
                    <a:pt x="3957" y="3619"/>
                  </a:lnTo>
                  <a:cubicBezTo>
                    <a:pt x="4007" y="3676"/>
                    <a:pt x="4028" y="3700"/>
                    <a:pt x="4026" y="3700"/>
                  </a:cubicBezTo>
                  <a:cubicBezTo>
                    <a:pt x="4016" y="3700"/>
                    <a:pt x="3339" y="2972"/>
                    <a:pt x="3169" y="2923"/>
                  </a:cubicBezTo>
                  <a:cubicBezTo>
                    <a:pt x="3169" y="2924"/>
                    <a:pt x="3168" y="2924"/>
                    <a:pt x="3167" y="2924"/>
                  </a:cubicBezTo>
                  <a:cubicBezTo>
                    <a:pt x="3164" y="2924"/>
                    <a:pt x="3158" y="2921"/>
                    <a:pt x="3150" y="2918"/>
                  </a:cubicBezTo>
                  <a:lnTo>
                    <a:pt x="3150" y="2918"/>
                  </a:lnTo>
                  <a:cubicBezTo>
                    <a:pt x="3158" y="2933"/>
                    <a:pt x="3136" y="2937"/>
                    <a:pt x="3155" y="2962"/>
                  </a:cubicBezTo>
                  <a:cubicBezTo>
                    <a:pt x="3158" y="2967"/>
                    <a:pt x="3162" y="2974"/>
                    <a:pt x="3162" y="2977"/>
                  </a:cubicBezTo>
                  <a:cubicBezTo>
                    <a:pt x="3184" y="3002"/>
                    <a:pt x="3190" y="3011"/>
                    <a:pt x="3186" y="3011"/>
                  </a:cubicBezTo>
                  <a:cubicBezTo>
                    <a:pt x="3175" y="3011"/>
                    <a:pt x="3100" y="2947"/>
                    <a:pt x="3092" y="2915"/>
                  </a:cubicBezTo>
                  <a:lnTo>
                    <a:pt x="3092" y="2915"/>
                  </a:lnTo>
                  <a:cubicBezTo>
                    <a:pt x="3095" y="2917"/>
                    <a:pt x="3096" y="2918"/>
                    <a:pt x="3096" y="2918"/>
                  </a:cubicBezTo>
                  <a:cubicBezTo>
                    <a:pt x="3097" y="2918"/>
                    <a:pt x="3081" y="2904"/>
                    <a:pt x="3084" y="2901"/>
                  </a:cubicBezTo>
                  <a:lnTo>
                    <a:pt x="3084" y="2901"/>
                  </a:lnTo>
                  <a:cubicBezTo>
                    <a:pt x="3089" y="2904"/>
                    <a:pt x="3089" y="2904"/>
                    <a:pt x="3092" y="2904"/>
                  </a:cubicBezTo>
                  <a:cubicBezTo>
                    <a:pt x="3081" y="2896"/>
                    <a:pt x="3077" y="2886"/>
                    <a:pt x="3070" y="2874"/>
                  </a:cubicBezTo>
                  <a:lnTo>
                    <a:pt x="3074" y="2874"/>
                  </a:lnTo>
                  <a:cubicBezTo>
                    <a:pt x="3077" y="2879"/>
                    <a:pt x="3077" y="2882"/>
                    <a:pt x="3081" y="2886"/>
                  </a:cubicBezTo>
                  <a:cubicBezTo>
                    <a:pt x="3077" y="2874"/>
                    <a:pt x="3059" y="2857"/>
                    <a:pt x="3052" y="2842"/>
                  </a:cubicBezTo>
                  <a:cubicBezTo>
                    <a:pt x="3046" y="2830"/>
                    <a:pt x="3042" y="2823"/>
                    <a:pt x="3041" y="2823"/>
                  </a:cubicBezTo>
                  <a:lnTo>
                    <a:pt x="3041" y="2823"/>
                  </a:lnTo>
                  <a:cubicBezTo>
                    <a:pt x="3041" y="2823"/>
                    <a:pt x="3043" y="2830"/>
                    <a:pt x="3048" y="2845"/>
                  </a:cubicBezTo>
                  <a:cubicBezTo>
                    <a:pt x="3046" y="2844"/>
                    <a:pt x="3045" y="2843"/>
                    <a:pt x="3044" y="2843"/>
                  </a:cubicBezTo>
                  <a:cubicBezTo>
                    <a:pt x="3040" y="2843"/>
                    <a:pt x="3063" y="2875"/>
                    <a:pt x="3057" y="2875"/>
                  </a:cubicBezTo>
                  <a:cubicBezTo>
                    <a:pt x="3055" y="2875"/>
                    <a:pt x="3051" y="2873"/>
                    <a:pt x="3045" y="2867"/>
                  </a:cubicBezTo>
                  <a:lnTo>
                    <a:pt x="3045" y="2867"/>
                  </a:lnTo>
                  <a:cubicBezTo>
                    <a:pt x="3067" y="2886"/>
                    <a:pt x="3074" y="2911"/>
                    <a:pt x="3089" y="2930"/>
                  </a:cubicBezTo>
                  <a:cubicBezTo>
                    <a:pt x="3089" y="2933"/>
                    <a:pt x="3086" y="2934"/>
                    <a:pt x="3083" y="2934"/>
                  </a:cubicBezTo>
                  <a:cubicBezTo>
                    <a:pt x="3081" y="2934"/>
                    <a:pt x="3078" y="2934"/>
                    <a:pt x="3077" y="2934"/>
                  </a:cubicBezTo>
                  <a:cubicBezTo>
                    <a:pt x="3074" y="2934"/>
                    <a:pt x="3073" y="2935"/>
                    <a:pt x="3077" y="2940"/>
                  </a:cubicBezTo>
                  <a:cubicBezTo>
                    <a:pt x="3097" y="2974"/>
                    <a:pt x="3095" y="2985"/>
                    <a:pt x="3083" y="2985"/>
                  </a:cubicBezTo>
                  <a:cubicBezTo>
                    <a:pt x="3062" y="2985"/>
                    <a:pt x="3014" y="2959"/>
                    <a:pt x="2979" y="2959"/>
                  </a:cubicBezTo>
                  <a:cubicBezTo>
                    <a:pt x="2981" y="2961"/>
                    <a:pt x="2978" y="2963"/>
                    <a:pt x="2973" y="2963"/>
                  </a:cubicBezTo>
                  <a:cubicBezTo>
                    <a:pt x="2970" y="2963"/>
                    <a:pt x="2967" y="2962"/>
                    <a:pt x="2964" y="2959"/>
                  </a:cubicBezTo>
                  <a:lnTo>
                    <a:pt x="2964" y="2959"/>
                  </a:lnTo>
                  <a:cubicBezTo>
                    <a:pt x="2966" y="2962"/>
                    <a:pt x="2967" y="2964"/>
                    <a:pt x="2966" y="2964"/>
                  </a:cubicBezTo>
                  <a:cubicBezTo>
                    <a:pt x="2965" y="2964"/>
                    <a:pt x="2965" y="2964"/>
                    <a:pt x="2964" y="2962"/>
                  </a:cubicBezTo>
                  <a:cubicBezTo>
                    <a:pt x="2951" y="2966"/>
                    <a:pt x="2932" y="2971"/>
                    <a:pt x="2914" y="2971"/>
                  </a:cubicBezTo>
                  <a:cubicBezTo>
                    <a:pt x="2910" y="2971"/>
                    <a:pt x="2905" y="2971"/>
                    <a:pt x="2901" y="2970"/>
                  </a:cubicBezTo>
                  <a:lnTo>
                    <a:pt x="2901" y="2970"/>
                  </a:lnTo>
                  <a:cubicBezTo>
                    <a:pt x="2920" y="3006"/>
                    <a:pt x="2967" y="3080"/>
                    <a:pt x="2964" y="3099"/>
                  </a:cubicBezTo>
                  <a:cubicBezTo>
                    <a:pt x="2969" y="3104"/>
                    <a:pt x="2969" y="3106"/>
                    <a:pt x="2967" y="3106"/>
                  </a:cubicBezTo>
                  <a:cubicBezTo>
                    <a:pt x="2965" y="3106"/>
                    <a:pt x="2962" y="3104"/>
                    <a:pt x="2960" y="3102"/>
                  </a:cubicBezTo>
                  <a:cubicBezTo>
                    <a:pt x="2942" y="3099"/>
                    <a:pt x="2913" y="3069"/>
                    <a:pt x="2894" y="3062"/>
                  </a:cubicBezTo>
                  <a:cubicBezTo>
                    <a:pt x="2892" y="3068"/>
                    <a:pt x="2888" y="3070"/>
                    <a:pt x="2882" y="3070"/>
                  </a:cubicBezTo>
                  <a:cubicBezTo>
                    <a:pt x="2863" y="3070"/>
                    <a:pt x="2827" y="3047"/>
                    <a:pt x="2803" y="3047"/>
                  </a:cubicBezTo>
                  <a:cubicBezTo>
                    <a:pt x="2801" y="3049"/>
                    <a:pt x="2798" y="3050"/>
                    <a:pt x="2794" y="3050"/>
                  </a:cubicBezTo>
                  <a:cubicBezTo>
                    <a:pt x="2774" y="3050"/>
                    <a:pt x="2732" y="3024"/>
                    <a:pt x="2710" y="3018"/>
                  </a:cubicBezTo>
                  <a:lnTo>
                    <a:pt x="2710" y="3018"/>
                  </a:lnTo>
                  <a:cubicBezTo>
                    <a:pt x="3026" y="3432"/>
                    <a:pt x="3455" y="3795"/>
                    <a:pt x="3825" y="4180"/>
                  </a:cubicBezTo>
                  <a:lnTo>
                    <a:pt x="3825" y="4180"/>
                  </a:lnTo>
                  <a:cubicBezTo>
                    <a:pt x="3826" y="4181"/>
                    <a:pt x="3828" y="4183"/>
                    <a:pt x="3829" y="4184"/>
                  </a:cubicBezTo>
                  <a:lnTo>
                    <a:pt x="3829" y="4184"/>
                  </a:lnTo>
                  <a:cubicBezTo>
                    <a:pt x="3840" y="4199"/>
                    <a:pt x="3851" y="4209"/>
                    <a:pt x="3862" y="4221"/>
                  </a:cubicBezTo>
                  <a:cubicBezTo>
                    <a:pt x="3862" y="4217"/>
                    <a:pt x="3860" y="4214"/>
                    <a:pt x="3859" y="4213"/>
                  </a:cubicBezTo>
                  <a:lnTo>
                    <a:pt x="3859" y="4213"/>
                  </a:lnTo>
                  <a:cubicBezTo>
                    <a:pt x="3869" y="4224"/>
                    <a:pt x="3907" y="4262"/>
                    <a:pt x="3905" y="4262"/>
                  </a:cubicBezTo>
                  <a:cubicBezTo>
                    <a:pt x="3905" y="4262"/>
                    <a:pt x="3904" y="4262"/>
                    <a:pt x="3903" y="4260"/>
                  </a:cubicBezTo>
                  <a:lnTo>
                    <a:pt x="3903" y="4260"/>
                  </a:lnTo>
                  <a:cubicBezTo>
                    <a:pt x="3913" y="4272"/>
                    <a:pt x="3925" y="4279"/>
                    <a:pt x="3935" y="4290"/>
                  </a:cubicBezTo>
                  <a:cubicBezTo>
                    <a:pt x="3928" y="4282"/>
                    <a:pt x="3920" y="4275"/>
                    <a:pt x="3913" y="4268"/>
                  </a:cubicBezTo>
                  <a:lnTo>
                    <a:pt x="3913" y="4268"/>
                  </a:lnTo>
                  <a:cubicBezTo>
                    <a:pt x="4057" y="4397"/>
                    <a:pt x="4189" y="4536"/>
                    <a:pt x="4331" y="4668"/>
                  </a:cubicBezTo>
                  <a:cubicBezTo>
                    <a:pt x="3880" y="4673"/>
                    <a:pt x="3429" y="4674"/>
                    <a:pt x="2979" y="4674"/>
                  </a:cubicBezTo>
                  <a:cubicBezTo>
                    <a:pt x="2366" y="4674"/>
                    <a:pt x="1753" y="4671"/>
                    <a:pt x="1141" y="4671"/>
                  </a:cubicBezTo>
                  <a:cubicBezTo>
                    <a:pt x="790" y="4671"/>
                    <a:pt x="440" y="4672"/>
                    <a:pt x="88" y="4675"/>
                  </a:cubicBezTo>
                  <a:cubicBezTo>
                    <a:pt x="110" y="4690"/>
                    <a:pt x="44" y="4686"/>
                    <a:pt x="37" y="4693"/>
                  </a:cubicBezTo>
                  <a:cubicBezTo>
                    <a:pt x="48" y="4700"/>
                    <a:pt x="41" y="4705"/>
                    <a:pt x="30" y="4705"/>
                  </a:cubicBezTo>
                  <a:cubicBezTo>
                    <a:pt x="34" y="4705"/>
                    <a:pt x="37" y="4708"/>
                    <a:pt x="41" y="4708"/>
                  </a:cubicBezTo>
                  <a:cubicBezTo>
                    <a:pt x="0" y="4708"/>
                    <a:pt x="110" y="4741"/>
                    <a:pt x="132" y="4759"/>
                  </a:cubicBezTo>
                  <a:lnTo>
                    <a:pt x="118" y="4759"/>
                  </a:lnTo>
                  <a:cubicBezTo>
                    <a:pt x="162" y="4763"/>
                    <a:pt x="151" y="4781"/>
                    <a:pt x="162" y="4788"/>
                  </a:cubicBezTo>
                  <a:cubicBezTo>
                    <a:pt x="180" y="4796"/>
                    <a:pt x="232" y="4803"/>
                    <a:pt x="202" y="4807"/>
                  </a:cubicBezTo>
                  <a:cubicBezTo>
                    <a:pt x="228" y="4815"/>
                    <a:pt x="235" y="4818"/>
                    <a:pt x="198" y="4825"/>
                  </a:cubicBezTo>
                  <a:lnTo>
                    <a:pt x="210" y="4825"/>
                  </a:lnTo>
                  <a:cubicBezTo>
                    <a:pt x="176" y="4829"/>
                    <a:pt x="85" y="4866"/>
                    <a:pt x="125" y="4876"/>
                  </a:cubicBezTo>
                  <a:cubicBezTo>
                    <a:pt x="118" y="4876"/>
                    <a:pt x="114" y="4876"/>
                    <a:pt x="110" y="4881"/>
                  </a:cubicBezTo>
                  <a:cubicBezTo>
                    <a:pt x="136" y="4884"/>
                    <a:pt x="122" y="4891"/>
                    <a:pt x="96" y="4895"/>
                  </a:cubicBezTo>
                  <a:cubicBezTo>
                    <a:pt x="162" y="4895"/>
                    <a:pt x="140" y="4910"/>
                    <a:pt x="85" y="4910"/>
                  </a:cubicBezTo>
                  <a:cubicBezTo>
                    <a:pt x="100" y="4913"/>
                    <a:pt x="100" y="4913"/>
                    <a:pt x="107" y="4913"/>
                  </a:cubicBezTo>
                  <a:cubicBezTo>
                    <a:pt x="88" y="4917"/>
                    <a:pt x="114" y="4917"/>
                    <a:pt x="107" y="4920"/>
                  </a:cubicBezTo>
                  <a:cubicBezTo>
                    <a:pt x="136" y="4928"/>
                    <a:pt x="56" y="4928"/>
                    <a:pt x="70" y="4932"/>
                  </a:cubicBezTo>
                  <a:cubicBezTo>
                    <a:pt x="63" y="4935"/>
                    <a:pt x="78" y="4935"/>
                    <a:pt x="74" y="4939"/>
                  </a:cubicBezTo>
                  <a:cubicBezTo>
                    <a:pt x="56" y="4942"/>
                    <a:pt x="70" y="4942"/>
                    <a:pt x="44" y="4942"/>
                  </a:cubicBezTo>
                  <a:cubicBezTo>
                    <a:pt x="100" y="4950"/>
                    <a:pt x="139" y="4976"/>
                    <a:pt x="73" y="4976"/>
                  </a:cubicBezTo>
                  <a:cubicBezTo>
                    <a:pt x="71" y="4976"/>
                    <a:pt x="70" y="4976"/>
                    <a:pt x="68" y="4976"/>
                  </a:cubicBezTo>
                  <a:lnTo>
                    <a:pt x="68" y="4976"/>
                  </a:lnTo>
                  <a:cubicBezTo>
                    <a:pt x="96" y="4978"/>
                    <a:pt x="99" y="4987"/>
                    <a:pt x="69" y="4987"/>
                  </a:cubicBezTo>
                  <a:cubicBezTo>
                    <a:pt x="65" y="4987"/>
                    <a:pt x="59" y="4987"/>
                    <a:pt x="52" y="4986"/>
                  </a:cubicBezTo>
                  <a:lnTo>
                    <a:pt x="52" y="4986"/>
                  </a:lnTo>
                  <a:cubicBezTo>
                    <a:pt x="85" y="4991"/>
                    <a:pt x="154" y="5008"/>
                    <a:pt x="100" y="5013"/>
                  </a:cubicBezTo>
                  <a:cubicBezTo>
                    <a:pt x="184" y="5013"/>
                    <a:pt x="224" y="5057"/>
                    <a:pt x="122" y="5060"/>
                  </a:cubicBezTo>
                  <a:cubicBezTo>
                    <a:pt x="166" y="5064"/>
                    <a:pt x="92" y="5074"/>
                    <a:pt x="70" y="5079"/>
                  </a:cubicBezTo>
                  <a:cubicBezTo>
                    <a:pt x="224" y="5085"/>
                    <a:pt x="54" y="5101"/>
                    <a:pt x="102" y="5101"/>
                  </a:cubicBezTo>
                  <a:cubicBezTo>
                    <a:pt x="107" y="5101"/>
                    <a:pt x="113" y="5101"/>
                    <a:pt x="122" y="5101"/>
                  </a:cubicBezTo>
                  <a:cubicBezTo>
                    <a:pt x="158" y="5101"/>
                    <a:pt x="257" y="5123"/>
                    <a:pt x="180" y="5126"/>
                  </a:cubicBezTo>
                  <a:cubicBezTo>
                    <a:pt x="678" y="5157"/>
                    <a:pt x="1226" y="5165"/>
                    <a:pt x="1790" y="5165"/>
                  </a:cubicBezTo>
                  <a:cubicBezTo>
                    <a:pt x="2476" y="5165"/>
                    <a:pt x="3186" y="5153"/>
                    <a:pt x="3863" y="5153"/>
                  </a:cubicBezTo>
                  <a:cubicBezTo>
                    <a:pt x="4023" y="5153"/>
                    <a:pt x="4182" y="5154"/>
                    <a:pt x="4338" y="5155"/>
                  </a:cubicBezTo>
                  <a:cubicBezTo>
                    <a:pt x="4111" y="5397"/>
                    <a:pt x="3869" y="5632"/>
                    <a:pt x="3642" y="5871"/>
                  </a:cubicBezTo>
                  <a:cubicBezTo>
                    <a:pt x="3650" y="5864"/>
                    <a:pt x="3657" y="5858"/>
                    <a:pt x="3663" y="5852"/>
                  </a:cubicBezTo>
                  <a:lnTo>
                    <a:pt x="3661" y="5852"/>
                  </a:lnTo>
                  <a:lnTo>
                    <a:pt x="3664" y="5849"/>
                  </a:lnTo>
                  <a:lnTo>
                    <a:pt x="3664" y="5852"/>
                  </a:lnTo>
                  <a:lnTo>
                    <a:pt x="3664" y="5852"/>
                  </a:lnTo>
                  <a:cubicBezTo>
                    <a:pt x="3704" y="5817"/>
                    <a:pt x="3722" y="5801"/>
                    <a:pt x="3724" y="5801"/>
                  </a:cubicBezTo>
                  <a:lnTo>
                    <a:pt x="3724" y="5801"/>
                  </a:lnTo>
                  <a:cubicBezTo>
                    <a:pt x="3733" y="5801"/>
                    <a:pt x="2995" y="6487"/>
                    <a:pt x="2945" y="6655"/>
                  </a:cubicBezTo>
                  <a:cubicBezTo>
                    <a:pt x="2949" y="6655"/>
                    <a:pt x="2945" y="6667"/>
                    <a:pt x="2942" y="6674"/>
                  </a:cubicBezTo>
                  <a:cubicBezTo>
                    <a:pt x="2944" y="6673"/>
                    <a:pt x="2945" y="6672"/>
                    <a:pt x="2947" y="6672"/>
                  </a:cubicBezTo>
                  <a:cubicBezTo>
                    <a:pt x="2954" y="6672"/>
                    <a:pt x="2959" y="6679"/>
                    <a:pt x="2967" y="6679"/>
                  </a:cubicBezTo>
                  <a:cubicBezTo>
                    <a:pt x="2972" y="6679"/>
                    <a:pt x="2978" y="6677"/>
                    <a:pt x="2986" y="6670"/>
                  </a:cubicBezTo>
                  <a:lnTo>
                    <a:pt x="2986" y="6674"/>
                  </a:lnTo>
                  <a:cubicBezTo>
                    <a:pt x="2989" y="6670"/>
                    <a:pt x="2996" y="6663"/>
                    <a:pt x="3001" y="6663"/>
                  </a:cubicBezTo>
                  <a:cubicBezTo>
                    <a:pt x="3019" y="6645"/>
                    <a:pt x="3028" y="6638"/>
                    <a:pt x="3031" y="6638"/>
                  </a:cubicBezTo>
                  <a:cubicBezTo>
                    <a:pt x="3042" y="6638"/>
                    <a:pt x="2972" y="6727"/>
                    <a:pt x="2938" y="6736"/>
                  </a:cubicBezTo>
                  <a:cubicBezTo>
                    <a:pt x="2941" y="6732"/>
                    <a:pt x="2941" y="6731"/>
                    <a:pt x="2941" y="6731"/>
                  </a:cubicBezTo>
                  <a:lnTo>
                    <a:pt x="2941" y="6731"/>
                  </a:lnTo>
                  <a:cubicBezTo>
                    <a:pt x="2939" y="6731"/>
                    <a:pt x="2928" y="6740"/>
                    <a:pt x="2924" y="6740"/>
                  </a:cubicBezTo>
                  <a:cubicBezTo>
                    <a:pt x="2924" y="6740"/>
                    <a:pt x="2924" y="6740"/>
                    <a:pt x="2924" y="6740"/>
                  </a:cubicBezTo>
                  <a:lnTo>
                    <a:pt x="2924" y="6740"/>
                  </a:lnTo>
                  <a:cubicBezTo>
                    <a:pt x="2917" y="6748"/>
                    <a:pt x="2907" y="6751"/>
                    <a:pt x="2898" y="6755"/>
                  </a:cubicBezTo>
                  <a:cubicBezTo>
                    <a:pt x="2901" y="6751"/>
                    <a:pt x="2905" y="6747"/>
                    <a:pt x="2908" y="6743"/>
                  </a:cubicBezTo>
                  <a:lnTo>
                    <a:pt x="2908" y="6743"/>
                  </a:lnTo>
                  <a:cubicBezTo>
                    <a:pt x="2898" y="6751"/>
                    <a:pt x="2879" y="6769"/>
                    <a:pt x="2861" y="6777"/>
                  </a:cubicBezTo>
                  <a:cubicBezTo>
                    <a:pt x="2849" y="6781"/>
                    <a:pt x="2842" y="6784"/>
                    <a:pt x="2845" y="6784"/>
                  </a:cubicBezTo>
                  <a:cubicBezTo>
                    <a:pt x="2847" y="6784"/>
                    <a:pt x="2853" y="6783"/>
                    <a:pt x="2864" y="6780"/>
                  </a:cubicBezTo>
                  <a:lnTo>
                    <a:pt x="2864" y="6780"/>
                  </a:lnTo>
                  <a:cubicBezTo>
                    <a:pt x="2863" y="6782"/>
                    <a:pt x="2863" y="6783"/>
                    <a:pt x="2864" y="6783"/>
                  </a:cubicBezTo>
                  <a:cubicBezTo>
                    <a:pt x="2868" y="6783"/>
                    <a:pt x="2891" y="6768"/>
                    <a:pt x="2895" y="6768"/>
                  </a:cubicBezTo>
                  <a:cubicBezTo>
                    <a:pt x="2896" y="6768"/>
                    <a:pt x="2896" y="6770"/>
                    <a:pt x="2892" y="6774"/>
                  </a:cubicBezTo>
                  <a:lnTo>
                    <a:pt x="2892" y="6774"/>
                  </a:lnTo>
                  <a:cubicBezTo>
                    <a:pt x="2910" y="6757"/>
                    <a:pt x="2933" y="6753"/>
                    <a:pt x="2952" y="6740"/>
                  </a:cubicBezTo>
                  <a:cubicBezTo>
                    <a:pt x="2961" y="6740"/>
                    <a:pt x="2954" y="6750"/>
                    <a:pt x="2957" y="6750"/>
                  </a:cubicBezTo>
                  <a:cubicBezTo>
                    <a:pt x="2958" y="6750"/>
                    <a:pt x="2960" y="6749"/>
                    <a:pt x="2964" y="6747"/>
                  </a:cubicBezTo>
                  <a:cubicBezTo>
                    <a:pt x="2981" y="6737"/>
                    <a:pt x="2992" y="6733"/>
                    <a:pt x="2999" y="6733"/>
                  </a:cubicBezTo>
                  <a:cubicBezTo>
                    <a:pt x="3027" y="6733"/>
                    <a:pt x="2982" y="6799"/>
                    <a:pt x="2982" y="6846"/>
                  </a:cubicBezTo>
                  <a:cubicBezTo>
                    <a:pt x="2985" y="6846"/>
                    <a:pt x="2988" y="6854"/>
                    <a:pt x="2984" y="6859"/>
                  </a:cubicBezTo>
                  <a:lnTo>
                    <a:pt x="2984" y="6859"/>
                  </a:lnTo>
                  <a:cubicBezTo>
                    <a:pt x="2984" y="6859"/>
                    <a:pt x="2984" y="6859"/>
                    <a:pt x="2984" y="6859"/>
                  </a:cubicBezTo>
                  <a:cubicBezTo>
                    <a:pt x="2986" y="6859"/>
                    <a:pt x="2986" y="6862"/>
                    <a:pt x="2986" y="6865"/>
                  </a:cubicBezTo>
                  <a:cubicBezTo>
                    <a:pt x="2986" y="6879"/>
                    <a:pt x="2996" y="6901"/>
                    <a:pt x="2993" y="6927"/>
                  </a:cubicBezTo>
                  <a:cubicBezTo>
                    <a:pt x="3030" y="6905"/>
                    <a:pt x="3099" y="6861"/>
                    <a:pt x="3121" y="6861"/>
                  </a:cubicBezTo>
                  <a:cubicBezTo>
                    <a:pt x="3124" y="6859"/>
                    <a:pt x="3126" y="6858"/>
                    <a:pt x="3127" y="6858"/>
                  </a:cubicBezTo>
                  <a:cubicBezTo>
                    <a:pt x="3129" y="6858"/>
                    <a:pt x="3125" y="6865"/>
                    <a:pt x="3125" y="6868"/>
                  </a:cubicBezTo>
                  <a:cubicBezTo>
                    <a:pt x="3121" y="6883"/>
                    <a:pt x="3089" y="6912"/>
                    <a:pt x="3081" y="6934"/>
                  </a:cubicBezTo>
                  <a:cubicBezTo>
                    <a:pt x="3111" y="6938"/>
                    <a:pt x="3070" y="6989"/>
                    <a:pt x="3067" y="7022"/>
                  </a:cubicBezTo>
                  <a:cubicBezTo>
                    <a:pt x="3084" y="7033"/>
                    <a:pt x="3045" y="7088"/>
                    <a:pt x="3040" y="7114"/>
                  </a:cubicBezTo>
                  <a:cubicBezTo>
                    <a:pt x="3451" y="6799"/>
                    <a:pt x="3818" y="6369"/>
                    <a:pt x="4203" y="6003"/>
                  </a:cubicBezTo>
                  <a:lnTo>
                    <a:pt x="4199" y="6003"/>
                  </a:lnTo>
                  <a:cubicBezTo>
                    <a:pt x="4202" y="6000"/>
                    <a:pt x="4204" y="5997"/>
                    <a:pt x="4207" y="5995"/>
                  </a:cubicBezTo>
                  <a:lnTo>
                    <a:pt x="4207" y="5995"/>
                  </a:lnTo>
                  <a:cubicBezTo>
                    <a:pt x="4206" y="5995"/>
                    <a:pt x="4206" y="5995"/>
                    <a:pt x="4206" y="5995"/>
                  </a:cubicBezTo>
                  <a:cubicBezTo>
                    <a:pt x="4218" y="5984"/>
                    <a:pt x="4233" y="5973"/>
                    <a:pt x="4240" y="5962"/>
                  </a:cubicBezTo>
                  <a:lnTo>
                    <a:pt x="4240" y="5962"/>
                  </a:lnTo>
                  <a:cubicBezTo>
                    <a:pt x="4240" y="5966"/>
                    <a:pt x="4236" y="5966"/>
                    <a:pt x="4236" y="5969"/>
                  </a:cubicBezTo>
                  <a:cubicBezTo>
                    <a:pt x="4245" y="5960"/>
                    <a:pt x="4283" y="5919"/>
                    <a:pt x="4283" y="5919"/>
                  </a:cubicBezTo>
                  <a:lnTo>
                    <a:pt x="4283" y="5919"/>
                  </a:lnTo>
                  <a:cubicBezTo>
                    <a:pt x="4283" y="5919"/>
                    <a:pt x="4283" y="5919"/>
                    <a:pt x="4283" y="5919"/>
                  </a:cubicBezTo>
                  <a:lnTo>
                    <a:pt x="4283" y="5919"/>
                  </a:lnTo>
                  <a:cubicBezTo>
                    <a:pt x="4293" y="5909"/>
                    <a:pt x="4303" y="5903"/>
                    <a:pt x="4313" y="5893"/>
                  </a:cubicBezTo>
                  <a:lnTo>
                    <a:pt x="4313" y="5893"/>
                  </a:lnTo>
                  <a:cubicBezTo>
                    <a:pt x="4302" y="5900"/>
                    <a:pt x="4299" y="5907"/>
                    <a:pt x="4291" y="5911"/>
                  </a:cubicBezTo>
                  <a:cubicBezTo>
                    <a:pt x="4419" y="5768"/>
                    <a:pt x="4558" y="5636"/>
                    <a:pt x="4690" y="5493"/>
                  </a:cubicBezTo>
                  <a:lnTo>
                    <a:pt x="4690" y="5493"/>
                  </a:lnTo>
                  <a:cubicBezTo>
                    <a:pt x="4702" y="6912"/>
                    <a:pt x="4687" y="8324"/>
                    <a:pt x="4698" y="9739"/>
                  </a:cubicBezTo>
                  <a:cubicBezTo>
                    <a:pt x="4700" y="9736"/>
                    <a:pt x="4702" y="9734"/>
                    <a:pt x="4703" y="9734"/>
                  </a:cubicBezTo>
                  <a:cubicBezTo>
                    <a:pt x="4712" y="9734"/>
                    <a:pt x="4710" y="9784"/>
                    <a:pt x="4717" y="9791"/>
                  </a:cubicBezTo>
                  <a:cubicBezTo>
                    <a:pt x="4718" y="9785"/>
                    <a:pt x="4720" y="9782"/>
                    <a:pt x="4721" y="9782"/>
                  </a:cubicBezTo>
                  <a:cubicBezTo>
                    <a:pt x="4723" y="9782"/>
                    <a:pt x="4725" y="9787"/>
                    <a:pt x="4727" y="9794"/>
                  </a:cubicBezTo>
                  <a:cubicBezTo>
                    <a:pt x="4727" y="9791"/>
                    <a:pt x="4727" y="9787"/>
                    <a:pt x="4731" y="9783"/>
                  </a:cubicBezTo>
                  <a:cubicBezTo>
                    <a:pt x="4731" y="9790"/>
                    <a:pt x="4732" y="9793"/>
                    <a:pt x="4733" y="9793"/>
                  </a:cubicBezTo>
                  <a:cubicBezTo>
                    <a:pt x="4741" y="9793"/>
                    <a:pt x="4767" y="9710"/>
                    <a:pt x="4783" y="9691"/>
                  </a:cubicBezTo>
                  <a:lnTo>
                    <a:pt x="4783" y="9710"/>
                  </a:lnTo>
                  <a:cubicBezTo>
                    <a:pt x="4786" y="9662"/>
                    <a:pt x="4800" y="9677"/>
                    <a:pt x="4812" y="9662"/>
                  </a:cubicBezTo>
                  <a:cubicBezTo>
                    <a:pt x="4817" y="9648"/>
                    <a:pt x="4821" y="9614"/>
                    <a:pt x="4826" y="9614"/>
                  </a:cubicBezTo>
                  <a:cubicBezTo>
                    <a:pt x="4827" y="9614"/>
                    <a:pt x="4829" y="9617"/>
                    <a:pt x="4830" y="9622"/>
                  </a:cubicBezTo>
                  <a:cubicBezTo>
                    <a:pt x="4834" y="9609"/>
                    <a:pt x="4836" y="9602"/>
                    <a:pt x="4839" y="9602"/>
                  </a:cubicBezTo>
                  <a:cubicBezTo>
                    <a:pt x="4842" y="9602"/>
                    <a:pt x="4845" y="9610"/>
                    <a:pt x="4849" y="9629"/>
                  </a:cubicBezTo>
                  <a:lnTo>
                    <a:pt x="4849" y="9615"/>
                  </a:lnTo>
                  <a:cubicBezTo>
                    <a:pt x="4852" y="9645"/>
                    <a:pt x="4874" y="9713"/>
                    <a:pt x="4891" y="9713"/>
                  </a:cubicBezTo>
                  <a:cubicBezTo>
                    <a:pt x="4894" y="9713"/>
                    <a:pt x="4897" y="9710"/>
                    <a:pt x="4900" y="9703"/>
                  </a:cubicBezTo>
                  <a:lnTo>
                    <a:pt x="4900" y="9717"/>
                  </a:lnTo>
                  <a:cubicBezTo>
                    <a:pt x="4902" y="9707"/>
                    <a:pt x="4905" y="9703"/>
                    <a:pt x="4908" y="9703"/>
                  </a:cubicBezTo>
                  <a:cubicBezTo>
                    <a:pt x="4912" y="9703"/>
                    <a:pt x="4916" y="9714"/>
                    <a:pt x="4918" y="9732"/>
                  </a:cubicBezTo>
                  <a:cubicBezTo>
                    <a:pt x="4918" y="9703"/>
                    <a:pt x="4921" y="9691"/>
                    <a:pt x="4924" y="9691"/>
                  </a:cubicBezTo>
                  <a:cubicBezTo>
                    <a:pt x="4928" y="9691"/>
                    <a:pt x="4932" y="9710"/>
                    <a:pt x="4932" y="9739"/>
                  </a:cubicBezTo>
                  <a:cubicBezTo>
                    <a:pt x="4937" y="9728"/>
                    <a:pt x="4937" y="9728"/>
                    <a:pt x="4937" y="9721"/>
                  </a:cubicBezTo>
                  <a:cubicBezTo>
                    <a:pt x="4937" y="9725"/>
                    <a:pt x="4937" y="9726"/>
                    <a:pt x="4937" y="9726"/>
                  </a:cubicBezTo>
                  <a:cubicBezTo>
                    <a:pt x="4938" y="9726"/>
                    <a:pt x="4939" y="9719"/>
                    <a:pt x="4940" y="9719"/>
                  </a:cubicBezTo>
                  <a:cubicBezTo>
                    <a:pt x="4940" y="9719"/>
                    <a:pt x="4940" y="9720"/>
                    <a:pt x="4940" y="9721"/>
                  </a:cubicBezTo>
                  <a:cubicBezTo>
                    <a:pt x="4942" y="9716"/>
                    <a:pt x="4944" y="9713"/>
                    <a:pt x="4945" y="9713"/>
                  </a:cubicBezTo>
                  <a:cubicBezTo>
                    <a:pt x="4950" y="9713"/>
                    <a:pt x="4951" y="9756"/>
                    <a:pt x="4953" y="9756"/>
                  </a:cubicBezTo>
                  <a:cubicBezTo>
                    <a:pt x="4954" y="9756"/>
                    <a:pt x="4954" y="9756"/>
                    <a:pt x="4954" y="9754"/>
                  </a:cubicBezTo>
                  <a:cubicBezTo>
                    <a:pt x="4954" y="9757"/>
                    <a:pt x="4954" y="9758"/>
                    <a:pt x="4954" y="9758"/>
                  </a:cubicBezTo>
                  <a:cubicBezTo>
                    <a:pt x="4955" y="9758"/>
                    <a:pt x="4955" y="9750"/>
                    <a:pt x="4958" y="9750"/>
                  </a:cubicBezTo>
                  <a:cubicBezTo>
                    <a:pt x="4958" y="9750"/>
                    <a:pt x="4958" y="9750"/>
                    <a:pt x="4959" y="9750"/>
                  </a:cubicBezTo>
                  <a:cubicBezTo>
                    <a:pt x="4966" y="9772"/>
                    <a:pt x="4966" y="9757"/>
                    <a:pt x="4966" y="9783"/>
                  </a:cubicBezTo>
                  <a:cubicBezTo>
                    <a:pt x="4970" y="9749"/>
                    <a:pt x="4982" y="9720"/>
                    <a:pt x="4990" y="9720"/>
                  </a:cubicBezTo>
                  <a:cubicBezTo>
                    <a:pt x="4996" y="9720"/>
                    <a:pt x="4999" y="9731"/>
                    <a:pt x="4999" y="9758"/>
                  </a:cubicBezTo>
                  <a:lnTo>
                    <a:pt x="4999" y="9758"/>
                  </a:lnTo>
                  <a:cubicBezTo>
                    <a:pt x="5000" y="9744"/>
                    <a:pt x="5003" y="9736"/>
                    <a:pt x="5006" y="9736"/>
                  </a:cubicBezTo>
                  <a:cubicBezTo>
                    <a:pt x="5009" y="9736"/>
                    <a:pt x="5012" y="9747"/>
                    <a:pt x="5010" y="9772"/>
                  </a:cubicBezTo>
                  <a:cubicBezTo>
                    <a:pt x="5012" y="9751"/>
                    <a:pt x="5023" y="9706"/>
                    <a:pt x="5030" y="9706"/>
                  </a:cubicBezTo>
                  <a:cubicBezTo>
                    <a:pt x="5032" y="9706"/>
                    <a:pt x="5034" y="9712"/>
                    <a:pt x="5035" y="9728"/>
                  </a:cubicBezTo>
                  <a:cubicBezTo>
                    <a:pt x="5035" y="9677"/>
                    <a:pt x="5049" y="9643"/>
                    <a:pt x="5062" y="9643"/>
                  </a:cubicBezTo>
                  <a:cubicBezTo>
                    <a:pt x="5071" y="9643"/>
                    <a:pt x="5080" y="9661"/>
                    <a:pt x="5083" y="9703"/>
                  </a:cubicBezTo>
                  <a:cubicBezTo>
                    <a:pt x="5084" y="9693"/>
                    <a:pt x="5085" y="9689"/>
                    <a:pt x="5086" y="9689"/>
                  </a:cubicBezTo>
                  <a:cubicBezTo>
                    <a:pt x="5091" y="9689"/>
                    <a:pt x="5099" y="9737"/>
                    <a:pt x="5101" y="9754"/>
                  </a:cubicBezTo>
                  <a:cubicBezTo>
                    <a:pt x="5103" y="9703"/>
                    <a:pt x="5107" y="9688"/>
                    <a:pt x="5110" y="9688"/>
                  </a:cubicBezTo>
                  <a:cubicBezTo>
                    <a:pt x="5115" y="9688"/>
                    <a:pt x="5121" y="9731"/>
                    <a:pt x="5123" y="9731"/>
                  </a:cubicBezTo>
                  <a:cubicBezTo>
                    <a:pt x="5124" y="9731"/>
                    <a:pt x="5124" y="9724"/>
                    <a:pt x="5123" y="9703"/>
                  </a:cubicBezTo>
                  <a:cubicBezTo>
                    <a:pt x="5123" y="9678"/>
                    <a:pt x="5135" y="9616"/>
                    <a:pt x="5143" y="9616"/>
                  </a:cubicBezTo>
                  <a:cubicBezTo>
                    <a:pt x="5146" y="9616"/>
                    <a:pt x="5148" y="9624"/>
                    <a:pt x="5149" y="9644"/>
                  </a:cubicBezTo>
                  <a:cubicBezTo>
                    <a:pt x="5226" y="8397"/>
                    <a:pt x="5160" y="6839"/>
                    <a:pt x="5179" y="5482"/>
                  </a:cubicBezTo>
                  <a:lnTo>
                    <a:pt x="5179" y="5482"/>
                  </a:lnTo>
                  <a:cubicBezTo>
                    <a:pt x="5717" y="6014"/>
                    <a:pt x="6242" y="6557"/>
                    <a:pt x="6785" y="7081"/>
                  </a:cubicBezTo>
                  <a:cubicBezTo>
                    <a:pt x="6785" y="7077"/>
                    <a:pt x="6786" y="7075"/>
                    <a:pt x="6789" y="7075"/>
                  </a:cubicBezTo>
                  <a:cubicBezTo>
                    <a:pt x="6796" y="7075"/>
                    <a:pt x="6812" y="7092"/>
                    <a:pt x="6817" y="7092"/>
                  </a:cubicBezTo>
                  <a:cubicBezTo>
                    <a:pt x="6817" y="7086"/>
                    <a:pt x="6819" y="7083"/>
                    <a:pt x="6823" y="7083"/>
                  </a:cubicBezTo>
                  <a:cubicBezTo>
                    <a:pt x="6825" y="7083"/>
                    <a:pt x="6827" y="7084"/>
                    <a:pt x="6829" y="7085"/>
                  </a:cubicBezTo>
                  <a:cubicBezTo>
                    <a:pt x="6829" y="7085"/>
                    <a:pt x="6829" y="7083"/>
                    <a:pt x="6828" y="7082"/>
                  </a:cubicBezTo>
                  <a:lnTo>
                    <a:pt x="6828" y="7082"/>
                  </a:lnTo>
                  <a:cubicBezTo>
                    <a:pt x="6828" y="7082"/>
                    <a:pt x="6828" y="7082"/>
                    <a:pt x="6828" y="7082"/>
                  </a:cubicBezTo>
                  <a:cubicBezTo>
                    <a:pt x="6840" y="7082"/>
                    <a:pt x="6821" y="7024"/>
                    <a:pt x="6824" y="7004"/>
                  </a:cubicBezTo>
                  <a:lnTo>
                    <a:pt x="6824" y="7004"/>
                  </a:lnTo>
                  <a:cubicBezTo>
                    <a:pt x="6829" y="7007"/>
                    <a:pt x="6829" y="7007"/>
                    <a:pt x="6832" y="7011"/>
                  </a:cubicBezTo>
                  <a:cubicBezTo>
                    <a:pt x="6814" y="6989"/>
                    <a:pt x="6832" y="6985"/>
                    <a:pt x="6836" y="6971"/>
                  </a:cubicBezTo>
                  <a:cubicBezTo>
                    <a:pt x="6827" y="6947"/>
                    <a:pt x="6818" y="6926"/>
                    <a:pt x="6830" y="6926"/>
                  </a:cubicBezTo>
                  <a:cubicBezTo>
                    <a:pt x="6833" y="6926"/>
                    <a:pt x="6837" y="6927"/>
                    <a:pt x="6843" y="6931"/>
                  </a:cubicBezTo>
                  <a:cubicBezTo>
                    <a:pt x="6843" y="6927"/>
                    <a:pt x="6843" y="6927"/>
                    <a:pt x="6839" y="6923"/>
                  </a:cubicBezTo>
                  <a:lnTo>
                    <a:pt x="6839" y="6923"/>
                  </a:lnTo>
                  <a:cubicBezTo>
                    <a:pt x="6852" y="6931"/>
                    <a:pt x="6876" y="6940"/>
                    <a:pt x="6893" y="6940"/>
                  </a:cubicBezTo>
                  <a:cubicBezTo>
                    <a:pt x="6905" y="6940"/>
                    <a:pt x="6914" y="6936"/>
                    <a:pt x="6913" y="6924"/>
                  </a:cubicBezTo>
                  <a:lnTo>
                    <a:pt x="6913" y="6924"/>
                  </a:lnTo>
                  <a:cubicBezTo>
                    <a:pt x="6913" y="6927"/>
                    <a:pt x="6917" y="6927"/>
                    <a:pt x="6920" y="6931"/>
                  </a:cubicBezTo>
                  <a:cubicBezTo>
                    <a:pt x="6916" y="6922"/>
                    <a:pt x="6918" y="6918"/>
                    <a:pt x="6923" y="6918"/>
                  </a:cubicBezTo>
                  <a:cubicBezTo>
                    <a:pt x="6927" y="6918"/>
                    <a:pt x="6933" y="6920"/>
                    <a:pt x="6939" y="6923"/>
                  </a:cubicBezTo>
                  <a:cubicBezTo>
                    <a:pt x="6924" y="6908"/>
                    <a:pt x="6922" y="6901"/>
                    <a:pt x="6928" y="6901"/>
                  </a:cubicBezTo>
                  <a:cubicBezTo>
                    <a:pt x="6932" y="6901"/>
                    <a:pt x="6942" y="6906"/>
                    <a:pt x="6953" y="6916"/>
                  </a:cubicBezTo>
                  <a:lnTo>
                    <a:pt x="6946" y="6909"/>
                  </a:lnTo>
                  <a:lnTo>
                    <a:pt x="6946" y="6909"/>
                  </a:lnTo>
                  <a:cubicBezTo>
                    <a:pt x="6947" y="6909"/>
                    <a:pt x="6948" y="6909"/>
                    <a:pt x="6948" y="6909"/>
                  </a:cubicBezTo>
                  <a:cubicBezTo>
                    <a:pt x="6951" y="6909"/>
                    <a:pt x="6946" y="6901"/>
                    <a:pt x="6949" y="6901"/>
                  </a:cubicBezTo>
                  <a:cubicBezTo>
                    <a:pt x="6947" y="6898"/>
                    <a:pt x="6947" y="6897"/>
                    <a:pt x="6948" y="6897"/>
                  </a:cubicBezTo>
                  <a:cubicBezTo>
                    <a:pt x="6952" y="6897"/>
                    <a:pt x="6971" y="6910"/>
                    <a:pt x="6972" y="6910"/>
                  </a:cubicBezTo>
                  <a:cubicBezTo>
                    <a:pt x="6972" y="6910"/>
                    <a:pt x="6972" y="6909"/>
                    <a:pt x="6971" y="6909"/>
                  </a:cubicBezTo>
                  <a:lnTo>
                    <a:pt x="6971" y="6909"/>
                  </a:lnTo>
                  <a:cubicBezTo>
                    <a:pt x="6973" y="6909"/>
                    <a:pt x="6974" y="6909"/>
                    <a:pt x="6974" y="6909"/>
                  </a:cubicBezTo>
                  <a:cubicBezTo>
                    <a:pt x="6976" y="6909"/>
                    <a:pt x="6972" y="6904"/>
                    <a:pt x="6975" y="6901"/>
                  </a:cubicBezTo>
                  <a:lnTo>
                    <a:pt x="6975" y="6901"/>
                  </a:lnTo>
                  <a:cubicBezTo>
                    <a:pt x="6986" y="6909"/>
                    <a:pt x="6983" y="6901"/>
                    <a:pt x="6993" y="6912"/>
                  </a:cubicBezTo>
                  <a:cubicBezTo>
                    <a:pt x="6980" y="6894"/>
                    <a:pt x="6977" y="6867"/>
                    <a:pt x="6987" y="6867"/>
                  </a:cubicBezTo>
                  <a:cubicBezTo>
                    <a:pt x="6992" y="6867"/>
                    <a:pt x="6999" y="6871"/>
                    <a:pt x="7008" y="6883"/>
                  </a:cubicBezTo>
                  <a:cubicBezTo>
                    <a:pt x="6999" y="6872"/>
                    <a:pt x="6998" y="6863"/>
                    <a:pt x="7003" y="6863"/>
                  </a:cubicBezTo>
                  <a:cubicBezTo>
                    <a:pt x="7006" y="6863"/>
                    <a:pt x="7012" y="6867"/>
                    <a:pt x="7019" y="6875"/>
                  </a:cubicBezTo>
                  <a:cubicBezTo>
                    <a:pt x="7010" y="6864"/>
                    <a:pt x="6996" y="6834"/>
                    <a:pt x="7006" y="6834"/>
                  </a:cubicBezTo>
                  <a:cubicBezTo>
                    <a:pt x="7008" y="6834"/>
                    <a:pt x="7011" y="6836"/>
                    <a:pt x="7015" y="6839"/>
                  </a:cubicBezTo>
                  <a:cubicBezTo>
                    <a:pt x="6989" y="6810"/>
                    <a:pt x="6993" y="6780"/>
                    <a:pt x="7012" y="6780"/>
                  </a:cubicBezTo>
                  <a:cubicBezTo>
                    <a:pt x="7020" y="6780"/>
                    <a:pt x="7030" y="6785"/>
                    <a:pt x="7041" y="6795"/>
                  </a:cubicBezTo>
                  <a:cubicBezTo>
                    <a:pt x="7037" y="6789"/>
                    <a:pt x="7037" y="6787"/>
                    <a:pt x="7040" y="6787"/>
                  </a:cubicBezTo>
                  <a:cubicBezTo>
                    <a:pt x="7047" y="6787"/>
                    <a:pt x="7066" y="6798"/>
                    <a:pt x="7074" y="6806"/>
                  </a:cubicBezTo>
                  <a:cubicBezTo>
                    <a:pt x="7056" y="6783"/>
                    <a:pt x="7052" y="6771"/>
                    <a:pt x="7060" y="6771"/>
                  </a:cubicBezTo>
                  <a:cubicBezTo>
                    <a:pt x="7065" y="6771"/>
                    <a:pt x="7075" y="6775"/>
                    <a:pt x="7088" y="6783"/>
                  </a:cubicBezTo>
                  <a:lnTo>
                    <a:pt x="7088" y="6783"/>
                  </a:lnTo>
                  <a:cubicBezTo>
                    <a:pt x="7066" y="6770"/>
                    <a:pt x="7035" y="6718"/>
                    <a:pt x="7049" y="6718"/>
                  </a:cubicBezTo>
                  <a:cubicBezTo>
                    <a:pt x="7052" y="6718"/>
                    <a:pt x="7056" y="6720"/>
                    <a:pt x="7063" y="6725"/>
                  </a:cubicBezTo>
                  <a:cubicBezTo>
                    <a:pt x="6667" y="6215"/>
                    <a:pt x="6018" y="5661"/>
                    <a:pt x="5526" y="5145"/>
                  </a:cubicBezTo>
                  <a:cubicBezTo>
                    <a:pt x="5560" y="5145"/>
                    <a:pt x="5582" y="5140"/>
                    <a:pt x="5611" y="5140"/>
                  </a:cubicBezTo>
                  <a:lnTo>
                    <a:pt x="5592" y="5140"/>
                  </a:lnTo>
                  <a:cubicBezTo>
                    <a:pt x="6264" y="5126"/>
                    <a:pt x="6946" y="5130"/>
                    <a:pt x="7617" y="5123"/>
                  </a:cubicBezTo>
                  <a:cubicBezTo>
                    <a:pt x="7571" y="5120"/>
                    <a:pt x="7528" y="5119"/>
                    <a:pt x="7485" y="5119"/>
                  </a:cubicBezTo>
                  <a:cubicBezTo>
                    <a:pt x="7443" y="5119"/>
                    <a:pt x="7400" y="5120"/>
                    <a:pt x="7357" y="5120"/>
                  </a:cubicBezTo>
                  <a:cubicBezTo>
                    <a:pt x="7328" y="5120"/>
                    <a:pt x="7299" y="5120"/>
                    <a:pt x="7269" y="5118"/>
                  </a:cubicBezTo>
                  <a:cubicBezTo>
                    <a:pt x="7434" y="5114"/>
                    <a:pt x="7600" y="5112"/>
                    <a:pt x="7767" y="5112"/>
                  </a:cubicBezTo>
                  <a:cubicBezTo>
                    <a:pt x="7981" y="5112"/>
                    <a:pt x="8195" y="5115"/>
                    <a:pt x="8410" y="5115"/>
                  </a:cubicBezTo>
                  <a:cubicBezTo>
                    <a:pt x="8644" y="5115"/>
                    <a:pt x="8878" y="5112"/>
                    <a:pt x="9109" y="5101"/>
                  </a:cubicBezTo>
                  <a:cubicBezTo>
                    <a:pt x="9197" y="5086"/>
                    <a:pt x="9329" y="5089"/>
                    <a:pt x="9395" y="5060"/>
                  </a:cubicBezTo>
                  <a:cubicBezTo>
                    <a:pt x="9392" y="5057"/>
                    <a:pt x="9403" y="5052"/>
                    <a:pt x="9417" y="5049"/>
                  </a:cubicBezTo>
                  <a:cubicBezTo>
                    <a:pt x="9395" y="5045"/>
                    <a:pt x="9410" y="5023"/>
                    <a:pt x="9363" y="5023"/>
                  </a:cubicBezTo>
                  <a:lnTo>
                    <a:pt x="9366" y="5020"/>
                  </a:lnTo>
                  <a:cubicBezTo>
                    <a:pt x="9355" y="5020"/>
                    <a:pt x="9341" y="5020"/>
                    <a:pt x="9337" y="5016"/>
                  </a:cubicBezTo>
                  <a:cubicBezTo>
                    <a:pt x="9206" y="5014"/>
                    <a:pt x="9295" y="5001"/>
                    <a:pt x="9387" y="5001"/>
                  </a:cubicBezTo>
                  <a:cubicBezTo>
                    <a:pt x="9431" y="5001"/>
                    <a:pt x="9477" y="5004"/>
                    <a:pt x="9498" y="5013"/>
                  </a:cubicBezTo>
                  <a:cubicBezTo>
                    <a:pt x="9465" y="5013"/>
                    <a:pt x="9520" y="5013"/>
                    <a:pt x="9520" y="5016"/>
                  </a:cubicBezTo>
                  <a:lnTo>
                    <a:pt x="9509" y="5016"/>
                  </a:lnTo>
                  <a:cubicBezTo>
                    <a:pt x="9528" y="5016"/>
                    <a:pt x="9544" y="5022"/>
                    <a:pt x="9561" y="5025"/>
                  </a:cubicBezTo>
                  <a:lnTo>
                    <a:pt x="9561" y="5025"/>
                  </a:lnTo>
                  <a:cubicBezTo>
                    <a:pt x="9558" y="5025"/>
                    <a:pt x="9556" y="5025"/>
                    <a:pt x="9553" y="5025"/>
                  </a:cubicBezTo>
                  <a:lnTo>
                    <a:pt x="9553" y="5025"/>
                  </a:lnTo>
                  <a:cubicBezTo>
                    <a:pt x="9558" y="5026"/>
                    <a:pt x="9562" y="5027"/>
                    <a:pt x="9568" y="5027"/>
                  </a:cubicBezTo>
                  <a:cubicBezTo>
                    <a:pt x="9565" y="5027"/>
                    <a:pt x="9563" y="5026"/>
                    <a:pt x="9561" y="5025"/>
                  </a:cubicBezTo>
                  <a:lnTo>
                    <a:pt x="9561" y="5025"/>
                  </a:lnTo>
                  <a:cubicBezTo>
                    <a:pt x="9584" y="5027"/>
                    <a:pt x="9614" y="5029"/>
                    <a:pt x="9634" y="5035"/>
                  </a:cubicBezTo>
                  <a:cubicBezTo>
                    <a:pt x="9646" y="5038"/>
                    <a:pt x="9661" y="5041"/>
                    <a:pt x="9665" y="5041"/>
                  </a:cubicBezTo>
                  <a:cubicBezTo>
                    <a:pt x="9670" y="5041"/>
                    <a:pt x="9664" y="5038"/>
                    <a:pt x="9634" y="5030"/>
                  </a:cubicBezTo>
                  <a:cubicBezTo>
                    <a:pt x="9676" y="5027"/>
                    <a:pt x="9533" y="5017"/>
                    <a:pt x="9601" y="5013"/>
                  </a:cubicBezTo>
                  <a:lnTo>
                    <a:pt x="9601" y="5013"/>
                  </a:lnTo>
                  <a:cubicBezTo>
                    <a:pt x="9600" y="5013"/>
                    <a:pt x="9598" y="5013"/>
                    <a:pt x="9597" y="5013"/>
                  </a:cubicBezTo>
                  <a:cubicBezTo>
                    <a:pt x="9556" y="5013"/>
                    <a:pt x="9519" y="5001"/>
                    <a:pt x="9480" y="4998"/>
                  </a:cubicBezTo>
                  <a:cubicBezTo>
                    <a:pt x="9465" y="4991"/>
                    <a:pt x="9513" y="4986"/>
                    <a:pt x="9480" y="4983"/>
                  </a:cubicBezTo>
                  <a:cubicBezTo>
                    <a:pt x="9311" y="4954"/>
                    <a:pt x="9509" y="4942"/>
                    <a:pt x="9579" y="4903"/>
                  </a:cubicBezTo>
                  <a:cubicBezTo>
                    <a:pt x="9568" y="4898"/>
                    <a:pt x="9583" y="4888"/>
                    <a:pt x="9593" y="4888"/>
                  </a:cubicBezTo>
                  <a:cubicBezTo>
                    <a:pt x="9612" y="4873"/>
                    <a:pt x="9627" y="4854"/>
                    <a:pt x="9659" y="4837"/>
                  </a:cubicBezTo>
                  <a:cubicBezTo>
                    <a:pt x="9586" y="4825"/>
                    <a:pt x="9447" y="4807"/>
                    <a:pt x="9429" y="4793"/>
                  </a:cubicBezTo>
                  <a:cubicBezTo>
                    <a:pt x="9407" y="4788"/>
                    <a:pt x="9421" y="4788"/>
                    <a:pt x="9429" y="4785"/>
                  </a:cubicBezTo>
                  <a:cubicBezTo>
                    <a:pt x="9458" y="4774"/>
                    <a:pt x="9527" y="4778"/>
                    <a:pt x="9561" y="4766"/>
                  </a:cubicBezTo>
                  <a:cubicBezTo>
                    <a:pt x="9542" y="4737"/>
                    <a:pt x="9649" y="4737"/>
                    <a:pt x="9685" y="4715"/>
                  </a:cubicBezTo>
                  <a:cubicBezTo>
                    <a:pt x="9693" y="4690"/>
                    <a:pt x="9795" y="4686"/>
                    <a:pt x="9828" y="4668"/>
                  </a:cubicBezTo>
                  <a:lnTo>
                    <a:pt x="9810" y="4668"/>
                  </a:lnTo>
                  <a:cubicBezTo>
                    <a:pt x="9409" y="4638"/>
                    <a:pt x="8996" y="4631"/>
                    <a:pt x="8580" y="4631"/>
                  </a:cubicBezTo>
                  <a:cubicBezTo>
                    <a:pt x="8203" y="4631"/>
                    <a:pt x="7823" y="4636"/>
                    <a:pt x="7447" y="4636"/>
                  </a:cubicBezTo>
                  <a:cubicBezTo>
                    <a:pt x="7332" y="4636"/>
                    <a:pt x="7217" y="4636"/>
                    <a:pt x="7103" y="4634"/>
                  </a:cubicBezTo>
                  <a:lnTo>
                    <a:pt x="6890" y="4634"/>
                  </a:lnTo>
                  <a:cubicBezTo>
                    <a:pt x="6428" y="4646"/>
                    <a:pt x="5963" y="4646"/>
                    <a:pt x="5497" y="4656"/>
                  </a:cubicBezTo>
                  <a:cubicBezTo>
                    <a:pt x="6029" y="4114"/>
                    <a:pt x="6575" y="3586"/>
                    <a:pt x="7103" y="3040"/>
                  </a:cubicBezTo>
                  <a:lnTo>
                    <a:pt x="7103" y="3040"/>
                  </a:lnTo>
                  <a:cubicBezTo>
                    <a:pt x="7102" y="3040"/>
                    <a:pt x="7101" y="3040"/>
                    <a:pt x="7100" y="3040"/>
                  </a:cubicBezTo>
                  <a:cubicBezTo>
                    <a:pt x="7089" y="3040"/>
                    <a:pt x="7115" y="3017"/>
                    <a:pt x="7115" y="3006"/>
                  </a:cubicBezTo>
                  <a:lnTo>
                    <a:pt x="7115" y="3006"/>
                  </a:lnTo>
                  <a:cubicBezTo>
                    <a:pt x="7112" y="3007"/>
                    <a:pt x="7110" y="3008"/>
                    <a:pt x="7108" y="3008"/>
                  </a:cubicBezTo>
                  <a:cubicBezTo>
                    <a:pt x="7104" y="3008"/>
                    <a:pt x="7104" y="3004"/>
                    <a:pt x="7107" y="2996"/>
                  </a:cubicBezTo>
                  <a:lnTo>
                    <a:pt x="7107" y="2996"/>
                  </a:lnTo>
                  <a:cubicBezTo>
                    <a:pt x="7103" y="2999"/>
                    <a:pt x="7103" y="2999"/>
                    <a:pt x="7100" y="2999"/>
                  </a:cubicBezTo>
                  <a:cubicBezTo>
                    <a:pt x="7103" y="2994"/>
                    <a:pt x="7100" y="2992"/>
                    <a:pt x="7095" y="2992"/>
                  </a:cubicBezTo>
                  <a:cubicBezTo>
                    <a:pt x="7081" y="2992"/>
                    <a:pt x="7049" y="3003"/>
                    <a:pt x="7032" y="3003"/>
                  </a:cubicBezTo>
                  <a:cubicBezTo>
                    <a:pt x="7030" y="3003"/>
                    <a:pt x="7028" y="3003"/>
                    <a:pt x="7027" y="3003"/>
                  </a:cubicBezTo>
                  <a:cubicBezTo>
                    <a:pt x="7029" y="3001"/>
                    <a:pt x="7029" y="3000"/>
                    <a:pt x="7030" y="2998"/>
                  </a:cubicBezTo>
                  <a:lnTo>
                    <a:pt x="7030" y="2998"/>
                  </a:lnTo>
                  <a:cubicBezTo>
                    <a:pt x="7024" y="3002"/>
                    <a:pt x="7020" y="3003"/>
                    <a:pt x="7016" y="3003"/>
                  </a:cubicBezTo>
                  <a:cubicBezTo>
                    <a:pt x="7006" y="3003"/>
                    <a:pt x="7002" y="2992"/>
                    <a:pt x="6993" y="2992"/>
                  </a:cubicBezTo>
                  <a:cubicBezTo>
                    <a:pt x="6979" y="2998"/>
                    <a:pt x="6964" y="3003"/>
                    <a:pt x="6955" y="3003"/>
                  </a:cubicBezTo>
                  <a:cubicBezTo>
                    <a:pt x="6947" y="3003"/>
                    <a:pt x="6944" y="2998"/>
                    <a:pt x="6953" y="2981"/>
                  </a:cubicBezTo>
                  <a:lnTo>
                    <a:pt x="6953" y="2981"/>
                  </a:lnTo>
                  <a:cubicBezTo>
                    <a:pt x="6949" y="2984"/>
                    <a:pt x="6949" y="2984"/>
                    <a:pt x="6946" y="2989"/>
                  </a:cubicBezTo>
                  <a:cubicBezTo>
                    <a:pt x="6960" y="2968"/>
                    <a:pt x="6970" y="2914"/>
                    <a:pt x="6950" y="2914"/>
                  </a:cubicBezTo>
                  <a:cubicBezTo>
                    <a:pt x="6949" y="2914"/>
                    <a:pt x="6947" y="2914"/>
                    <a:pt x="6946" y="2915"/>
                  </a:cubicBezTo>
                  <a:cubicBezTo>
                    <a:pt x="6949" y="2911"/>
                    <a:pt x="6949" y="2911"/>
                    <a:pt x="6949" y="2908"/>
                  </a:cubicBezTo>
                  <a:lnTo>
                    <a:pt x="6949" y="2908"/>
                  </a:lnTo>
                  <a:cubicBezTo>
                    <a:pt x="6947" y="2908"/>
                    <a:pt x="6945" y="2909"/>
                    <a:pt x="6943" y="2909"/>
                  </a:cubicBezTo>
                  <a:cubicBezTo>
                    <a:pt x="6936" y="2909"/>
                    <a:pt x="6940" y="2902"/>
                    <a:pt x="6946" y="2889"/>
                  </a:cubicBezTo>
                  <a:lnTo>
                    <a:pt x="6946" y="2889"/>
                  </a:lnTo>
                  <a:cubicBezTo>
                    <a:pt x="6937" y="2899"/>
                    <a:pt x="6930" y="2903"/>
                    <a:pt x="6927" y="2903"/>
                  </a:cubicBezTo>
                  <a:cubicBezTo>
                    <a:pt x="6921" y="2903"/>
                    <a:pt x="6925" y="2891"/>
                    <a:pt x="6939" y="2874"/>
                  </a:cubicBezTo>
                  <a:lnTo>
                    <a:pt x="6939" y="2874"/>
                  </a:lnTo>
                  <a:cubicBezTo>
                    <a:pt x="6931" y="2879"/>
                    <a:pt x="6931" y="2879"/>
                    <a:pt x="6927" y="2882"/>
                  </a:cubicBezTo>
                  <a:cubicBezTo>
                    <a:pt x="6930" y="2878"/>
                    <a:pt x="6930" y="2877"/>
                    <a:pt x="6930" y="2877"/>
                  </a:cubicBezTo>
                  <a:lnTo>
                    <a:pt x="6930" y="2877"/>
                  </a:lnTo>
                  <a:cubicBezTo>
                    <a:pt x="6929" y="2877"/>
                    <a:pt x="6926" y="2879"/>
                    <a:pt x="6924" y="2879"/>
                  </a:cubicBezTo>
                  <a:cubicBezTo>
                    <a:pt x="6924" y="2879"/>
                    <a:pt x="6924" y="2879"/>
                    <a:pt x="6924" y="2879"/>
                  </a:cubicBezTo>
                  <a:cubicBezTo>
                    <a:pt x="6922" y="2879"/>
                    <a:pt x="6921" y="2880"/>
                    <a:pt x="6920" y="2880"/>
                  </a:cubicBezTo>
                  <a:cubicBezTo>
                    <a:pt x="6911" y="2880"/>
                    <a:pt x="6936" y="2852"/>
                    <a:pt x="6932" y="2852"/>
                  </a:cubicBezTo>
                  <a:cubicBezTo>
                    <a:pt x="6932" y="2852"/>
                    <a:pt x="6931" y="2852"/>
                    <a:pt x="6931" y="2852"/>
                  </a:cubicBezTo>
                  <a:cubicBezTo>
                    <a:pt x="6932" y="2851"/>
                    <a:pt x="6932" y="2851"/>
                    <a:pt x="6931" y="2851"/>
                  </a:cubicBezTo>
                  <a:cubicBezTo>
                    <a:pt x="6929" y="2851"/>
                    <a:pt x="6924" y="2852"/>
                    <a:pt x="6924" y="2852"/>
                  </a:cubicBezTo>
                  <a:cubicBezTo>
                    <a:pt x="6931" y="2842"/>
                    <a:pt x="6924" y="2845"/>
                    <a:pt x="6931" y="2835"/>
                  </a:cubicBezTo>
                  <a:lnTo>
                    <a:pt x="6931" y="2835"/>
                  </a:lnTo>
                  <a:cubicBezTo>
                    <a:pt x="6922" y="2842"/>
                    <a:pt x="6909" y="2846"/>
                    <a:pt x="6900" y="2846"/>
                  </a:cubicBezTo>
                  <a:cubicBezTo>
                    <a:pt x="6888" y="2846"/>
                    <a:pt x="6882" y="2838"/>
                    <a:pt x="6902" y="2820"/>
                  </a:cubicBezTo>
                  <a:lnTo>
                    <a:pt x="6902" y="2820"/>
                  </a:lnTo>
                  <a:cubicBezTo>
                    <a:pt x="6896" y="2824"/>
                    <a:pt x="6891" y="2827"/>
                    <a:pt x="6888" y="2827"/>
                  </a:cubicBezTo>
                  <a:cubicBezTo>
                    <a:pt x="6882" y="2827"/>
                    <a:pt x="6883" y="2818"/>
                    <a:pt x="6898" y="2805"/>
                  </a:cubicBezTo>
                  <a:lnTo>
                    <a:pt x="6898" y="2805"/>
                  </a:lnTo>
                  <a:cubicBezTo>
                    <a:pt x="6887" y="2814"/>
                    <a:pt x="6868" y="2823"/>
                    <a:pt x="6860" y="2823"/>
                  </a:cubicBezTo>
                  <a:cubicBezTo>
                    <a:pt x="6854" y="2823"/>
                    <a:pt x="6853" y="2819"/>
                    <a:pt x="6861" y="2808"/>
                  </a:cubicBezTo>
                  <a:lnTo>
                    <a:pt x="6861" y="2808"/>
                  </a:lnTo>
                  <a:cubicBezTo>
                    <a:pt x="6846" y="2822"/>
                    <a:pt x="6831" y="2828"/>
                    <a:pt x="6820" y="2828"/>
                  </a:cubicBezTo>
                  <a:cubicBezTo>
                    <a:pt x="6802" y="2828"/>
                    <a:pt x="6794" y="2810"/>
                    <a:pt x="6817" y="2783"/>
                  </a:cubicBezTo>
                  <a:lnTo>
                    <a:pt x="6817" y="2783"/>
                  </a:lnTo>
                  <a:cubicBezTo>
                    <a:pt x="6814" y="2785"/>
                    <a:pt x="6811" y="2787"/>
                    <a:pt x="6810" y="2787"/>
                  </a:cubicBezTo>
                  <a:cubicBezTo>
                    <a:pt x="6803" y="2787"/>
                    <a:pt x="6819" y="2762"/>
                    <a:pt x="6824" y="2750"/>
                  </a:cubicBezTo>
                  <a:lnTo>
                    <a:pt x="6824" y="2750"/>
                  </a:lnTo>
                  <a:cubicBezTo>
                    <a:pt x="6809" y="2764"/>
                    <a:pt x="6798" y="2771"/>
                    <a:pt x="6794" y="2771"/>
                  </a:cubicBezTo>
                  <a:cubicBezTo>
                    <a:pt x="6788" y="2771"/>
                    <a:pt x="6792" y="2760"/>
                    <a:pt x="6806" y="2740"/>
                  </a:cubicBezTo>
                  <a:lnTo>
                    <a:pt x="6806" y="2740"/>
                  </a:lnTo>
                  <a:cubicBezTo>
                    <a:pt x="6795" y="2755"/>
                    <a:pt x="6756" y="2780"/>
                    <a:pt x="6744" y="2780"/>
                  </a:cubicBezTo>
                  <a:cubicBezTo>
                    <a:pt x="6738" y="2780"/>
                    <a:pt x="6738" y="2774"/>
                    <a:pt x="6748" y="2761"/>
                  </a:cubicBezTo>
                  <a:lnTo>
                    <a:pt x="6748" y="2761"/>
                  </a:lnTo>
                  <a:cubicBezTo>
                    <a:pt x="6238" y="3160"/>
                    <a:pt x="5685" y="3806"/>
                    <a:pt x="5164" y="4297"/>
                  </a:cubicBezTo>
                  <a:lnTo>
                    <a:pt x="5164" y="4235"/>
                  </a:lnTo>
                  <a:cubicBezTo>
                    <a:pt x="5149" y="3561"/>
                    <a:pt x="5152" y="2882"/>
                    <a:pt x="5145" y="2211"/>
                  </a:cubicBezTo>
                  <a:cubicBezTo>
                    <a:pt x="5138" y="2329"/>
                    <a:pt x="5145" y="2439"/>
                    <a:pt x="5142" y="2559"/>
                  </a:cubicBezTo>
                  <a:cubicBezTo>
                    <a:pt x="5123" y="1947"/>
                    <a:pt x="5152" y="1327"/>
                    <a:pt x="5123" y="718"/>
                  </a:cubicBezTo>
                  <a:cubicBezTo>
                    <a:pt x="5105" y="630"/>
                    <a:pt x="5113" y="495"/>
                    <a:pt x="5083" y="432"/>
                  </a:cubicBezTo>
                  <a:cubicBezTo>
                    <a:pt x="5079" y="432"/>
                    <a:pt x="5076" y="422"/>
                    <a:pt x="5072" y="407"/>
                  </a:cubicBezTo>
                  <a:cubicBezTo>
                    <a:pt x="5069" y="429"/>
                    <a:pt x="5047" y="415"/>
                    <a:pt x="5042" y="466"/>
                  </a:cubicBezTo>
                  <a:lnTo>
                    <a:pt x="5042" y="462"/>
                  </a:lnTo>
                  <a:cubicBezTo>
                    <a:pt x="5042" y="469"/>
                    <a:pt x="5042" y="488"/>
                    <a:pt x="5039" y="491"/>
                  </a:cubicBezTo>
                  <a:cubicBezTo>
                    <a:pt x="5038" y="537"/>
                    <a:pt x="5036" y="555"/>
                    <a:pt x="5033" y="555"/>
                  </a:cubicBezTo>
                  <a:cubicBezTo>
                    <a:pt x="5026" y="555"/>
                    <a:pt x="5016" y="377"/>
                    <a:pt x="5035" y="330"/>
                  </a:cubicBezTo>
                  <a:cubicBezTo>
                    <a:pt x="5035" y="337"/>
                    <a:pt x="5035" y="340"/>
                    <a:pt x="5035" y="340"/>
                  </a:cubicBezTo>
                  <a:cubicBezTo>
                    <a:pt x="5035" y="340"/>
                    <a:pt x="5036" y="305"/>
                    <a:pt x="5039" y="305"/>
                  </a:cubicBezTo>
                  <a:lnTo>
                    <a:pt x="5039" y="319"/>
                  </a:lnTo>
                  <a:cubicBezTo>
                    <a:pt x="5039" y="293"/>
                    <a:pt x="5047" y="275"/>
                    <a:pt x="5047" y="256"/>
                  </a:cubicBezTo>
                  <a:cubicBezTo>
                    <a:pt x="5047" y="255"/>
                    <a:pt x="5048" y="255"/>
                    <a:pt x="5048" y="255"/>
                  </a:cubicBezTo>
                  <a:lnTo>
                    <a:pt x="5048" y="255"/>
                  </a:lnTo>
                  <a:cubicBezTo>
                    <a:pt x="5049" y="255"/>
                    <a:pt x="5047" y="261"/>
                    <a:pt x="5047" y="261"/>
                  </a:cubicBezTo>
                  <a:lnTo>
                    <a:pt x="5047" y="286"/>
                  </a:lnTo>
                  <a:cubicBezTo>
                    <a:pt x="5050" y="261"/>
                    <a:pt x="5050" y="220"/>
                    <a:pt x="5057" y="190"/>
                  </a:cubicBezTo>
                  <a:cubicBezTo>
                    <a:pt x="5061" y="175"/>
                    <a:pt x="5065" y="159"/>
                    <a:pt x="5064" y="159"/>
                  </a:cubicBezTo>
                  <a:lnTo>
                    <a:pt x="5064" y="159"/>
                  </a:lnTo>
                  <a:cubicBezTo>
                    <a:pt x="5063" y="159"/>
                    <a:pt x="5060" y="168"/>
                    <a:pt x="5054" y="195"/>
                  </a:cubicBezTo>
                  <a:cubicBezTo>
                    <a:pt x="5053" y="188"/>
                    <a:pt x="5053" y="185"/>
                    <a:pt x="5052" y="185"/>
                  </a:cubicBezTo>
                  <a:cubicBezTo>
                    <a:pt x="5049" y="185"/>
                    <a:pt x="5043" y="245"/>
                    <a:pt x="5039" y="245"/>
                  </a:cubicBezTo>
                  <a:cubicBezTo>
                    <a:pt x="5038" y="245"/>
                    <a:pt x="5037" y="240"/>
                    <a:pt x="5036" y="227"/>
                  </a:cubicBezTo>
                  <a:lnTo>
                    <a:pt x="5036" y="227"/>
                  </a:lnTo>
                  <a:cubicBezTo>
                    <a:pt x="5037" y="270"/>
                    <a:pt x="5024" y="307"/>
                    <a:pt x="5020" y="344"/>
                  </a:cubicBezTo>
                  <a:cubicBezTo>
                    <a:pt x="5019" y="346"/>
                    <a:pt x="5018" y="347"/>
                    <a:pt x="5016" y="347"/>
                  </a:cubicBezTo>
                  <a:cubicBezTo>
                    <a:pt x="5012" y="347"/>
                    <a:pt x="5010" y="332"/>
                    <a:pt x="5009" y="332"/>
                  </a:cubicBezTo>
                  <a:cubicBezTo>
                    <a:pt x="5008" y="332"/>
                    <a:pt x="5007" y="335"/>
                    <a:pt x="5006" y="344"/>
                  </a:cubicBezTo>
                  <a:cubicBezTo>
                    <a:pt x="4998" y="393"/>
                    <a:pt x="4991" y="411"/>
                    <a:pt x="4984" y="411"/>
                  </a:cubicBezTo>
                  <a:cubicBezTo>
                    <a:pt x="4967" y="411"/>
                    <a:pt x="4953" y="299"/>
                    <a:pt x="4922" y="249"/>
                  </a:cubicBezTo>
                  <a:cubicBezTo>
                    <a:pt x="4922" y="250"/>
                    <a:pt x="4921" y="251"/>
                    <a:pt x="4921" y="251"/>
                  </a:cubicBezTo>
                  <a:cubicBezTo>
                    <a:pt x="4918" y="251"/>
                    <a:pt x="4910" y="241"/>
                    <a:pt x="4910" y="234"/>
                  </a:cubicBezTo>
                  <a:lnTo>
                    <a:pt x="4910" y="231"/>
                  </a:lnTo>
                  <a:cubicBezTo>
                    <a:pt x="4893" y="217"/>
                    <a:pt x="4874" y="202"/>
                    <a:pt x="4859" y="165"/>
                  </a:cubicBezTo>
                  <a:cubicBezTo>
                    <a:pt x="4844" y="239"/>
                    <a:pt x="4830" y="378"/>
                    <a:pt x="4815" y="400"/>
                  </a:cubicBezTo>
                  <a:cubicBezTo>
                    <a:pt x="4814" y="407"/>
                    <a:pt x="4813" y="409"/>
                    <a:pt x="4811" y="409"/>
                  </a:cubicBezTo>
                  <a:cubicBezTo>
                    <a:pt x="4810" y="409"/>
                    <a:pt x="4808" y="403"/>
                    <a:pt x="4808" y="396"/>
                  </a:cubicBezTo>
                  <a:cubicBezTo>
                    <a:pt x="4797" y="371"/>
                    <a:pt x="4800" y="300"/>
                    <a:pt x="4790" y="264"/>
                  </a:cubicBezTo>
                  <a:cubicBezTo>
                    <a:pt x="4787" y="266"/>
                    <a:pt x="4785" y="267"/>
                    <a:pt x="4782" y="267"/>
                  </a:cubicBezTo>
                  <a:cubicBezTo>
                    <a:pt x="4761" y="267"/>
                    <a:pt x="4759" y="176"/>
                    <a:pt x="4739" y="139"/>
                  </a:cubicBezTo>
                  <a:cubicBezTo>
                    <a:pt x="4709" y="136"/>
                    <a:pt x="4705" y="29"/>
                    <a:pt x="46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2868969" y="2790318"/>
              <a:ext cx="59" cy="59"/>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2399335" y="2771323"/>
              <a:ext cx="59" cy="59"/>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2825256" y="2767193"/>
              <a:ext cx="354" cy="59"/>
            </a:xfrm>
            <a:custGeom>
              <a:avLst/>
              <a:gdLst/>
              <a:ahLst/>
              <a:cxnLst/>
              <a:rect l="l" t="t" r="r" b="b"/>
              <a:pathLst>
                <a:path w="6" h="1" extrusionOk="0">
                  <a:moveTo>
                    <a:pt x="5"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2717537" y="2767193"/>
              <a:ext cx="295" cy="59"/>
            </a:xfrm>
            <a:custGeom>
              <a:avLst/>
              <a:gdLst/>
              <a:ahLst/>
              <a:cxnLst/>
              <a:rect l="l" t="t" r="r" b="b"/>
              <a:pathLst>
                <a:path w="5" h="1" extrusionOk="0">
                  <a:moveTo>
                    <a:pt x="0" y="0"/>
                  </a:moveTo>
                  <a:lnTo>
                    <a:pt x="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2383584" y="2798990"/>
              <a:ext cx="236" cy="59"/>
            </a:xfrm>
            <a:custGeom>
              <a:avLst/>
              <a:gdLst/>
              <a:ahLst/>
              <a:cxnLst/>
              <a:rect l="l" t="t" r="r" b="b"/>
              <a:pathLst>
                <a:path w="4" h="1" extrusionOk="0">
                  <a:moveTo>
                    <a:pt x="0" y="1"/>
                  </a:move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2668692" y="2873025"/>
              <a:ext cx="59" cy="0"/>
            </a:xfrm>
            <a:custGeom>
              <a:avLst/>
              <a:gdLst/>
              <a:ahLst/>
              <a:cxnLst/>
              <a:rect l="l" t="t" r="r" b="b"/>
              <a:pathLst>
                <a:path w="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2485699" y="2663368"/>
              <a:ext cx="236" cy="59"/>
            </a:xfrm>
            <a:custGeom>
              <a:avLst/>
              <a:gdLst/>
              <a:ahLst/>
              <a:cxnLst/>
              <a:rect l="l" t="t" r="r" b="b"/>
              <a:pathLst>
                <a:path w="4" h="1" extrusionOk="0">
                  <a:moveTo>
                    <a:pt x="0" y="0"/>
                  </a:moveTo>
                  <a:lnTo>
                    <a:pt x="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2487587" y="2697996"/>
              <a:ext cx="295" cy="59"/>
            </a:xfrm>
            <a:custGeom>
              <a:avLst/>
              <a:gdLst/>
              <a:ahLst/>
              <a:cxnLst/>
              <a:rect l="l" t="t" r="r" b="b"/>
              <a:pathLst>
                <a:path w="5" h="1" extrusionOk="0">
                  <a:moveTo>
                    <a:pt x="4" y="0"/>
                  </a:move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2532598" y="2742771"/>
              <a:ext cx="295" cy="295"/>
            </a:xfrm>
            <a:custGeom>
              <a:avLst/>
              <a:gdLst/>
              <a:ahLst/>
              <a:cxnLst/>
              <a:rect l="l" t="t" r="r" b="b"/>
              <a:pathLst>
                <a:path w="5" h="5" extrusionOk="0">
                  <a:moveTo>
                    <a:pt x="1" y="1"/>
                  </a:moveTo>
                  <a:lnTo>
                    <a:pt x="1" y="4"/>
                  </a:lnTo>
                  <a:cubicBezTo>
                    <a:pt x="4" y="4"/>
                    <a:pt x="1" y="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2694648" y="2859987"/>
              <a:ext cx="59" cy="59"/>
            </a:xfrm>
            <a:custGeom>
              <a:avLst/>
              <a:gdLst/>
              <a:ahLst/>
              <a:cxnLst/>
              <a:rect l="l" t="t" r="r" b="b"/>
              <a:pathLst>
                <a:path w="1" h="1" extrusionOk="0">
                  <a:moveTo>
                    <a:pt x="0" y="1"/>
                  </a:move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2475494" y="2892256"/>
              <a:ext cx="59" cy="59"/>
            </a:xfrm>
            <a:custGeom>
              <a:avLst/>
              <a:gdLst/>
              <a:ahLst/>
              <a:cxnLst/>
              <a:rect l="l" t="t" r="r" b="b"/>
              <a:pathLst>
                <a:path w="1" h="1" extrusionOk="0">
                  <a:moveTo>
                    <a:pt x="1" y="1"/>
                  </a:move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2684856" y="2709440"/>
              <a:ext cx="59" cy="59"/>
            </a:xfrm>
            <a:custGeom>
              <a:avLst/>
              <a:gdLst/>
              <a:ahLst/>
              <a:cxnLst/>
              <a:rect l="l" t="t" r="r" b="b"/>
              <a:pathLst>
                <a:path w="1" h="1" extrusionOk="0">
                  <a:moveTo>
                    <a:pt x="1"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2509886" y="2890309"/>
              <a:ext cx="295" cy="59"/>
            </a:xfrm>
            <a:custGeom>
              <a:avLst/>
              <a:gdLst/>
              <a:ahLst/>
              <a:cxnLst/>
              <a:rect l="l" t="t" r="r" b="b"/>
              <a:pathLst>
                <a:path w="5" h="1" extrusionOk="0">
                  <a:moveTo>
                    <a:pt x="0" y="0"/>
                  </a:moveTo>
                  <a:lnTo>
                    <a:pt x="0" y="0"/>
                  </a:lnTo>
                  <a:cubicBezTo>
                    <a:pt x="5" y="0"/>
                    <a:pt x="5"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2554897" y="2845298"/>
              <a:ext cx="236" cy="59"/>
            </a:xfrm>
            <a:custGeom>
              <a:avLst/>
              <a:gdLst/>
              <a:ahLst/>
              <a:cxnLst/>
              <a:rect l="l" t="t" r="r" b="b"/>
              <a:pathLst>
                <a:path w="4" h="1" extrusionOk="0">
                  <a:moveTo>
                    <a:pt x="0" y="1"/>
                  </a:moveTo>
                  <a:lnTo>
                    <a:pt x="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2671877" y="2683307"/>
              <a:ext cx="295" cy="236"/>
            </a:xfrm>
            <a:custGeom>
              <a:avLst/>
              <a:gdLst/>
              <a:ahLst/>
              <a:cxnLst/>
              <a:rect l="l" t="t" r="r" b="b"/>
              <a:pathLst>
                <a:path w="5" h="4" extrusionOk="0">
                  <a:moveTo>
                    <a:pt x="4" y="0"/>
                  </a:moveTo>
                  <a:lnTo>
                    <a:pt x="4" y="0"/>
                  </a:lnTo>
                  <a:cubicBezTo>
                    <a:pt x="4" y="0"/>
                    <a:pt x="1" y="4"/>
                    <a:pt x="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4"/>
          <p:cNvSpPr/>
          <p:nvPr/>
        </p:nvSpPr>
        <p:spPr>
          <a:xfrm>
            <a:off x="8578176" y="1303888"/>
            <a:ext cx="457897" cy="335714"/>
          </a:xfrm>
          <a:custGeom>
            <a:avLst/>
            <a:gdLst/>
            <a:ahLst/>
            <a:cxnLst/>
            <a:rect l="l" t="t" r="r" b="b"/>
            <a:pathLst>
              <a:path w="3499" h="2565" extrusionOk="0">
                <a:moveTo>
                  <a:pt x="951" y="1"/>
                </a:moveTo>
                <a:cubicBezTo>
                  <a:pt x="703" y="1"/>
                  <a:pt x="458" y="109"/>
                  <a:pt x="290" y="317"/>
                </a:cubicBezTo>
                <a:cubicBezTo>
                  <a:pt x="0" y="684"/>
                  <a:pt x="59" y="1212"/>
                  <a:pt x="422" y="1505"/>
                </a:cubicBezTo>
                <a:lnTo>
                  <a:pt x="1750" y="2564"/>
                </a:lnTo>
                <a:lnTo>
                  <a:pt x="3073" y="1505"/>
                </a:lnTo>
                <a:cubicBezTo>
                  <a:pt x="3440" y="1212"/>
                  <a:pt x="3499" y="684"/>
                  <a:pt x="3206" y="317"/>
                </a:cubicBezTo>
                <a:cubicBezTo>
                  <a:pt x="3040" y="109"/>
                  <a:pt x="2794" y="1"/>
                  <a:pt x="2546" y="1"/>
                </a:cubicBezTo>
                <a:cubicBezTo>
                  <a:pt x="2362" y="1"/>
                  <a:pt x="2176" y="61"/>
                  <a:pt x="2021" y="185"/>
                </a:cubicBezTo>
                <a:lnTo>
                  <a:pt x="1750" y="405"/>
                </a:lnTo>
                <a:lnTo>
                  <a:pt x="1478" y="185"/>
                </a:lnTo>
                <a:cubicBezTo>
                  <a:pt x="1322" y="61"/>
                  <a:pt x="1136" y="1"/>
                  <a:pt x="9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flipH="1">
            <a:off x="3006657" y="4246400"/>
            <a:ext cx="3313538" cy="2283184"/>
          </a:xfrm>
          <a:custGeom>
            <a:avLst/>
            <a:gdLst/>
            <a:ahLst/>
            <a:cxnLst/>
            <a:rect l="l" t="t" r="r" b="b"/>
            <a:pathLst>
              <a:path w="18200" h="12546" extrusionOk="0">
                <a:moveTo>
                  <a:pt x="7863" y="1"/>
                </a:moveTo>
                <a:cubicBezTo>
                  <a:pt x="5802" y="1"/>
                  <a:pt x="4053" y="1340"/>
                  <a:pt x="3441" y="3195"/>
                </a:cubicBezTo>
                <a:cubicBezTo>
                  <a:pt x="1500" y="3437"/>
                  <a:pt x="1" y="5091"/>
                  <a:pt x="1" y="7097"/>
                </a:cubicBezTo>
                <a:cubicBezTo>
                  <a:pt x="1" y="9267"/>
                  <a:pt x="1761" y="11027"/>
                  <a:pt x="3932" y="11027"/>
                </a:cubicBezTo>
                <a:cubicBezTo>
                  <a:pt x="4555" y="11027"/>
                  <a:pt x="5146" y="10881"/>
                  <a:pt x="5674" y="10621"/>
                </a:cubicBezTo>
                <a:cubicBezTo>
                  <a:pt x="6359" y="11775"/>
                  <a:pt x="7613" y="12545"/>
                  <a:pt x="9055" y="12545"/>
                </a:cubicBezTo>
                <a:cubicBezTo>
                  <a:pt x="10309" y="12545"/>
                  <a:pt x="11423" y="11959"/>
                  <a:pt x="12146" y="11046"/>
                </a:cubicBezTo>
                <a:cubicBezTo>
                  <a:pt x="12645" y="11240"/>
                  <a:pt x="13191" y="11350"/>
                  <a:pt x="13763" y="11350"/>
                </a:cubicBezTo>
                <a:cubicBezTo>
                  <a:pt x="16212" y="11350"/>
                  <a:pt x="18200" y="9363"/>
                  <a:pt x="18200" y="6909"/>
                </a:cubicBezTo>
                <a:cubicBezTo>
                  <a:pt x="18200" y="4651"/>
                  <a:pt x="16513" y="2788"/>
                  <a:pt x="14332" y="2509"/>
                </a:cubicBezTo>
                <a:lnTo>
                  <a:pt x="14332" y="2473"/>
                </a:lnTo>
                <a:cubicBezTo>
                  <a:pt x="14332" y="1325"/>
                  <a:pt x="13400" y="397"/>
                  <a:pt x="12256" y="397"/>
                </a:cubicBezTo>
                <a:cubicBezTo>
                  <a:pt x="11673" y="397"/>
                  <a:pt x="11149" y="635"/>
                  <a:pt x="10771" y="1021"/>
                </a:cubicBezTo>
                <a:cubicBezTo>
                  <a:pt x="9975" y="383"/>
                  <a:pt x="8963" y="1"/>
                  <a:pt x="78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flipH="1">
            <a:off x="3246753" y="4093011"/>
            <a:ext cx="366489" cy="572708"/>
          </a:xfrm>
          <a:custGeom>
            <a:avLst/>
            <a:gdLst/>
            <a:ahLst/>
            <a:cxnLst/>
            <a:rect l="l" t="t" r="r" b="b"/>
            <a:pathLst>
              <a:path w="8662" h="13536" extrusionOk="0">
                <a:moveTo>
                  <a:pt x="4332" y="8226"/>
                </a:moveTo>
                <a:cubicBezTo>
                  <a:pt x="4339" y="8226"/>
                  <a:pt x="4346" y="8226"/>
                  <a:pt x="4353" y="8226"/>
                </a:cubicBezTo>
                <a:cubicBezTo>
                  <a:pt x="4771" y="8240"/>
                  <a:pt x="5123" y="8614"/>
                  <a:pt x="5108" y="9032"/>
                </a:cubicBezTo>
                <a:cubicBezTo>
                  <a:pt x="5098" y="9326"/>
                  <a:pt x="4925" y="9579"/>
                  <a:pt x="4679" y="9704"/>
                </a:cubicBezTo>
                <a:lnTo>
                  <a:pt x="5428" y="11200"/>
                </a:lnTo>
                <a:cubicBezTo>
                  <a:pt x="5468" y="11280"/>
                  <a:pt x="5409" y="11372"/>
                  <a:pt x="5325" y="11372"/>
                </a:cubicBezTo>
                <a:lnTo>
                  <a:pt x="3337" y="11372"/>
                </a:lnTo>
                <a:cubicBezTo>
                  <a:pt x="3253" y="11372"/>
                  <a:pt x="3194" y="11280"/>
                  <a:pt x="3234" y="11200"/>
                </a:cubicBezTo>
                <a:lnTo>
                  <a:pt x="3982" y="9704"/>
                </a:lnTo>
                <a:cubicBezTo>
                  <a:pt x="3725" y="9575"/>
                  <a:pt x="3549" y="9311"/>
                  <a:pt x="3549" y="9007"/>
                </a:cubicBezTo>
                <a:cubicBezTo>
                  <a:pt x="3549" y="8574"/>
                  <a:pt x="3898" y="8226"/>
                  <a:pt x="4332" y="8226"/>
                </a:cubicBezTo>
                <a:close/>
                <a:moveTo>
                  <a:pt x="4052" y="1"/>
                </a:moveTo>
                <a:cubicBezTo>
                  <a:pt x="2427" y="1"/>
                  <a:pt x="1104" y="1321"/>
                  <a:pt x="1104" y="2946"/>
                </a:cubicBezTo>
                <a:lnTo>
                  <a:pt x="1104" y="3506"/>
                </a:lnTo>
                <a:lnTo>
                  <a:pt x="2090" y="3506"/>
                </a:lnTo>
                <a:lnTo>
                  <a:pt x="2090" y="2946"/>
                </a:lnTo>
                <a:cubicBezTo>
                  <a:pt x="2090" y="1863"/>
                  <a:pt x="2970" y="987"/>
                  <a:pt x="4052" y="987"/>
                </a:cubicBezTo>
                <a:lnTo>
                  <a:pt x="4610" y="987"/>
                </a:lnTo>
                <a:cubicBezTo>
                  <a:pt x="5692" y="987"/>
                  <a:pt x="6572" y="1863"/>
                  <a:pt x="6572" y="2946"/>
                </a:cubicBezTo>
                <a:lnTo>
                  <a:pt x="6572" y="5823"/>
                </a:lnTo>
                <a:lnTo>
                  <a:pt x="543" y="5823"/>
                </a:lnTo>
                <a:cubicBezTo>
                  <a:pt x="242" y="5823"/>
                  <a:pt x="0" y="6040"/>
                  <a:pt x="0" y="6307"/>
                </a:cubicBezTo>
                <a:lnTo>
                  <a:pt x="0" y="13051"/>
                </a:lnTo>
                <a:cubicBezTo>
                  <a:pt x="0" y="13319"/>
                  <a:pt x="242" y="13535"/>
                  <a:pt x="543" y="13535"/>
                </a:cubicBezTo>
                <a:lnTo>
                  <a:pt x="8119" y="13535"/>
                </a:lnTo>
                <a:cubicBezTo>
                  <a:pt x="8420" y="13535"/>
                  <a:pt x="8662" y="13319"/>
                  <a:pt x="8662" y="13051"/>
                </a:cubicBezTo>
                <a:lnTo>
                  <a:pt x="8662" y="6307"/>
                </a:lnTo>
                <a:cubicBezTo>
                  <a:pt x="8662" y="6040"/>
                  <a:pt x="8420" y="5823"/>
                  <a:pt x="8119" y="5823"/>
                </a:cubicBezTo>
                <a:lnTo>
                  <a:pt x="7558" y="5823"/>
                </a:lnTo>
                <a:lnTo>
                  <a:pt x="7558" y="2946"/>
                </a:lnTo>
                <a:cubicBezTo>
                  <a:pt x="7558" y="1321"/>
                  <a:pt x="6234" y="1"/>
                  <a:pt x="46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flipH="1">
            <a:off x="5615667" y="4316363"/>
            <a:ext cx="252508" cy="252508"/>
          </a:xfrm>
          <a:custGeom>
            <a:avLst/>
            <a:gdLst/>
            <a:ahLst/>
            <a:cxnLst/>
            <a:rect l="l" t="t" r="r" b="b"/>
            <a:pathLst>
              <a:path w="8281" h="8281" extrusionOk="0">
                <a:moveTo>
                  <a:pt x="2981" y="1"/>
                </a:moveTo>
                <a:cubicBezTo>
                  <a:pt x="2849" y="1"/>
                  <a:pt x="2739" y="111"/>
                  <a:pt x="2739" y="246"/>
                </a:cubicBezTo>
                <a:lnTo>
                  <a:pt x="2739" y="2501"/>
                </a:lnTo>
                <a:cubicBezTo>
                  <a:pt x="2739" y="2633"/>
                  <a:pt x="2633" y="2743"/>
                  <a:pt x="2497" y="2743"/>
                </a:cubicBezTo>
                <a:lnTo>
                  <a:pt x="243" y="2743"/>
                </a:lnTo>
                <a:cubicBezTo>
                  <a:pt x="111" y="2743"/>
                  <a:pt x="1" y="2849"/>
                  <a:pt x="1" y="2985"/>
                </a:cubicBezTo>
                <a:lnTo>
                  <a:pt x="1" y="5300"/>
                </a:lnTo>
                <a:cubicBezTo>
                  <a:pt x="1" y="5435"/>
                  <a:pt x="111" y="5542"/>
                  <a:pt x="243" y="5542"/>
                </a:cubicBezTo>
                <a:lnTo>
                  <a:pt x="2497" y="5542"/>
                </a:lnTo>
                <a:cubicBezTo>
                  <a:pt x="2633" y="5542"/>
                  <a:pt x="2739" y="5652"/>
                  <a:pt x="2739" y="5784"/>
                </a:cubicBezTo>
                <a:lnTo>
                  <a:pt x="2739" y="8038"/>
                </a:lnTo>
                <a:cubicBezTo>
                  <a:pt x="2739" y="8174"/>
                  <a:pt x="2849" y="8280"/>
                  <a:pt x="2981" y="8280"/>
                </a:cubicBezTo>
                <a:lnTo>
                  <a:pt x="5299" y="8280"/>
                </a:lnTo>
                <a:cubicBezTo>
                  <a:pt x="5431" y="8280"/>
                  <a:pt x="5541" y="8174"/>
                  <a:pt x="5541" y="8038"/>
                </a:cubicBezTo>
                <a:lnTo>
                  <a:pt x="5541" y="5784"/>
                </a:lnTo>
                <a:cubicBezTo>
                  <a:pt x="5541" y="5652"/>
                  <a:pt x="5647" y="5542"/>
                  <a:pt x="5783" y="5542"/>
                </a:cubicBezTo>
                <a:lnTo>
                  <a:pt x="8038" y="5542"/>
                </a:lnTo>
                <a:cubicBezTo>
                  <a:pt x="8170" y="5542"/>
                  <a:pt x="8280" y="5435"/>
                  <a:pt x="8280" y="5300"/>
                </a:cubicBezTo>
                <a:lnTo>
                  <a:pt x="8280" y="2985"/>
                </a:lnTo>
                <a:cubicBezTo>
                  <a:pt x="8280" y="2849"/>
                  <a:pt x="8170" y="2743"/>
                  <a:pt x="8038" y="2743"/>
                </a:cubicBezTo>
                <a:lnTo>
                  <a:pt x="5783" y="2743"/>
                </a:lnTo>
                <a:cubicBezTo>
                  <a:pt x="5647" y="2743"/>
                  <a:pt x="5541" y="2633"/>
                  <a:pt x="5541" y="2501"/>
                </a:cubicBezTo>
                <a:lnTo>
                  <a:pt x="5541" y="246"/>
                </a:lnTo>
                <a:cubicBezTo>
                  <a:pt x="5541" y="111"/>
                  <a:pt x="5431" y="1"/>
                  <a:pt x="52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flipH="1">
            <a:off x="5318100" y="3939173"/>
            <a:ext cx="221991" cy="307221"/>
          </a:xfrm>
          <a:custGeom>
            <a:avLst/>
            <a:gdLst/>
            <a:ahLst/>
            <a:cxnLst/>
            <a:rect l="l" t="t" r="r" b="b"/>
            <a:pathLst>
              <a:path w="10342" h="14311" extrusionOk="0">
                <a:moveTo>
                  <a:pt x="5163" y="1"/>
                </a:moveTo>
                <a:cubicBezTo>
                  <a:pt x="3202" y="1"/>
                  <a:pt x="1610" y="1588"/>
                  <a:pt x="1610" y="3552"/>
                </a:cubicBezTo>
                <a:cubicBezTo>
                  <a:pt x="1610" y="4945"/>
                  <a:pt x="2413" y="6148"/>
                  <a:pt x="3584" y="6727"/>
                </a:cubicBezTo>
                <a:lnTo>
                  <a:pt x="180" y="13537"/>
                </a:lnTo>
                <a:cubicBezTo>
                  <a:pt x="1" y="13892"/>
                  <a:pt x="261" y="14310"/>
                  <a:pt x="657" y="14310"/>
                </a:cubicBezTo>
                <a:lnTo>
                  <a:pt x="9685" y="14310"/>
                </a:lnTo>
                <a:cubicBezTo>
                  <a:pt x="10085" y="14310"/>
                  <a:pt x="10342" y="13892"/>
                  <a:pt x="10166" y="13537"/>
                </a:cubicBezTo>
                <a:lnTo>
                  <a:pt x="6755" y="6720"/>
                </a:lnTo>
                <a:cubicBezTo>
                  <a:pt x="7913" y="6136"/>
                  <a:pt x="8710" y="4941"/>
                  <a:pt x="8710" y="3555"/>
                </a:cubicBezTo>
                <a:cubicBezTo>
                  <a:pt x="8713" y="1666"/>
                  <a:pt x="7162" y="60"/>
                  <a:pt x="5270" y="2"/>
                </a:cubicBezTo>
                <a:cubicBezTo>
                  <a:pt x="5234" y="1"/>
                  <a:pt x="5198" y="1"/>
                  <a:pt x="5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8"/>
        <p:cNvGrpSpPr/>
        <p:nvPr/>
      </p:nvGrpSpPr>
      <p:grpSpPr>
        <a:xfrm>
          <a:off x="0" y="0"/>
          <a:ext cx="0" cy="0"/>
          <a:chOff x="0" y="0"/>
          <a:chExt cx="0" cy="0"/>
        </a:xfrm>
      </p:grpSpPr>
      <p:sp>
        <p:nvSpPr>
          <p:cNvPr id="119" name="Google Shape;119;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20" name="Google Shape;120;p5"/>
          <p:cNvSpPr txBox="1">
            <a:spLocks noGrp="1"/>
          </p:cNvSpPr>
          <p:nvPr>
            <p:ph type="body" idx="1"/>
          </p:nvPr>
        </p:nvSpPr>
        <p:spPr>
          <a:xfrm>
            <a:off x="720000" y="1152475"/>
            <a:ext cx="36165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121" name="Google Shape;121;p5"/>
          <p:cNvSpPr txBox="1">
            <a:spLocks noGrp="1"/>
          </p:cNvSpPr>
          <p:nvPr>
            <p:ph type="body" idx="2"/>
          </p:nvPr>
        </p:nvSpPr>
        <p:spPr>
          <a:xfrm>
            <a:off x="4807444" y="1152475"/>
            <a:ext cx="36165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2"/>
        <p:cNvGrpSpPr/>
        <p:nvPr/>
      </p:nvGrpSpPr>
      <p:grpSpPr>
        <a:xfrm>
          <a:off x="0" y="0"/>
          <a:ext cx="0" cy="0"/>
          <a:chOff x="0" y="0"/>
          <a:chExt cx="0" cy="0"/>
        </a:xfrm>
      </p:grpSpPr>
      <p:sp>
        <p:nvSpPr>
          <p:cNvPr id="123" name="Google Shape;123;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7"/>
          <p:cNvSpPr txBox="1">
            <a:spLocks noGrp="1"/>
          </p:cNvSpPr>
          <p:nvPr>
            <p:ph type="title"/>
          </p:nvPr>
        </p:nvSpPr>
        <p:spPr>
          <a:xfrm>
            <a:off x="7200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6" name="Google Shape;126;p7"/>
          <p:cNvSpPr txBox="1">
            <a:spLocks noGrp="1"/>
          </p:cNvSpPr>
          <p:nvPr>
            <p:ph type="body" idx="1"/>
          </p:nvPr>
        </p:nvSpPr>
        <p:spPr>
          <a:xfrm>
            <a:off x="7200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7"/>
        <p:cNvGrpSpPr/>
        <p:nvPr/>
      </p:nvGrpSpPr>
      <p:grpSpPr>
        <a:xfrm>
          <a:off x="0" y="0"/>
          <a:ext cx="0" cy="0"/>
          <a:chOff x="0" y="0"/>
          <a:chExt cx="0" cy="0"/>
        </a:xfrm>
      </p:grpSpPr>
      <p:sp>
        <p:nvSpPr>
          <p:cNvPr id="128" name="Google Shape;128;p8"/>
          <p:cNvSpPr txBox="1">
            <a:spLocks noGrp="1"/>
          </p:cNvSpPr>
          <p:nvPr>
            <p:ph type="title"/>
          </p:nvPr>
        </p:nvSpPr>
        <p:spPr>
          <a:xfrm>
            <a:off x="1388100" y="540000"/>
            <a:ext cx="6367800" cy="40635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9"/>
        <p:cNvGrpSpPr/>
        <p:nvPr/>
      </p:nvGrpSpPr>
      <p:grpSpPr>
        <a:xfrm>
          <a:off x="0" y="0"/>
          <a:ext cx="0" cy="0"/>
          <a:chOff x="0" y="0"/>
          <a:chExt cx="0" cy="0"/>
        </a:xfrm>
      </p:grpSpPr>
      <p:sp>
        <p:nvSpPr>
          <p:cNvPr id="130" name="Google Shape;130;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txBox="1">
            <a:spLocks noGrp="1"/>
          </p:cNvSpPr>
          <p:nvPr>
            <p:ph type="title"/>
          </p:nvPr>
        </p:nvSpPr>
        <p:spPr>
          <a:xfrm>
            <a:off x="720000" y="1233175"/>
            <a:ext cx="35748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32" name="Google Shape;132;p9"/>
          <p:cNvSpPr txBox="1">
            <a:spLocks noGrp="1"/>
          </p:cNvSpPr>
          <p:nvPr>
            <p:ph type="subTitle" idx="1"/>
          </p:nvPr>
        </p:nvSpPr>
        <p:spPr>
          <a:xfrm>
            <a:off x="720000" y="2803075"/>
            <a:ext cx="35748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33" name="Google Shape;133;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11150">
              <a:spcBef>
                <a:spcPts val="0"/>
              </a:spcBef>
              <a:spcAft>
                <a:spcPts val="0"/>
              </a:spcAft>
              <a:buSzPts val="1300"/>
              <a:buChar char="●"/>
              <a:defRPr/>
            </a:lvl1pPr>
            <a:lvl2pPr marL="914400" lvl="1" indent="-311150">
              <a:spcBef>
                <a:spcPts val="0"/>
              </a:spcBef>
              <a:spcAft>
                <a:spcPts val="0"/>
              </a:spcAft>
              <a:buSzPts val="1300"/>
              <a:buChar char="○"/>
              <a:defRPr/>
            </a:lvl2pPr>
            <a:lvl3pPr marL="1371600" lvl="2" indent="-311150">
              <a:spcBef>
                <a:spcPts val="0"/>
              </a:spcBef>
              <a:spcAft>
                <a:spcPts val="0"/>
              </a:spcAft>
              <a:buSzPts val="1300"/>
              <a:buChar char="■"/>
              <a:defRPr/>
            </a:lvl3pPr>
            <a:lvl4pPr marL="1828800" lvl="3" indent="-311150">
              <a:spcBef>
                <a:spcPts val="0"/>
              </a:spcBef>
              <a:spcAft>
                <a:spcPts val="0"/>
              </a:spcAft>
              <a:buSzPts val="1300"/>
              <a:buChar char="●"/>
              <a:defRPr/>
            </a:lvl4pPr>
            <a:lvl5pPr marL="2286000" lvl="4" indent="-311150">
              <a:spcBef>
                <a:spcPts val="0"/>
              </a:spcBef>
              <a:spcAft>
                <a:spcPts val="0"/>
              </a:spcAft>
              <a:buSzPts val="1300"/>
              <a:buChar char="○"/>
              <a:defRPr/>
            </a:lvl5pPr>
            <a:lvl6pPr marL="2743200" lvl="5" indent="-311150">
              <a:spcBef>
                <a:spcPts val="0"/>
              </a:spcBef>
              <a:spcAft>
                <a:spcPts val="0"/>
              </a:spcAft>
              <a:buSzPts val="1300"/>
              <a:buChar char="■"/>
              <a:defRPr/>
            </a:lvl6pPr>
            <a:lvl7pPr marL="3200400" lvl="6" indent="-311150">
              <a:spcBef>
                <a:spcPts val="0"/>
              </a:spcBef>
              <a:spcAft>
                <a:spcPts val="0"/>
              </a:spcAft>
              <a:buSzPts val="1300"/>
              <a:buChar char="●"/>
              <a:defRPr/>
            </a:lvl7pPr>
            <a:lvl8pPr marL="3657600" lvl="7" indent="-311150">
              <a:spcBef>
                <a:spcPts val="0"/>
              </a:spcBef>
              <a:spcAft>
                <a:spcPts val="0"/>
              </a:spcAft>
              <a:buSzPts val="1300"/>
              <a:buChar char="○"/>
              <a:defRPr/>
            </a:lvl8pPr>
            <a:lvl9pPr marL="4114800" lvl="8" indent="-311150">
              <a:spcBef>
                <a:spcPts val="0"/>
              </a:spcBef>
              <a:spcAft>
                <a:spcPts val="0"/>
              </a:spcAft>
              <a:buSzPts val="13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4"/>
        <p:cNvGrpSpPr/>
        <p:nvPr/>
      </p:nvGrpSpPr>
      <p:grpSpPr>
        <a:xfrm>
          <a:off x="0" y="0"/>
          <a:ext cx="0" cy="0"/>
          <a:chOff x="0" y="0"/>
          <a:chExt cx="0" cy="0"/>
        </a:xfrm>
      </p:grpSpPr>
      <p:sp>
        <p:nvSpPr>
          <p:cNvPr id="135" name="Google Shape;135;p10"/>
          <p:cNvSpPr txBox="1">
            <a:spLocks noGrp="1"/>
          </p:cNvSpPr>
          <p:nvPr>
            <p:ph type="body" idx="1"/>
          </p:nvPr>
        </p:nvSpPr>
        <p:spPr>
          <a:xfrm>
            <a:off x="720000" y="3998400"/>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1pPr>
            <a:lvl2pPr lvl="1" algn="ctr">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2pPr>
            <a:lvl3pPr lvl="2" algn="ctr">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3pPr>
            <a:lvl4pPr lvl="3" algn="ctr">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4pPr>
            <a:lvl5pPr lvl="4" algn="ctr">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5pPr>
            <a:lvl6pPr lvl="5" algn="ctr">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6pPr>
            <a:lvl7pPr lvl="6" algn="ctr">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7pPr>
            <a:lvl8pPr lvl="7" algn="ctr">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8pPr>
            <a:lvl9pPr lvl="8" algn="ctr">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1150">
              <a:lnSpc>
                <a:spcPct val="100000"/>
              </a:lnSpc>
              <a:spcBef>
                <a:spcPts val="0"/>
              </a:spcBef>
              <a:spcAft>
                <a:spcPts val="0"/>
              </a:spcAft>
              <a:buClr>
                <a:schemeClr val="dk1"/>
              </a:buClr>
              <a:buSzPts val="1300"/>
              <a:buFont typeface="Poppins Light"/>
              <a:buChar char="●"/>
              <a:defRPr sz="1300">
                <a:solidFill>
                  <a:schemeClr val="dk1"/>
                </a:solidFill>
                <a:latin typeface="Poppins Light"/>
                <a:ea typeface="Poppins Light"/>
                <a:cs typeface="Poppins Light"/>
                <a:sym typeface="Poppins Light"/>
              </a:defRPr>
            </a:lvl1pPr>
            <a:lvl2pPr marL="914400" lvl="1" indent="-311150">
              <a:lnSpc>
                <a:spcPct val="100000"/>
              </a:lnSpc>
              <a:spcBef>
                <a:spcPts val="0"/>
              </a:spcBef>
              <a:spcAft>
                <a:spcPts val="0"/>
              </a:spcAft>
              <a:buClr>
                <a:schemeClr val="dk1"/>
              </a:buClr>
              <a:buSzPts val="1300"/>
              <a:buFont typeface="Poppins Light"/>
              <a:buChar char="○"/>
              <a:defRPr sz="1300">
                <a:solidFill>
                  <a:schemeClr val="dk1"/>
                </a:solidFill>
                <a:latin typeface="Poppins Light"/>
                <a:ea typeface="Poppins Light"/>
                <a:cs typeface="Poppins Light"/>
                <a:sym typeface="Poppins Light"/>
              </a:defRPr>
            </a:lvl2pPr>
            <a:lvl3pPr marL="1371600" lvl="2" indent="-311150">
              <a:lnSpc>
                <a:spcPct val="100000"/>
              </a:lnSpc>
              <a:spcBef>
                <a:spcPts val="0"/>
              </a:spcBef>
              <a:spcAft>
                <a:spcPts val="0"/>
              </a:spcAft>
              <a:buClr>
                <a:schemeClr val="dk1"/>
              </a:buClr>
              <a:buSzPts val="1300"/>
              <a:buFont typeface="Poppins Light"/>
              <a:buChar char="■"/>
              <a:defRPr sz="1300">
                <a:solidFill>
                  <a:schemeClr val="dk1"/>
                </a:solidFill>
                <a:latin typeface="Poppins Light"/>
                <a:ea typeface="Poppins Light"/>
                <a:cs typeface="Poppins Light"/>
                <a:sym typeface="Poppins Light"/>
              </a:defRPr>
            </a:lvl3pPr>
            <a:lvl4pPr marL="1828800" lvl="3" indent="-311150">
              <a:lnSpc>
                <a:spcPct val="100000"/>
              </a:lnSpc>
              <a:spcBef>
                <a:spcPts val="0"/>
              </a:spcBef>
              <a:spcAft>
                <a:spcPts val="0"/>
              </a:spcAft>
              <a:buClr>
                <a:schemeClr val="dk1"/>
              </a:buClr>
              <a:buSzPts val="1300"/>
              <a:buFont typeface="Poppins Light"/>
              <a:buChar char="●"/>
              <a:defRPr sz="1300">
                <a:solidFill>
                  <a:schemeClr val="dk1"/>
                </a:solidFill>
                <a:latin typeface="Poppins Light"/>
                <a:ea typeface="Poppins Light"/>
                <a:cs typeface="Poppins Light"/>
                <a:sym typeface="Poppins Light"/>
              </a:defRPr>
            </a:lvl4pPr>
            <a:lvl5pPr marL="2286000" lvl="4" indent="-311150">
              <a:lnSpc>
                <a:spcPct val="100000"/>
              </a:lnSpc>
              <a:spcBef>
                <a:spcPts val="0"/>
              </a:spcBef>
              <a:spcAft>
                <a:spcPts val="0"/>
              </a:spcAft>
              <a:buClr>
                <a:schemeClr val="dk1"/>
              </a:buClr>
              <a:buSzPts val="1300"/>
              <a:buFont typeface="Poppins Light"/>
              <a:buChar char="○"/>
              <a:defRPr sz="1300">
                <a:solidFill>
                  <a:schemeClr val="dk1"/>
                </a:solidFill>
                <a:latin typeface="Poppins Light"/>
                <a:ea typeface="Poppins Light"/>
                <a:cs typeface="Poppins Light"/>
                <a:sym typeface="Poppins Light"/>
              </a:defRPr>
            </a:lvl5pPr>
            <a:lvl6pPr marL="2743200" lvl="5" indent="-311150">
              <a:lnSpc>
                <a:spcPct val="100000"/>
              </a:lnSpc>
              <a:spcBef>
                <a:spcPts val="0"/>
              </a:spcBef>
              <a:spcAft>
                <a:spcPts val="0"/>
              </a:spcAft>
              <a:buClr>
                <a:schemeClr val="dk1"/>
              </a:buClr>
              <a:buSzPts val="1300"/>
              <a:buFont typeface="Poppins Light"/>
              <a:buChar char="■"/>
              <a:defRPr sz="1300">
                <a:solidFill>
                  <a:schemeClr val="dk1"/>
                </a:solidFill>
                <a:latin typeface="Poppins Light"/>
                <a:ea typeface="Poppins Light"/>
                <a:cs typeface="Poppins Light"/>
                <a:sym typeface="Poppins Light"/>
              </a:defRPr>
            </a:lvl6pPr>
            <a:lvl7pPr marL="3200400" lvl="6" indent="-311150">
              <a:lnSpc>
                <a:spcPct val="100000"/>
              </a:lnSpc>
              <a:spcBef>
                <a:spcPts val="0"/>
              </a:spcBef>
              <a:spcAft>
                <a:spcPts val="0"/>
              </a:spcAft>
              <a:buClr>
                <a:schemeClr val="dk1"/>
              </a:buClr>
              <a:buSzPts val="1300"/>
              <a:buFont typeface="Poppins Light"/>
              <a:buChar char="●"/>
              <a:defRPr sz="1300">
                <a:solidFill>
                  <a:schemeClr val="dk1"/>
                </a:solidFill>
                <a:latin typeface="Poppins Light"/>
                <a:ea typeface="Poppins Light"/>
                <a:cs typeface="Poppins Light"/>
                <a:sym typeface="Poppins Light"/>
              </a:defRPr>
            </a:lvl7pPr>
            <a:lvl8pPr marL="3657600" lvl="7" indent="-311150">
              <a:lnSpc>
                <a:spcPct val="100000"/>
              </a:lnSpc>
              <a:spcBef>
                <a:spcPts val="0"/>
              </a:spcBef>
              <a:spcAft>
                <a:spcPts val="0"/>
              </a:spcAft>
              <a:buClr>
                <a:schemeClr val="dk1"/>
              </a:buClr>
              <a:buSzPts val="1300"/>
              <a:buFont typeface="Poppins Light"/>
              <a:buChar char="○"/>
              <a:defRPr sz="1300">
                <a:solidFill>
                  <a:schemeClr val="dk1"/>
                </a:solidFill>
                <a:latin typeface="Poppins Light"/>
                <a:ea typeface="Poppins Light"/>
                <a:cs typeface="Poppins Light"/>
                <a:sym typeface="Poppins Light"/>
              </a:defRPr>
            </a:lvl8pPr>
            <a:lvl9pPr marL="4114800" lvl="8" indent="-311150">
              <a:lnSpc>
                <a:spcPct val="100000"/>
              </a:lnSpc>
              <a:spcBef>
                <a:spcPts val="0"/>
              </a:spcBef>
              <a:spcAft>
                <a:spcPts val="0"/>
              </a:spcAft>
              <a:buClr>
                <a:schemeClr val="dk1"/>
              </a:buClr>
              <a:buSzPts val="1300"/>
              <a:buFont typeface="Poppins Light"/>
              <a:buChar char="■"/>
              <a:defRPr sz="1300">
                <a:solidFill>
                  <a:schemeClr val="dk1"/>
                </a:solidFill>
                <a:latin typeface="Poppins Light"/>
                <a:ea typeface="Poppins Light"/>
                <a:cs typeface="Poppins Light"/>
                <a:sym typeface="Poppi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17.jpeg"/><Relationship Id="rId5" Type="http://schemas.openxmlformats.org/officeDocument/2006/relationships/image" Target="../media/image16.png"/><Relationship Id="rId4" Type="http://schemas.openxmlformats.org/officeDocument/2006/relationships/image" Target="../media/image15.jpeg"/></Relationships>
</file>

<file path=ppt/slides/_rels/slide2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6.xml"/><Relationship Id="rId1" Type="http://schemas.openxmlformats.org/officeDocument/2006/relationships/slideLayout" Target="../slideLayouts/slideLayout5.xml"/><Relationship Id="rId5" Type="http://schemas.openxmlformats.org/officeDocument/2006/relationships/image" Target="../media/image21.png"/><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5.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5.xml"/><Relationship Id="rId6" Type="http://schemas.openxmlformats.org/officeDocument/2006/relationships/image" Target="../media/image27.png"/><Relationship Id="rId5" Type="http://schemas.openxmlformats.org/officeDocument/2006/relationships/image" Target="../media/image30.png"/><Relationship Id="rId4" Type="http://schemas.openxmlformats.org/officeDocument/2006/relationships/image" Target="../media/image2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8" Type="http://schemas.openxmlformats.org/officeDocument/2006/relationships/hyperlink" Target="https://www.precedenceresearch.com/brain-monitoring-devices-market" TargetMode="External"/><Relationship Id="rId3" Type="http://schemas.openxmlformats.org/officeDocument/2006/relationships/hyperlink" Target="https://imotions.com/blog/learning/product-guides/eeg-headset-prices/" TargetMode="External"/><Relationship Id="rId7" Type="http://schemas.openxmlformats.org/officeDocument/2006/relationships/hyperlink" Target="https://www.precedenceresearch.com/mental-health-apps-market"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hyperlink" Target="https://aucshow.com/product/detail/2514402?product_id=240" TargetMode="External"/><Relationship Id="rId5" Type="http://schemas.openxmlformats.org/officeDocument/2006/relationships/hyperlink" Target="http://www.riss.kr/search/detail/DetailView.do?p_mat_type=be54d9b8bc7cdb09&amp;control_no=802a12cb18309fe1ffe0bdc3ef48d419&amp;outLink=K" TargetMode="External"/><Relationship Id="rId10" Type="http://schemas.openxmlformats.org/officeDocument/2006/relationships/hyperlink" Target="https://www.doctorsnews.co.kr/news/articleView.html?idxno=130518" TargetMode="External"/><Relationship Id="rId4" Type="http://schemas.openxmlformats.org/officeDocument/2006/relationships/hyperlink" Target="https://www.sciencedirect.com/science/article/pii/S1098301518301955#t0005" TargetMode="External"/><Relationship Id="rId9" Type="http://schemas.openxmlformats.org/officeDocument/2006/relationships/hyperlink" Target="https://opendata.hira.or.kr/op/opc/selectOpenData.do?sno=11925&amp;publDataTpCd=&amp;searchCnd=&amp;searchWrd=%EB%B3%91%EC%9B%90&amp;pageIndex=2"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47"/>
        <p:cNvGrpSpPr/>
        <p:nvPr/>
      </p:nvGrpSpPr>
      <p:grpSpPr>
        <a:xfrm>
          <a:off x="0" y="0"/>
          <a:ext cx="0" cy="0"/>
          <a:chOff x="0" y="0"/>
          <a:chExt cx="0" cy="0"/>
        </a:xfrm>
      </p:grpSpPr>
      <p:sp>
        <p:nvSpPr>
          <p:cNvPr id="148" name="Google Shape;148;p15"/>
          <p:cNvSpPr txBox="1">
            <a:spLocks noGrp="1"/>
          </p:cNvSpPr>
          <p:nvPr>
            <p:ph type="ctrTitle"/>
          </p:nvPr>
        </p:nvSpPr>
        <p:spPr>
          <a:xfrm>
            <a:off x="631186" y="1393346"/>
            <a:ext cx="5014800" cy="301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600" dirty="0"/>
              <a:t>Cognitive Behavior Therapy </a:t>
            </a:r>
            <a:br>
              <a:rPr lang="en" sz="5600" dirty="0"/>
            </a:br>
            <a:r>
              <a:rPr lang="en-US" altLang="ko-KR" sz="3900" dirty="0">
                <a:solidFill>
                  <a:schemeClr val="lt1"/>
                </a:solidFill>
              </a:rPr>
              <a:t>Metaverse</a:t>
            </a:r>
            <a:r>
              <a:rPr lang="ko-KR" altLang="en-US" sz="3900" dirty="0">
                <a:solidFill>
                  <a:schemeClr val="lt1"/>
                </a:solidFill>
              </a:rPr>
              <a:t> </a:t>
            </a:r>
            <a:r>
              <a:rPr lang="en-US" altLang="ko-KR" sz="3900" dirty="0">
                <a:solidFill>
                  <a:schemeClr val="lt1"/>
                </a:solidFill>
              </a:rPr>
              <a:t>P</a:t>
            </a:r>
            <a:r>
              <a:rPr lang="en" sz="3900" dirty="0" err="1">
                <a:solidFill>
                  <a:schemeClr val="lt1"/>
                </a:solidFill>
              </a:rPr>
              <a:t>latform</a:t>
            </a:r>
            <a:r>
              <a:rPr lang="en" sz="3900" dirty="0">
                <a:solidFill>
                  <a:schemeClr val="lt1"/>
                </a:solidFill>
              </a:rPr>
              <a:t> Business</a:t>
            </a:r>
            <a:endParaRPr b="0" dirty="0">
              <a:solidFill>
                <a:schemeClr val="lt1"/>
              </a:solidFill>
              <a:latin typeface="Fira Sans Extra Condensed SemiBold"/>
              <a:ea typeface="Fira Sans Extra Condensed SemiBold"/>
              <a:cs typeface="Fira Sans Extra Condensed SemiBold"/>
              <a:sym typeface="Fira Sans Extra Condensed SemiBold"/>
            </a:endParaRPr>
          </a:p>
        </p:txBody>
      </p:sp>
      <p:sp>
        <p:nvSpPr>
          <p:cNvPr id="150" name="Google Shape;150;p15"/>
          <p:cNvSpPr/>
          <p:nvPr/>
        </p:nvSpPr>
        <p:spPr>
          <a:xfrm>
            <a:off x="1752551" y="4532462"/>
            <a:ext cx="424753" cy="424712"/>
          </a:xfrm>
          <a:custGeom>
            <a:avLst/>
            <a:gdLst/>
            <a:ahLst/>
            <a:cxnLst/>
            <a:rect l="l" t="t" r="r" b="b"/>
            <a:pathLst>
              <a:path w="8281" h="8281" extrusionOk="0">
                <a:moveTo>
                  <a:pt x="2981" y="1"/>
                </a:moveTo>
                <a:cubicBezTo>
                  <a:pt x="2849" y="1"/>
                  <a:pt x="2739" y="111"/>
                  <a:pt x="2739" y="246"/>
                </a:cubicBezTo>
                <a:lnTo>
                  <a:pt x="2739" y="2501"/>
                </a:lnTo>
                <a:cubicBezTo>
                  <a:pt x="2739" y="2633"/>
                  <a:pt x="2633" y="2743"/>
                  <a:pt x="2497" y="2743"/>
                </a:cubicBezTo>
                <a:lnTo>
                  <a:pt x="243" y="2743"/>
                </a:lnTo>
                <a:cubicBezTo>
                  <a:pt x="111" y="2743"/>
                  <a:pt x="1" y="2849"/>
                  <a:pt x="1" y="2985"/>
                </a:cubicBezTo>
                <a:lnTo>
                  <a:pt x="1" y="5300"/>
                </a:lnTo>
                <a:cubicBezTo>
                  <a:pt x="1" y="5435"/>
                  <a:pt x="111" y="5542"/>
                  <a:pt x="243" y="5542"/>
                </a:cubicBezTo>
                <a:lnTo>
                  <a:pt x="2497" y="5542"/>
                </a:lnTo>
                <a:cubicBezTo>
                  <a:pt x="2633" y="5542"/>
                  <a:pt x="2739" y="5652"/>
                  <a:pt x="2739" y="5784"/>
                </a:cubicBezTo>
                <a:lnTo>
                  <a:pt x="2739" y="8038"/>
                </a:lnTo>
                <a:cubicBezTo>
                  <a:pt x="2739" y="8174"/>
                  <a:pt x="2849" y="8280"/>
                  <a:pt x="2981" y="8280"/>
                </a:cubicBezTo>
                <a:lnTo>
                  <a:pt x="5299" y="8280"/>
                </a:lnTo>
                <a:cubicBezTo>
                  <a:pt x="5431" y="8280"/>
                  <a:pt x="5541" y="8174"/>
                  <a:pt x="5541" y="8038"/>
                </a:cubicBezTo>
                <a:lnTo>
                  <a:pt x="5541" y="5784"/>
                </a:lnTo>
                <a:cubicBezTo>
                  <a:pt x="5541" y="5652"/>
                  <a:pt x="5647" y="5542"/>
                  <a:pt x="5783" y="5542"/>
                </a:cubicBezTo>
                <a:lnTo>
                  <a:pt x="8038" y="5542"/>
                </a:lnTo>
                <a:cubicBezTo>
                  <a:pt x="8170" y="5542"/>
                  <a:pt x="8280" y="5435"/>
                  <a:pt x="8280" y="5300"/>
                </a:cubicBezTo>
                <a:lnTo>
                  <a:pt x="8280" y="2985"/>
                </a:lnTo>
                <a:cubicBezTo>
                  <a:pt x="8280" y="2849"/>
                  <a:pt x="8170" y="2743"/>
                  <a:pt x="8038" y="2743"/>
                </a:cubicBezTo>
                <a:lnTo>
                  <a:pt x="5783" y="2743"/>
                </a:lnTo>
                <a:cubicBezTo>
                  <a:pt x="5647" y="2743"/>
                  <a:pt x="5541" y="2633"/>
                  <a:pt x="5541" y="2501"/>
                </a:cubicBezTo>
                <a:lnTo>
                  <a:pt x="5541" y="246"/>
                </a:lnTo>
                <a:cubicBezTo>
                  <a:pt x="5541" y="111"/>
                  <a:pt x="5431" y="1"/>
                  <a:pt x="52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15"/>
          <p:cNvGrpSpPr/>
          <p:nvPr/>
        </p:nvGrpSpPr>
        <p:grpSpPr>
          <a:xfrm>
            <a:off x="6857595" y="507370"/>
            <a:ext cx="457898" cy="456314"/>
            <a:chOff x="2304594" y="2493825"/>
            <a:chExt cx="579837" cy="577832"/>
          </a:xfrm>
        </p:grpSpPr>
        <p:sp>
          <p:nvSpPr>
            <p:cNvPr id="152" name="Google Shape;152;p15"/>
            <p:cNvSpPr/>
            <p:nvPr/>
          </p:nvSpPr>
          <p:spPr>
            <a:xfrm>
              <a:off x="2583449" y="2978561"/>
              <a:ext cx="59" cy="59"/>
            </a:xfrm>
            <a:custGeom>
              <a:avLst/>
              <a:gdLst/>
              <a:ahLst/>
              <a:cxnLst/>
              <a:rect l="l" t="t" r="r" b="b"/>
              <a:pathLst>
                <a:path w="1" h="1" extrusionOk="0">
                  <a:moveTo>
                    <a:pt x="0" y="0"/>
                  </a:move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2579319" y="2552640"/>
              <a:ext cx="59" cy="236"/>
            </a:xfrm>
            <a:custGeom>
              <a:avLst/>
              <a:gdLst/>
              <a:ahLst/>
              <a:cxnLst/>
              <a:rect l="l" t="t" r="r" b="b"/>
              <a:pathLst>
                <a:path w="1" h="4" extrusionOk="0">
                  <a:moveTo>
                    <a:pt x="1" y="0"/>
                  </a:moveTo>
                  <a:lnTo>
                    <a:pt x="1" y="0"/>
                  </a:lnTo>
                  <a:cubicBezTo>
                    <a:pt x="1" y="0"/>
                    <a:pt x="1" y="4"/>
                    <a:pt x="1" y="0"/>
                  </a:cubicBez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2579319" y="2660359"/>
              <a:ext cx="59" cy="236"/>
            </a:xfrm>
            <a:custGeom>
              <a:avLst/>
              <a:gdLst/>
              <a:ahLst/>
              <a:cxnLst/>
              <a:rect l="l" t="t" r="r" b="b"/>
              <a:pathLst>
                <a:path w="1" h="4" extrusionOk="0">
                  <a:moveTo>
                    <a:pt x="1" y="0"/>
                  </a:moveTo>
                  <a:lnTo>
                    <a:pt x="1" y="0"/>
                  </a:lnTo>
                  <a:cubicBezTo>
                    <a:pt x="1" y="0"/>
                    <a:pt x="1" y="4"/>
                    <a:pt x="1" y="0"/>
                  </a:cubicBez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2610880" y="2994253"/>
              <a:ext cx="236" cy="413"/>
            </a:xfrm>
            <a:custGeom>
              <a:avLst/>
              <a:gdLst/>
              <a:ahLst/>
              <a:cxnLst/>
              <a:rect l="l" t="t" r="r" b="b"/>
              <a:pathLst>
                <a:path w="4" h="7" extrusionOk="0">
                  <a:moveTo>
                    <a:pt x="1" y="0"/>
                  </a:moveTo>
                  <a:cubicBezTo>
                    <a:pt x="1" y="0"/>
                    <a:pt x="1" y="1"/>
                    <a:pt x="1" y="2"/>
                  </a:cubicBezTo>
                  <a:lnTo>
                    <a:pt x="1" y="6"/>
                  </a:lnTo>
                  <a:cubicBezTo>
                    <a:pt x="3" y="3"/>
                    <a:pt x="2" y="0"/>
                    <a:pt x="1" y="0"/>
                  </a:cubicBez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2304594" y="2493825"/>
              <a:ext cx="579837" cy="577832"/>
            </a:xfrm>
            <a:custGeom>
              <a:avLst/>
              <a:gdLst/>
              <a:ahLst/>
              <a:cxnLst/>
              <a:rect l="l" t="t" r="r" b="b"/>
              <a:pathLst>
                <a:path w="9829" h="9795" extrusionOk="0">
                  <a:moveTo>
                    <a:pt x="5035" y="217"/>
                  </a:moveTo>
                  <a:lnTo>
                    <a:pt x="5035" y="217"/>
                  </a:lnTo>
                  <a:cubicBezTo>
                    <a:pt x="5035" y="221"/>
                    <a:pt x="5036" y="224"/>
                    <a:pt x="5036" y="227"/>
                  </a:cubicBezTo>
                  <a:lnTo>
                    <a:pt x="5036" y="227"/>
                  </a:lnTo>
                  <a:cubicBezTo>
                    <a:pt x="5036" y="224"/>
                    <a:pt x="5036" y="220"/>
                    <a:pt x="5035" y="217"/>
                  </a:cubicBezTo>
                  <a:close/>
                  <a:moveTo>
                    <a:pt x="6807" y="2739"/>
                  </a:moveTo>
                  <a:cubicBezTo>
                    <a:pt x="6807" y="2739"/>
                    <a:pt x="6806" y="2739"/>
                    <a:pt x="6806" y="2740"/>
                  </a:cubicBezTo>
                  <a:lnTo>
                    <a:pt x="6806" y="2740"/>
                  </a:lnTo>
                  <a:cubicBezTo>
                    <a:pt x="6806" y="2739"/>
                    <a:pt x="6807" y="2739"/>
                    <a:pt x="6807" y="2739"/>
                  </a:cubicBezTo>
                  <a:close/>
                  <a:moveTo>
                    <a:pt x="6905" y="2816"/>
                  </a:moveTo>
                  <a:cubicBezTo>
                    <a:pt x="6904" y="2817"/>
                    <a:pt x="6903" y="2818"/>
                    <a:pt x="6902" y="2820"/>
                  </a:cubicBezTo>
                  <a:lnTo>
                    <a:pt x="6902" y="2820"/>
                  </a:lnTo>
                  <a:cubicBezTo>
                    <a:pt x="6903" y="2819"/>
                    <a:pt x="6904" y="2817"/>
                    <a:pt x="6905" y="2816"/>
                  </a:cubicBezTo>
                  <a:close/>
                  <a:moveTo>
                    <a:pt x="2964" y="2959"/>
                  </a:moveTo>
                  <a:lnTo>
                    <a:pt x="2964" y="2959"/>
                  </a:lnTo>
                  <a:cubicBezTo>
                    <a:pt x="2964" y="2959"/>
                    <a:pt x="2964" y="2959"/>
                    <a:pt x="2964" y="2959"/>
                  </a:cubicBezTo>
                  <a:lnTo>
                    <a:pt x="2964" y="2959"/>
                  </a:lnTo>
                  <a:cubicBezTo>
                    <a:pt x="2964" y="2959"/>
                    <a:pt x="2964" y="2959"/>
                    <a:pt x="2964" y="2959"/>
                  </a:cubicBezTo>
                  <a:close/>
                  <a:moveTo>
                    <a:pt x="7034" y="2996"/>
                  </a:moveTo>
                  <a:cubicBezTo>
                    <a:pt x="7032" y="2996"/>
                    <a:pt x="7031" y="2997"/>
                    <a:pt x="7030" y="2998"/>
                  </a:cubicBezTo>
                  <a:lnTo>
                    <a:pt x="7030" y="2998"/>
                  </a:lnTo>
                  <a:cubicBezTo>
                    <a:pt x="7031" y="2998"/>
                    <a:pt x="7033" y="2997"/>
                    <a:pt x="7034" y="2996"/>
                  </a:cubicBezTo>
                  <a:close/>
                  <a:moveTo>
                    <a:pt x="6939" y="3128"/>
                  </a:moveTo>
                  <a:lnTo>
                    <a:pt x="6934" y="3131"/>
                  </a:lnTo>
                  <a:lnTo>
                    <a:pt x="6934" y="3128"/>
                  </a:lnTo>
                  <a:close/>
                  <a:moveTo>
                    <a:pt x="6901" y="3207"/>
                  </a:moveTo>
                  <a:lnTo>
                    <a:pt x="6901" y="3207"/>
                  </a:lnTo>
                  <a:cubicBezTo>
                    <a:pt x="6902" y="3207"/>
                    <a:pt x="6897" y="3212"/>
                    <a:pt x="6890" y="3212"/>
                  </a:cubicBezTo>
                  <a:cubicBezTo>
                    <a:pt x="6895" y="3212"/>
                    <a:pt x="6898" y="3209"/>
                    <a:pt x="6898" y="3209"/>
                  </a:cubicBezTo>
                  <a:cubicBezTo>
                    <a:pt x="6900" y="3208"/>
                    <a:pt x="6901" y="3207"/>
                    <a:pt x="6901" y="3207"/>
                  </a:cubicBezTo>
                  <a:close/>
                  <a:moveTo>
                    <a:pt x="6868" y="3217"/>
                  </a:moveTo>
                  <a:cubicBezTo>
                    <a:pt x="6870" y="3217"/>
                    <a:pt x="6864" y="3226"/>
                    <a:pt x="6858" y="3226"/>
                  </a:cubicBezTo>
                  <a:cubicBezTo>
                    <a:pt x="6861" y="3223"/>
                    <a:pt x="6861" y="3223"/>
                    <a:pt x="6865" y="3219"/>
                  </a:cubicBezTo>
                  <a:cubicBezTo>
                    <a:pt x="6867" y="3218"/>
                    <a:pt x="6867" y="3217"/>
                    <a:pt x="6868" y="3217"/>
                  </a:cubicBezTo>
                  <a:close/>
                  <a:moveTo>
                    <a:pt x="6565" y="3468"/>
                  </a:moveTo>
                  <a:lnTo>
                    <a:pt x="6560" y="3473"/>
                  </a:lnTo>
                  <a:lnTo>
                    <a:pt x="6560" y="3468"/>
                  </a:lnTo>
                  <a:close/>
                  <a:moveTo>
                    <a:pt x="6340" y="3769"/>
                  </a:moveTo>
                  <a:cubicBezTo>
                    <a:pt x="6340" y="3769"/>
                    <a:pt x="6340" y="3773"/>
                    <a:pt x="6337" y="3773"/>
                  </a:cubicBezTo>
                  <a:lnTo>
                    <a:pt x="6340" y="3769"/>
                  </a:lnTo>
                  <a:close/>
                  <a:moveTo>
                    <a:pt x="4117" y="4706"/>
                  </a:moveTo>
                  <a:cubicBezTo>
                    <a:pt x="4117" y="4706"/>
                    <a:pt x="4118" y="4707"/>
                    <a:pt x="4118" y="4708"/>
                  </a:cubicBezTo>
                  <a:cubicBezTo>
                    <a:pt x="4117" y="4707"/>
                    <a:pt x="4117" y="4706"/>
                    <a:pt x="4117" y="4706"/>
                  </a:cubicBezTo>
                  <a:close/>
                  <a:moveTo>
                    <a:pt x="2388" y="4708"/>
                  </a:moveTo>
                  <a:cubicBezTo>
                    <a:pt x="2383" y="4708"/>
                    <a:pt x="2378" y="4710"/>
                    <a:pt x="2374" y="4710"/>
                  </a:cubicBezTo>
                  <a:cubicBezTo>
                    <a:pt x="2372" y="4710"/>
                    <a:pt x="2371" y="4710"/>
                    <a:pt x="2370" y="4708"/>
                  </a:cubicBezTo>
                  <a:close/>
                  <a:moveTo>
                    <a:pt x="1879" y="4708"/>
                  </a:moveTo>
                  <a:lnTo>
                    <a:pt x="1874" y="4712"/>
                  </a:lnTo>
                  <a:cubicBezTo>
                    <a:pt x="1871" y="4712"/>
                    <a:pt x="1878" y="4708"/>
                    <a:pt x="1879" y="4708"/>
                  </a:cubicBezTo>
                  <a:close/>
                  <a:moveTo>
                    <a:pt x="591" y="4717"/>
                  </a:moveTo>
                  <a:cubicBezTo>
                    <a:pt x="595" y="4717"/>
                    <a:pt x="600" y="4718"/>
                    <a:pt x="602" y="4719"/>
                  </a:cubicBezTo>
                  <a:lnTo>
                    <a:pt x="587" y="4719"/>
                  </a:lnTo>
                  <a:cubicBezTo>
                    <a:pt x="575" y="4719"/>
                    <a:pt x="582" y="4717"/>
                    <a:pt x="591" y="4717"/>
                  </a:cubicBezTo>
                  <a:close/>
                  <a:moveTo>
                    <a:pt x="675" y="4719"/>
                  </a:moveTo>
                  <a:cubicBezTo>
                    <a:pt x="675" y="4722"/>
                    <a:pt x="679" y="4722"/>
                    <a:pt x="664" y="4722"/>
                  </a:cubicBezTo>
                  <a:cubicBezTo>
                    <a:pt x="668" y="4719"/>
                    <a:pt x="672" y="4719"/>
                    <a:pt x="675" y="4719"/>
                  </a:cubicBezTo>
                  <a:close/>
                  <a:moveTo>
                    <a:pt x="59" y="4976"/>
                  </a:moveTo>
                  <a:cubicBezTo>
                    <a:pt x="63" y="4976"/>
                    <a:pt x="65" y="4976"/>
                    <a:pt x="68" y="4976"/>
                  </a:cubicBezTo>
                  <a:lnTo>
                    <a:pt x="68" y="4976"/>
                  </a:lnTo>
                  <a:cubicBezTo>
                    <a:pt x="66" y="4976"/>
                    <a:pt x="63" y="4976"/>
                    <a:pt x="59" y="4976"/>
                  </a:cubicBezTo>
                  <a:close/>
                  <a:moveTo>
                    <a:pt x="9612" y="5013"/>
                  </a:moveTo>
                  <a:lnTo>
                    <a:pt x="9612" y="5013"/>
                  </a:lnTo>
                  <a:cubicBezTo>
                    <a:pt x="9608" y="5013"/>
                    <a:pt x="9604" y="5013"/>
                    <a:pt x="9601" y="5013"/>
                  </a:cubicBezTo>
                  <a:lnTo>
                    <a:pt x="9601" y="5013"/>
                  </a:lnTo>
                  <a:cubicBezTo>
                    <a:pt x="9605" y="5013"/>
                    <a:pt x="9608" y="5013"/>
                    <a:pt x="9612" y="5013"/>
                  </a:cubicBezTo>
                  <a:close/>
                  <a:moveTo>
                    <a:pt x="9542" y="5023"/>
                  </a:moveTo>
                  <a:cubicBezTo>
                    <a:pt x="9545" y="5024"/>
                    <a:pt x="9549" y="5024"/>
                    <a:pt x="9553" y="5025"/>
                  </a:cubicBezTo>
                  <a:lnTo>
                    <a:pt x="9553" y="5025"/>
                  </a:lnTo>
                  <a:cubicBezTo>
                    <a:pt x="9550" y="5024"/>
                    <a:pt x="9547" y="5023"/>
                    <a:pt x="9542" y="5023"/>
                  </a:cubicBezTo>
                  <a:close/>
                  <a:moveTo>
                    <a:pt x="5226" y="5504"/>
                  </a:moveTo>
                  <a:cubicBezTo>
                    <a:pt x="5230" y="5504"/>
                    <a:pt x="5230" y="5507"/>
                    <a:pt x="5230" y="5507"/>
                  </a:cubicBezTo>
                  <a:lnTo>
                    <a:pt x="5226" y="5504"/>
                  </a:lnTo>
                  <a:close/>
                  <a:moveTo>
                    <a:pt x="3664" y="5852"/>
                  </a:moveTo>
                  <a:cubicBezTo>
                    <a:pt x="3664" y="5852"/>
                    <a:pt x="3663" y="5852"/>
                    <a:pt x="3663" y="5852"/>
                  </a:cubicBezTo>
                  <a:lnTo>
                    <a:pt x="3664" y="5852"/>
                  </a:lnTo>
                  <a:lnTo>
                    <a:pt x="3664" y="5852"/>
                  </a:lnTo>
                  <a:close/>
                  <a:moveTo>
                    <a:pt x="4282" y="5920"/>
                  </a:moveTo>
                  <a:cubicBezTo>
                    <a:pt x="4282" y="5920"/>
                    <a:pt x="4281" y="5921"/>
                    <a:pt x="4280" y="5922"/>
                  </a:cubicBezTo>
                  <a:cubicBezTo>
                    <a:pt x="4281" y="5921"/>
                    <a:pt x="4281" y="5921"/>
                    <a:pt x="4282" y="5920"/>
                  </a:cubicBezTo>
                  <a:close/>
                  <a:moveTo>
                    <a:pt x="4211" y="5991"/>
                  </a:moveTo>
                  <a:cubicBezTo>
                    <a:pt x="4209" y="5993"/>
                    <a:pt x="4208" y="5994"/>
                    <a:pt x="4207" y="5995"/>
                  </a:cubicBezTo>
                  <a:lnTo>
                    <a:pt x="4207" y="5995"/>
                  </a:lnTo>
                  <a:cubicBezTo>
                    <a:pt x="4211" y="5995"/>
                    <a:pt x="4211" y="5995"/>
                    <a:pt x="4211" y="5991"/>
                  </a:cubicBezTo>
                  <a:close/>
                  <a:moveTo>
                    <a:pt x="6142" y="6395"/>
                  </a:moveTo>
                  <a:cubicBezTo>
                    <a:pt x="6142" y="6399"/>
                    <a:pt x="6147" y="6399"/>
                    <a:pt x="6142" y="6399"/>
                  </a:cubicBezTo>
                  <a:lnTo>
                    <a:pt x="6142" y="6395"/>
                  </a:lnTo>
                  <a:close/>
                  <a:moveTo>
                    <a:pt x="6172" y="6424"/>
                  </a:moveTo>
                  <a:lnTo>
                    <a:pt x="6172" y="6428"/>
                  </a:lnTo>
                  <a:cubicBezTo>
                    <a:pt x="6173" y="6430"/>
                    <a:pt x="6174" y="6431"/>
                    <a:pt x="6173" y="6431"/>
                  </a:cubicBezTo>
                  <a:cubicBezTo>
                    <a:pt x="6172" y="6431"/>
                    <a:pt x="6169" y="6427"/>
                    <a:pt x="6169" y="6424"/>
                  </a:cubicBezTo>
                  <a:lnTo>
                    <a:pt x="6169" y="6424"/>
                  </a:lnTo>
                  <a:cubicBezTo>
                    <a:pt x="6171" y="6426"/>
                    <a:pt x="6171" y="6427"/>
                    <a:pt x="6172" y="6427"/>
                  </a:cubicBezTo>
                  <a:cubicBezTo>
                    <a:pt x="6172" y="6427"/>
                    <a:pt x="6172" y="6426"/>
                    <a:pt x="6172" y="6424"/>
                  </a:cubicBezTo>
                  <a:close/>
                  <a:moveTo>
                    <a:pt x="6240" y="6522"/>
                  </a:moveTo>
                  <a:lnTo>
                    <a:pt x="6240" y="6522"/>
                  </a:lnTo>
                  <a:cubicBezTo>
                    <a:pt x="6240" y="6522"/>
                    <a:pt x="6241" y="6522"/>
                    <a:pt x="6242" y="6523"/>
                  </a:cubicBezTo>
                  <a:lnTo>
                    <a:pt x="6242" y="6527"/>
                  </a:lnTo>
                  <a:cubicBezTo>
                    <a:pt x="6242" y="6524"/>
                    <a:pt x="6240" y="6522"/>
                    <a:pt x="6240" y="6522"/>
                  </a:cubicBezTo>
                  <a:close/>
                  <a:moveTo>
                    <a:pt x="6443" y="6615"/>
                  </a:moveTo>
                  <a:lnTo>
                    <a:pt x="6443" y="6619"/>
                  </a:lnTo>
                  <a:cubicBezTo>
                    <a:pt x="6443" y="6615"/>
                    <a:pt x="6440" y="6615"/>
                    <a:pt x="6443" y="6615"/>
                  </a:cubicBezTo>
                  <a:close/>
                  <a:moveTo>
                    <a:pt x="6447" y="6623"/>
                  </a:moveTo>
                  <a:cubicBezTo>
                    <a:pt x="6450" y="6623"/>
                    <a:pt x="6450" y="6626"/>
                    <a:pt x="6455" y="6626"/>
                  </a:cubicBezTo>
                  <a:cubicBezTo>
                    <a:pt x="6450" y="6626"/>
                    <a:pt x="6447" y="6626"/>
                    <a:pt x="6447" y="6623"/>
                  </a:cubicBezTo>
                  <a:close/>
                  <a:moveTo>
                    <a:pt x="2927" y="6736"/>
                  </a:moveTo>
                  <a:lnTo>
                    <a:pt x="2923" y="6740"/>
                  </a:lnTo>
                  <a:cubicBezTo>
                    <a:pt x="2923" y="6740"/>
                    <a:pt x="2923" y="6740"/>
                    <a:pt x="2924" y="6740"/>
                  </a:cubicBezTo>
                  <a:lnTo>
                    <a:pt x="2924" y="6740"/>
                  </a:lnTo>
                  <a:cubicBezTo>
                    <a:pt x="2925" y="6739"/>
                    <a:pt x="2926" y="6737"/>
                    <a:pt x="2927" y="6736"/>
                  </a:cubicBezTo>
                  <a:close/>
                  <a:moveTo>
                    <a:pt x="6509" y="6755"/>
                  </a:moveTo>
                  <a:lnTo>
                    <a:pt x="6509" y="6758"/>
                  </a:lnTo>
                  <a:lnTo>
                    <a:pt x="6506" y="6755"/>
                  </a:lnTo>
                  <a:close/>
                  <a:moveTo>
                    <a:pt x="2892" y="6774"/>
                  </a:moveTo>
                  <a:cubicBezTo>
                    <a:pt x="2890" y="6776"/>
                    <a:pt x="2888" y="6778"/>
                    <a:pt x="2886" y="6780"/>
                  </a:cubicBezTo>
                  <a:cubicBezTo>
                    <a:pt x="2889" y="6777"/>
                    <a:pt x="2891" y="6775"/>
                    <a:pt x="2892" y="6774"/>
                  </a:cubicBezTo>
                  <a:close/>
                  <a:moveTo>
                    <a:pt x="7088" y="6783"/>
                  </a:moveTo>
                  <a:cubicBezTo>
                    <a:pt x="7088" y="6783"/>
                    <a:pt x="7088" y="6783"/>
                    <a:pt x="7088" y="6784"/>
                  </a:cubicBezTo>
                  <a:cubicBezTo>
                    <a:pt x="7088" y="6783"/>
                    <a:pt x="7088" y="6783"/>
                    <a:pt x="7088" y="6783"/>
                  </a:cubicBezTo>
                  <a:close/>
                  <a:moveTo>
                    <a:pt x="6535" y="6787"/>
                  </a:moveTo>
                  <a:cubicBezTo>
                    <a:pt x="6537" y="6789"/>
                    <a:pt x="6537" y="6790"/>
                    <a:pt x="6536" y="6790"/>
                  </a:cubicBezTo>
                  <a:cubicBezTo>
                    <a:pt x="6536" y="6790"/>
                    <a:pt x="6535" y="6789"/>
                    <a:pt x="6535" y="6787"/>
                  </a:cubicBezTo>
                  <a:close/>
                  <a:moveTo>
                    <a:pt x="6560" y="6806"/>
                  </a:moveTo>
                  <a:cubicBezTo>
                    <a:pt x="6560" y="6806"/>
                    <a:pt x="6561" y="6809"/>
                    <a:pt x="6565" y="6809"/>
                  </a:cubicBezTo>
                  <a:cubicBezTo>
                    <a:pt x="6560" y="6809"/>
                    <a:pt x="6560" y="6809"/>
                    <a:pt x="6560" y="6806"/>
                  </a:cubicBezTo>
                  <a:close/>
                  <a:moveTo>
                    <a:pt x="6604" y="6839"/>
                  </a:moveTo>
                  <a:cubicBezTo>
                    <a:pt x="6604" y="6843"/>
                    <a:pt x="6609" y="6843"/>
                    <a:pt x="6604" y="6843"/>
                  </a:cubicBezTo>
                  <a:cubicBezTo>
                    <a:pt x="6608" y="6845"/>
                    <a:pt x="6609" y="6846"/>
                    <a:pt x="6609" y="6846"/>
                  </a:cubicBezTo>
                  <a:cubicBezTo>
                    <a:pt x="6608" y="6846"/>
                    <a:pt x="6601" y="6841"/>
                    <a:pt x="6601" y="6839"/>
                  </a:cubicBezTo>
                  <a:lnTo>
                    <a:pt x="6601" y="6839"/>
                  </a:lnTo>
                  <a:lnTo>
                    <a:pt x="6604" y="6843"/>
                  </a:lnTo>
                  <a:cubicBezTo>
                    <a:pt x="6604" y="6839"/>
                    <a:pt x="6601" y="6839"/>
                    <a:pt x="6604" y="6839"/>
                  </a:cubicBezTo>
                  <a:close/>
                  <a:moveTo>
                    <a:pt x="2984" y="6859"/>
                  </a:moveTo>
                  <a:cubicBezTo>
                    <a:pt x="2984" y="6859"/>
                    <a:pt x="2983" y="6860"/>
                    <a:pt x="2982" y="6861"/>
                  </a:cubicBezTo>
                  <a:cubicBezTo>
                    <a:pt x="2983" y="6860"/>
                    <a:pt x="2984" y="6860"/>
                    <a:pt x="2984" y="6859"/>
                  </a:cubicBezTo>
                  <a:close/>
                  <a:moveTo>
                    <a:pt x="6612" y="6872"/>
                  </a:moveTo>
                  <a:cubicBezTo>
                    <a:pt x="6616" y="6872"/>
                    <a:pt x="6616" y="6875"/>
                    <a:pt x="6619" y="6875"/>
                  </a:cubicBezTo>
                  <a:cubicBezTo>
                    <a:pt x="6621" y="6878"/>
                    <a:pt x="6621" y="6878"/>
                    <a:pt x="6620" y="6878"/>
                  </a:cubicBezTo>
                  <a:cubicBezTo>
                    <a:pt x="6619" y="6878"/>
                    <a:pt x="6615" y="6874"/>
                    <a:pt x="6612" y="6872"/>
                  </a:cubicBezTo>
                  <a:close/>
                  <a:moveTo>
                    <a:pt x="4724" y="7946"/>
                  </a:moveTo>
                  <a:lnTo>
                    <a:pt x="4724" y="7953"/>
                  </a:lnTo>
                  <a:cubicBezTo>
                    <a:pt x="4724" y="7950"/>
                    <a:pt x="4720" y="7950"/>
                    <a:pt x="4724" y="7946"/>
                  </a:cubicBezTo>
                  <a:close/>
                  <a:moveTo>
                    <a:pt x="4731" y="8148"/>
                  </a:moveTo>
                  <a:cubicBezTo>
                    <a:pt x="4731" y="8148"/>
                    <a:pt x="4731" y="8152"/>
                    <a:pt x="4729" y="8152"/>
                  </a:cubicBezTo>
                  <a:cubicBezTo>
                    <a:pt x="4729" y="8152"/>
                    <a:pt x="4728" y="8152"/>
                    <a:pt x="4727" y="8151"/>
                  </a:cubicBezTo>
                  <a:lnTo>
                    <a:pt x="4731" y="8148"/>
                  </a:lnTo>
                  <a:close/>
                  <a:moveTo>
                    <a:pt x="4764" y="8943"/>
                  </a:moveTo>
                  <a:lnTo>
                    <a:pt x="4764" y="8951"/>
                  </a:lnTo>
                  <a:cubicBezTo>
                    <a:pt x="4761" y="8947"/>
                    <a:pt x="4761" y="8947"/>
                    <a:pt x="4764" y="8943"/>
                  </a:cubicBezTo>
                  <a:close/>
                  <a:moveTo>
                    <a:pt x="4743" y="9151"/>
                  </a:moveTo>
                  <a:lnTo>
                    <a:pt x="4743" y="9151"/>
                  </a:lnTo>
                  <a:cubicBezTo>
                    <a:pt x="4744" y="9151"/>
                    <a:pt x="4745" y="9154"/>
                    <a:pt x="4742" y="9163"/>
                  </a:cubicBezTo>
                  <a:lnTo>
                    <a:pt x="4742" y="9153"/>
                  </a:lnTo>
                  <a:cubicBezTo>
                    <a:pt x="4742" y="9152"/>
                    <a:pt x="4743" y="9151"/>
                    <a:pt x="4743" y="9151"/>
                  </a:cubicBezTo>
                  <a:close/>
                  <a:moveTo>
                    <a:pt x="4742" y="9222"/>
                  </a:moveTo>
                  <a:cubicBezTo>
                    <a:pt x="4739" y="9233"/>
                    <a:pt x="4746" y="9241"/>
                    <a:pt x="4739" y="9248"/>
                  </a:cubicBezTo>
                  <a:cubicBezTo>
                    <a:pt x="4739" y="9237"/>
                    <a:pt x="4739" y="9229"/>
                    <a:pt x="4742" y="9222"/>
                  </a:cubicBezTo>
                  <a:close/>
                  <a:moveTo>
                    <a:pt x="4727" y="9277"/>
                  </a:moveTo>
                  <a:lnTo>
                    <a:pt x="4727" y="9292"/>
                  </a:lnTo>
                  <a:cubicBezTo>
                    <a:pt x="4726" y="9296"/>
                    <a:pt x="4726" y="9297"/>
                    <a:pt x="4725" y="9297"/>
                  </a:cubicBezTo>
                  <a:cubicBezTo>
                    <a:pt x="4724" y="9297"/>
                    <a:pt x="4725" y="9285"/>
                    <a:pt x="4727" y="9277"/>
                  </a:cubicBezTo>
                  <a:close/>
                  <a:moveTo>
                    <a:pt x="4756" y="9431"/>
                  </a:moveTo>
                  <a:lnTo>
                    <a:pt x="4756" y="9435"/>
                  </a:lnTo>
                  <a:cubicBezTo>
                    <a:pt x="4756" y="9435"/>
                    <a:pt x="4753" y="9431"/>
                    <a:pt x="4756" y="9431"/>
                  </a:cubicBezTo>
                  <a:close/>
                  <a:moveTo>
                    <a:pt x="4764" y="9534"/>
                  </a:moveTo>
                  <a:cubicBezTo>
                    <a:pt x="4768" y="9534"/>
                    <a:pt x="4768" y="9537"/>
                    <a:pt x="4764" y="9537"/>
                  </a:cubicBezTo>
                  <a:lnTo>
                    <a:pt x="4764" y="9534"/>
                  </a:lnTo>
                  <a:close/>
                  <a:moveTo>
                    <a:pt x="4999" y="9758"/>
                  </a:moveTo>
                  <a:lnTo>
                    <a:pt x="4999" y="9758"/>
                  </a:lnTo>
                  <a:cubicBezTo>
                    <a:pt x="4998" y="9761"/>
                    <a:pt x="4998" y="9765"/>
                    <a:pt x="4998" y="9769"/>
                  </a:cubicBezTo>
                  <a:cubicBezTo>
                    <a:pt x="4999" y="9765"/>
                    <a:pt x="4999" y="9761"/>
                    <a:pt x="4999" y="9758"/>
                  </a:cubicBezTo>
                  <a:close/>
                  <a:moveTo>
                    <a:pt x="4690" y="0"/>
                  </a:moveTo>
                  <a:cubicBezTo>
                    <a:pt x="4621" y="880"/>
                    <a:pt x="4668" y="1818"/>
                    <a:pt x="4658" y="2725"/>
                  </a:cubicBezTo>
                  <a:lnTo>
                    <a:pt x="4658" y="2735"/>
                  </a:lnTo>
                  <a:cubicBezTo>
                    <a:pt x="4658" y="2761"/>
                    <a:pt x="4654" y="2786"/>
                    <a:pt x="4658" y="2816"/>
                  </a:cubicBezTo>
                  <a:lnTo>
                    <a:pt x="4658" y="2930"/>
                  </a:lnTo>
                  <a:lnTo>
                    <a:pt x="4658" y="2937"/>
                  </a:lnTo>
                  <a:cubicBezTo>
                    <a:pt x="4668" y="3395"/>
                    <a:pt x="4668" y="3857"/>
                    <a:pt x="4676" y="4323"/>
                  </a:cubicBezTo>
                  <a:cubicBezTo>
                    <a:pt x="4434" y="4096"/>
                    <a:pt x="4196" y="3850"/>
                    <a:pt x="3957" y="3619"/>
                  </a:cubicBezTo>
                  <a:lnTo>
                    <a:pt x="3957" y="3619"/>
                  </a:lnTo>
                  <a:cubicBezTo>
                    <a:pt x="4007" y="3676"/>
                    <a:pt x="4028" y="3700"/>
                    <a:pt x="4026" y="3700"/>
                  </a:cubicBezTo>
                  <a:cubicBezTo>
                    <a:pt x="4016" y="3700"/>
                    <a:pt x="3339" y="2972"/>
                    <a:pt x="3169" y="2923"/>
                  </a:cubicBezTo>
                  <a:cubicBezTo>
                    <a:pt x="3169" y="2924"/>
                    <a:pt x="3168" y="2924"/>
                    <a:pt x="3167" y="2924"/>
                  </a:cubicBezTo>
                  <a:cubicBezTo>
                    <a:pt x="3164" y="2924"/>
                    <a:pt x="3158" y="2921"/>
                    <a:pt x="3150" y="2918"/>
                  </a:cubicBezTo>
                  <a:lnTo>
                    <a:pt x="3150" y="2918"/>
                  </a:lnTo>
                  <a:cubicBezTo>
                    <a:pt x="3158" y="2933"/>
                    <a:pt x="3136" y="2937"/>
                    <a:pt x="3155" y="2962"/>
                  </a:cubicBezTo>
                  <a:cubicBezTo>
                    <a:pt x="3158" y="2967"/>
                    <a:pt x="3162" y="2974"/>
                    <a:pt x="3162" y="2977"/>
                  </a:cubicBezTo>
                  <a:cubicBezTo>
                    <a:pt x="3184" y="3002"/>
                    <a:pt x="3190" y="3011"/>
                    <a:pt x="3186" y="3011"/>
                  </a:cubicBezTo>
                  <a:cubicBezTo>
                    <a:pt x="3175" y="3011"/>
                    <a:pt x="3100" y="2947"/>
                    <a:pt x="3092" y="2915"/>
                  </a:cubicBezTo>
                  <a:lnTo>
                    <a:pt x="3092" y="2915"/>
                  </a:lnTo>
                  <a:cubicBezTo>
                    <a:pt x="3095" y="2917"/>
                    <a:pt x="3096" y="2918"/>
                    <a:pt x="3096" y="2918"/>
                  </a:cubicBezTo>
                  <a:cubicBezTo>
                    <a:pt x="3097" y="2918"/>
                    <a:pt x="3081" y="2904"/>
                    <a:pt x="3084" y="2901"/>
                  </a:cubicBezTo>
                  <a:lnTo>
                    <a:pt x="3084" y="2901"/>
                  </a:lnTo>
                  <a:cubicBezTo>
                    <a:pt x="3089" y="2904"/>
                    <a:pt x="3089" y="2904"/>
                    <a:pt x="3092" y="2904"/>
                  </a:cubicBezTo>
                  <a:cubicBezTo>
                    <a:pt x="3081" y="2896"/>
                    <a:pt x="3077" y="2886"/>
                    <a:pt x="3070" y="2874"/>
                  </a:cubicBezTo>
                  <a:lnTo>
                    <a:pt x="3074" y="2874"/>
                  </a:lnTo>
                  <a:cubicBezTo>
                    <a:pt x="3077" y="2879"/>
                    <a:pt x="3077" y="2882"/>
                    <a:pt x="3081" y="2886"/>
                  </a:cubicBezTo>
                  <a:cubicBezTo>
                    <a:pt x="3077" y="2874"/>
                    <a:pt x="3059" y="2857"/>
                    <a:pt x="3052" y="2842"/>
                  </a:cubicBezTo>
                  <a:cubicBezTo>
                    <a:pt x="3046" y="2830"/>
                    <a:pt x="3042" y="2823"/>
                    <a:pt x="3041" y="2823"/>
                  </a:cubicBezTo>
                  <a:lnTo>
                    <a:pt x="3041" y="2823"/>
                  </a:lnTo>
                  <a:cubicBezTo>
                    <a:pt x="3041" y="2823"/>
                    <a:pt x="3043" y="2830"/>
                    <a:pt x="3048" y="2845"/>
                  </a:cubicBezTo>
                  <a:cubicBezTo>
                    <a:pt x="3046" y="2844"/>
                    <a:pt x="3045" y="2843"/>
                    <a:pt x="3044" y="2843"/>
                  </a:cubicBezTo>
                  <a:cubicBezTo>
                    <a:pt x="3040" y="2843"/>
                    <a:pt x="3063" y="2875"/>
                    <a:pt x="3057" y="2875"/>
                  </a:cubicBezTo>
                  <a:cubicBezTo>
                    <a:pt x="3055" y="2875"/>
                    <a:pt x="3051" y="2873"/>
                    <a:pt x="3045" y="2867"/>
                  </a:cubicBezTo>
                  <a:lnTo>
                    <a:pt x="3045" y="2867"/>
                  </a:lnTo>
                  <a:cubicBezTo>
                    <a:pt x="3067" y="2886"/>
                    <a:pt x="3074" y="2911"/>
                    <a:pt x="3089" y="2930"/>
                  </a:cubicBezTo>
                  <a:cubicBezTo>
                    <a:pt x="3089" y="2933"/>
                    <a:pt x="3086" y="2934"/>
                    <a:pt x="3083" y="2934"/>
                  </a:cubicBezTo>
                  <a:cubicBezTo>
                    <a:pt x="3081" y="2934"/>
                    <a:pt x="3078" y="2934"/>
                    <a:pt x="3077" y="2934"/>
                  </a:cubicBezTo>
                  <a:cubicBezTo>
                    <a:pt x="3074" y="2934"/>
                    <a:pt x="3073" y="2935"/>
                    <a:pt x="3077" y="2940"/>
                  </a:cubicBezTo>
                  <a:cubicBezTo>
                    <a:pt x="3097" y="2974"/>
                    <a:pt x="3095" y="2985"/>
                    <a:pt x="3083" y="2985"/>
                  </a:cubicBezTo>
                  <a:cubicBezTo>
                    <a:pt x="3062" y="2985"/>
                    <a:pt x="3014" y="2959"/>
                    <a:pt x="2979" y="2959"/>
                  </a:cubicBezTo>
                  <a:cubicBezTo>
                    <a:pt x="2981" y="2961"/>
                    <a:pt x="2978" y="2963"/>
                    <a:pt x="2973" y="2963"/>
                  </a:cubicBezTo>
                  <a:cubicBezTo>
                    <a:pt x="2970" y="2963"/>
                    <a:pt x="2967" y="2962"/>
                    <a:pt x="2964" y="2959"/>
                  </a:cubicBezTo>
                  <a:lnTo>
                    <a:pt x="2964" y="2959"/>
                  </a:lnTo>
                  <a:cubicBezTo>
                    <a:pt x="2966" y="2962"/>
                    <a:pt x="2967" y="2964"/>
                    <a:pt x="2966" y="2964"/>
                  </a:cubicBezTo>
                  <a:cubicBezTo>
                    <a:pt x="2965" y="2964"/>
                    <a:pt x="2965" y="2964"/>
                    <a:pt x="2964" y="2962"/>
                  </a:cubicBezTo>
                  <a:cubicBezTo>
                    <a:pt x="2951" y="2966"/>
                    <a:pt x="2932" y="2971"/>
                    <a:pt x="2914" y="2971"/>
                  </a:cubicBezTo>
                  <a:cubicBezTo>
                    <a:pt x="2910" y="2971"/>
                    <a:pt x="2905" y="2971"/>
                    <a:pt x="2901" y="2970"/>
                  </a:cubicBezTo>
                  <a:lnTo>
                    <a:pt x="2901" y="2970"/>
                  </a:lnTo>
                  <a:cubicBezTo>
                    <a:pt x="2920" y="3006"/>
                    <a:pt x="2967" y="3080"/>
                    <a:pt x="2964" y="3099"/>
                  </a:cubicBezTo>
                  <a:cubicBezTo>
                    <a:pt x="2969" y="3104"/>
                    <a:pt x="2969" y="3106"/>
                    <a:pt x="2967" y="3106"/>
                  </a:cubicBezTo>
                  <a:cubicBezTo>
                    <a:pt x="2965" y="3106"/>
                    <a:pt x="2962" y="3104"/>
                    <a:pt x="2960" y="3102"/>
                  </a:cubicBezTo>
                  <a:cubicBezTo>
                    <a:pt x="2942" y="3099"/>
                    <a:pt x="2913" y="3069"/>
                    <a:pt x="2894" y="3062"/>
                  </a:cubicBezTo>
                  <a:cubicBezTo>
                    <a:pt x="2892" y="3068"/>
                    <a:pt x="2888" y="3070"/>
                    <a:pt x="2882" y="3070"/>
                  </a:cubicBezTo>
                  <a:cubicBezTo>
                    <a:pt x="2863" y="3070"/>
                    <a:pt x="2827" y="3047"/>
                    <a:pt x="2803" y="3047"/>
                  </a:cubicBezTo>
                  <a:cubicBezTo>
                    <a:pt x="2801" y="3049"/>
                    <a:pt x="2798" y="3050"/>
                    <a:pt x="2794" y="3050"/>
                  </a:cubicBezTo>
                  <a:cubicBezTo>
                    <a:pt x="2774" y="3050"/>
                    <a:pt x="2732" y="3024"/>
                    <a:pt x="2710" y="3018"/>
                  </a:cubicBezTo>
                  <a:lnTo>
                    <a:pt x="2710" y="3018"/>
                  </a:lnTo>
                  <a:cubicBezTo>
                    <a:pt x="3026" y="3432"/>
                    <a:pt x="3455" y="3795"/>
                    <a:pt x="3825" y="4180"/>
                  </a:cubicBezTo>
                  <a:lnTo>
                    <a:pt x="3825" y="4180"/>
                  </a:lnTo>
                  <a:cubicBezTo>
                    <a:pt x="3826" y="4181"/>
                    <a:pt x="3828" y="4183"/>
                    <a:pt x="3829" y="4184"/>
                  </a:cubicBezTo>
                  <a:lnTo>
                    <a:pt x="3829" y="4184"/>
                  </a:lnTo>
                  <a:cubicBezTo>
                    <a:pt x="3840" y="4199"/>
                    <a:pt x="3851" y="4209"/>
                    <a:pt x="3862" y="4221"/>
                  </a:cubicBezTo>
                  <a:cubicBezTo>
                    <a:pt x="3862" y="4217"/>
                    <a:pt x="3860" y="4214"/>
                    <a:pt x="3859" y="4213"/>
                  </a:cubicBezTo>
                  <a:lnTo>
                    <a:pt x="3859" y="4213"/>
                  </a:lnTo>
                  <a:cubicBezTo>
                    <a:pt x="3869" y="4224"/>
                    <a:pt x="3907" y="4262"/>
                    <a:pt x="3905" y="4262"/>
                  </a:cubicBezTo>
                  <a:cubicBezTo>
                    <a:pt x="3905" y="4262"/>
                    <a:pt x="3904" y="4262"/>
                    <a:pt x="3903" y="4260"/>
                  </a:cubicBezTo>
                  <a:lnTo>
                    <a:pt x="3903" y="4260"/>
                  </a:lnTo>
                  <a:cubicBezTo>
                    <a:pt x="3913" y="4272"/>
                    <a:pt x="3925" y="4279"/>
                    <a:pt x="3935" y="4290"/>
                  </a:cubicBezTo>
                  <a:cubicBezTo>
                    <a:pt x="3928" y="4282"/>
                    <a:pt x="3920" y="4275"/>
                    <a:pt x="3913" y="4268"/>
                  </a:cubicBezTo>
                  <a:lnTo>
                    <a:pt x="3913" y="4268"/>
                  </a:lnTo>
                  <a:cubicBezTo>
                    <a:pt x="4057" y="4397"/>
                    <a:pt x="4189" y="4536"/>
                    <a:pt x="4331" y="4668"/>
                  </a:cubicBezTo>
                  <a:cubicBezTo>
                    <a:pt x="3880" y="4673"/>
                    <a:pt x="3429" y="4674"/>
                    <a:pt x="2979" y="4674"/>
                  </a:cubicBezTo>
                  <a:cubicBezTo>
                    <a:pt x="2366" y="4674"/>
                    <a:pt x="1753" y="4671"/>
                    <a:pt x="1141" y="4671"/>
                  </a:cubicBezTo>
                  <a:cubicBezTo>
                    <a:pt x="790" y="4671"/>
                    <a:pt x="440" y="4672"/>
                    <a:pt x="88" y="4675"/>
                  </a:cubicBezTo>
                  <a:cubicBezTo>
                    <a:pt x="110" y="4690"/>
                    <a:pt x="44" y="4686"/>
                    <a:pt x="37" y="4693"/>
                  </a:cubicBezTo>
                  <a:cubicBezTo>
                    <a:pt x="48" y="4700"/>
                    <a:pt x="41" y="4705"/>
                    <a:pt x="30" y="4705"/>
                  </a:cubicBezTo>
                  <a:cubicBezTo>
                    <a:pt x="34" y="4705"/>
                    <a:pt x="37" y="4708"/>
                    <a:pt x="41" y="4708"/>
                  </a:cubicBezTo>
                  <a:cubicBezTo>
                    <a:pt x="0" y="4708"/>
                    <a:pt x="110" y="4741"/>
                    <a:pt x="132" y="4759"/>
                  </a:cubicBezTo>
                  <a:lnTo>
                    <a:pt x="118" y="4759"/>
                  </a:lnTo>
                  <a:cubicBezTo>
                    <a:pt x="162" y="4763"/>
                    <a:pt x="151" y="4781"/>
                    <a:pt x="162" y="4788"/>
                  </a:cubicBezTo>
                  <a:cubicBezTo>
                    <a:pt x="180" y="4796"/>
                    <a:pt x="232" y="4803"/>
                    <a:pt x="202" y="4807"/>
                  </a:cubicBezTo>
                  <a:cubicBezTo>
                    <a:pt x="228" y="4815"/>
                    <a:pt x="235" y="4818"/>
                    <a:pt x="198" y="4825"/>
                  </a:cubicBezTo>
                  <a:lnTo>
                    <a:pt x="210" y="4825"/>
                  </a:lnTo>
                  <a:cubicBezTo>
                    <a:pt x="176" y="4829"/>
                    <a:pt x="85" y="4866"/>
                    <a:pt x="125" y="4876"/>
                  </a:cubicBezTo>
                  <a:cubicBezTo>
                    <a:pt x="118" y="4876"/>
                    <a:pt x="114" y="4876"/>
                    <a:pt x="110" y="4881"/>
                  </a:cubicBezTo>
                  <a:cubicBezTo>
                    <a:pt x="136" y="4884"/>
                    <a:pt x="122" y="4891"/>
                    <a:pt x="96" y="4895"/>
                  </a:cubicBezTo>
                  <a:cubicBezTo>
                    <a:pt x="162" y="4895"/>
                    <a:pt x="140" y="4910"/>
                    <a:pt x="85" y="4910"/>
                  </a:cubicBezTo>
                  <a:cubicBezTo>
                    <a:pt x="100" y="4913"/>
                    <a:pt x="100" y="4913"/>
                    <a:pt x="107" y="4913"/>
                  </a:cubicBezTo>
                  <a:cubicBezTo>
                    <a:pt x="88" y="4917"/>
                    <a:pt x="114" y="4917"/>
                    <a:pt x="107" y="4920"/>
                  </a:cubicBezTo>
                  <a:cubicBezTo>
                    <a:pt x="136" y="4928"/>
                    <a:pt x="56" y="4928"/>
                    <a:pt x="70" y="4932"/>
                  </a:cubicBezTo>
                  <a:cubicBezTo>
                    <a:pt x="63" y="4935"/>
                    <a:pt x="78" y="4935"/>
                    <a:pt x="74" y="4939"/>
                  </a:cubicBezTo>
                  <a:cubicBezTo>
                    <a:pt x="56" y="4942"/>
                    <a:pt x="70" y="4942"/>
                    <a:pt x="44" y="4942"/>
                  </a:cubicBezTo>
                  <a:cubicBezTo>
                    <a:pt x="100" y="4950"/>
                    <a:pt x="139" y="4976"/>
                    <a:pt x="73" y="4976"/>
                  </a:cubicBezTo>
                  <a:cubicBezTo>
                    <a:pt x="71" y="4976"/>
                    <a:pt x="70" y="4976"/>
                    <a:pt x="68" y="4976"/>
                  </a:cubicBezTo>
                  <a:lnTo>
                    <a:pt x="68" y="4976"/>
                  </a:lnTo>
                  <a:cubicBezTo>
                    <a:pt x="96" y="4978"/>
                    <a:pt x="99" y="4987"/>
                    <a:pt x="69" y="4987"/>
                  </a:cubicBezTo>
                  <a:cubicBezTo>
                    <a:pt x="65" y="4987"/>
                    <a:pt x="59" y="4987"/>
                    <a:pt x="52" y="4986"/>
                  </a:cubicBezTo>
                  <a:lnTo>
                    <a:pt x="52" y="4986"/>
                  </a:lnTo>
                  <a:cubicBezTo>
                    <a:pt x="85" y="4991"/>
                    <a:pt x="154" y="5008"/>
                    <a:pt x="100" y="5013"/>
                  </a:cubicBezTo>
                  <a:cubicBezTo>
                    <a:pt x="184" y="5013"/>
                    <a:pt x="224" y="5057"/>
                    <a:pt x="122" y="5060"/>
                  </a:cubicBezTo>
                  <a:cubicBezTo>
                    <a:pt x="166" y="5064"/>
                    <a:pt x="92" y="5074"/>
                    <a:pt x="70" y="5079"/>
                  </a:cubicBezTo>
                  <a:cubicBezTo>
                    <a:pt x="224" y="5085"/>
                    <a:pt x="54" y="5101"/>
                    <a:pt x="102" y="5101"/>
                  </a:cubicBezTo>
                  <a:cubicBezTo>
                    <a:pt x="107" y="5101"/>
                    <a:pt x="113" y="5101"/>
                    <a:pt x="122" y="5101"/>
                  </a:cubicBezTo>
                  <a:cubicBezTo>
                    <a:pt x="158" y="5101"/>
                    <a:pt x="257" y="5123"/>
                    <a:pt x="180" y="5126"/>
                  </a:cubicBezTo>
                  <a:cubicBezTo>
                    <a:pt x="678" y="5157"/>
                    <a:pt x="1226" y="5165"/>
                    <a:pt x="1790" y="5165"/>
                  </a:cubicBezTo>
                  <a:cubicBezTo>
                    <a:pt x="2476" y="5165"/>
                    <a:pt x="3186" y="5153"/>
                    <a:pt x="3863" y="5153"/>
                  </a:cubicBezTo>
                  <a:cubicBezTo>
                    <a:pt x="4023" y="5153"/>
                    <a:pt x="4182" y="5154"/>
                    <a:pt x="4338" y="5155"/>
                  </a:cubicBezTo>
                  <a:cubicBezTo>
                    <a:pt x="4111" y="5397"/>
                    <a:pt x="3869" y="5632"/>
                    <a:pt x="3642" y="5871"/>
                  </a:cubicBezTo>
                  <a:cubicBezTo>
                    <a:pt x="3650" y="5864"/>
                    <a:pt x="3657" y="5858"/>
                    <a:pt x="3663" y="5852"/>
                  </a:cubicBezTo>
                  <a:lnTo>
                    <a:pt x="3661" y="5852"/>
                  </a:lnTo>
                  <a:lnTo>
                    <a:pt x="3664" y="5849"/>
                  </a:lnTo>
                  <a:lnTo>
                    <a:pt x="3664" y="5852"/>
                  </a:lnTo>
                  <a:lnTo>
                    <a:pt x="3664" y="5852"/>
                  </a:lnTo>
                  <a:cubicBezTo>
                    <a:pt x="3704" y="5817"/>
                    <a:pt x="3722" y="5801"/>
                    <a:pt x="3724" y="5801"/>
                  </a:cubicBezTo>
                  <a:lnTo>
                    <a:pt x="3724" y="5801"/>
                  </a:lnTo>
                  <a:cubicBezTo>
                    <a:pt x="3733" y="5801"/>
                    <a:pt x="2995" y="6487"/>
                    <a:pt x="2945" y="6655"/>
                  </a:cubicBezTo>
                  <a:cubicBezTo>
                    <a:pt x="2949" y="6655"/>
                    <a:pt x="2945" y="6667"/>
                    <a:pt x="2942" y="6674"/>
                  </a:cubicBezTo>
                  <a:cubicBezTo>
                    <a:pt x="2944" y="6673"/>
                    <a:pt x="2945" y="6672"/>
                    <a:pt x="2947" y="6672"/>
                  </a:cubicBezTo>
                  <a:cubicBezTo>
                    <a:pt x="2954" y="6672"/>
                    <a:pt x="2959" y="6679"/>
                    <a:pt x="2967" y="6679"/>
                  </a:cubicBezTo>
                  <a:cubicBezTo>
                    <a:pt x="2972" y="6679"/>
                    <a:pt x="2978" y="6677"/>
                    <a:pt x="2986" y="6670"/>
                  </a:cubicBezTo>
                  <a:lnTo>
                    <a:pt x="2986" y="6674"/>
                  </a:lnTo>
                  <a:cubicBezTo>
                    <a:pt x="2989" y="6670"/>
                    <a:pt x="2996" y="6663"/>
                    <a:pt x="3001" y="6663"/>
                  </a:cubicBezTo>
                  <a:cubicBezTo>
                    <a:pt x="3019" y="6645"/>
                    <a:pt x="3028" y="6638"/>
                    <a:pt x="3031" y="6638"/>
                  </a:cubicBezTo>
                  <a:cubicBezTo>
                    <a:pt x="3042" y="6638"/>
                    <a:pt x="2972" y="6727"/>
                    <a:pt x="2938" y="6736"/>
                  </a:cubicBezTo>
                  <a:cubicBezTo>
                    <a:pt x="2941" y="6732"/>
                    <a:pt x="2941" y="6731"/>
                    <a:pt x="2941" y="6731"/>
                  </a:cubicBezTo>
                  <a:lnTo>
                    <a:pt x="2941" y="6731"/>
                  </a:lnTo>
                  <a:cubicBezTo>
                    <a:pt x="2939" y="6731"/>
                    <a:pt x="2928" y="6740"/>
                    <a:pt x="2924" y="6740"/>
                  </a:cubicBezTo>
                  <a:cubicBezTo>
                    <a:pt x="2924" y="6740"/>
                    <a:pt x="2924" y="6740"/>
                    <a:pt x="2924" y="6740"/>
                  </a:cubicBezTo>
                  <a:lnTo>
                    <a:pt x="2924" y="6740"/>
                  </a:lnTo>
                  <a:cubicBezTo>
                    <a:pt x="2917" y="6748"/>
                    <a:pt x="2907" y="6751"/>
                    <a:pt x="2898" y="6755"/>
                  </a:cubicBezTo>
                  <a:cubicBezTo>
                    <a:pt x="2901" y="6751"/>
                    <a:pt x="2905" y="6747"/>
                    <a:pt x="2908" y="6743"/>
                  </a:cubicBezTo>
                  <a:lnTo>
                    <a:pt x="2908" y="6743"/>
                  </a:lnTo>
                  <a:cubicBezTo>
                    <a:pt x="2898" y="6751"/>
                    <a:pt x="2879" y="6769"/>
                    <a:pt x="2861" y="6777"/>
                  </a:cubicBezTo>
                  <a:cubicBezTo>
                    <a:pt x="2849" y="6781"/>
                    <a:pt x="2842" y="6784"/>
                    <a:pt x="2845" y="6784"/>
                  </a:cubicBezTo>
                  <a:cubicBezTo>
                    <a:pt x="2847" y="6784"/>
                    <a:pt x="2853" y="6783"/>
                    <a:pt x="2864" y="6780"/>
                  </a:cubicBezTo>
                  <a:lnTo>
                    <a:pt x="2864" y="6780"/>
                  </a:lnTo>
                  <a:cubicBezTo>
                    <a:pt x="2863" y="6782"/>
                    <a:pt x="2863" y="6783"/>
                    <a:pt x="2864" y="6783"/>
                  </a:cubicBezTo>
                  <a:cubicBezTo>
                    <a:pt x="2868" y="6783"/>
                    <a:pt x="2891" y="6768"/>
                    <a:pt x="2895" y="6768"/>
                  </a:cubicBezTo>
                  <a:cubicBezTo>
                    <a:pt x="2896" y="6768"/>
                    <a:pt x="2896" y="6770"/>
                    <a:pt x="2892" y="6774"/>
                  </a:cubicBezTo>
                  <a:lnTo>
                    <a:pt x="2892" y="6774"/>
                  </a:lnTo>
                  <a:cubicBezTo>
                    <a:pt x="2910" y="6757"/>
                    <a:pt x="2933" y="6753"/>
                    <a:pt x="2952" y="6740"/>
                  </a:cubicBezTo>
                  <a:cubicBezTo>
                    <a:pt x="2961" y="6740"/>
                    <a:pt x="2954" y="6750"/>
                    <a:pt x="2957" y="6750"/>
                  </a:cubicBezTo>
                  <a:cubicBezTo>
                    <a:pt x="2958" y="6750"/>
                    <a:pt x="2960" y="6749"/>
                    <a:pt x="2964" y="6747"/>
                  </a:cubicBezTo>
                  <a:cubicBezTo>
                    <a:pt x="2981" y="6737"/>
                    <a:pt x="2992" y="6733"/>
                    <a:pt x="2999" y="6733"/>
                  </a:cubicBezTo>
                  <a:cubicBezTo>
                    <a:pt x="3027" y="6733"/>
                    <a:pt x="2982" y="6799"/>
                    <a:pt x="2982" y="6846"/>
                  </a:cubicBezTo>
                  <a:cubicBezTo>
                    <a:pt x="2985" y="6846"/>
                    <a:pt x="2988" y="6854"/>
                    <a:pt x="2984" y="6859"/>
                  </a:cubicBezTo>
                  <a:lnTo>
                    <a:pt x="2984" y="6859"/>
                  </a:lnTo>
                  <a:cubicBezTo>
                    <a:pt x="2984" y="6859"/>
                    <a:pt x="2984" y="6859"/>
                    <a:pt x="2984" y="6859"/>
                  </a:cubicBezTo>
                  <a:cubicBezTo>
                    <a:pt x="2986" y="6859"/>
                    <a:pt x="2986" y="6862"/>
                    <a:pt x="2986" y="6865"/>
                  </a:cubicBezTo>
                  <a:cubicBezTo>
                    <a:pt x="2986" y="6879"/>
                    <a:pt x="2996" y="6901"/>
                    <a:pt x="2993" y="6927"/>
                  </a:cubicBezTo>
                  <a:cubicBezTo>
                    <a:pt x="3030" y="6905"/>
                    <a:pt x="3099" y="6861"/>
                    <a:pt x="3121" y="6861"/>
                  </a:cubicBezTo>
                  <a:cubicBezTo>
                    <a:pt x="3124" y="6859"/>
                    <a:pt x="3126" y="6858"/>
                    <a:pt x="3127" y="6858"/>
                  </a:cubicBezTo>
                  <a:cubicBezTo>
                    <a:pt x="3129" y="6858"/>
                    <a:pt x="3125" y="6865"/>
                    <a:pt x="3125" y="6868"/>
                  </a:cubicBezTo>
                  <a:cubicBezTo>
                    <a:pt x="3121" y="6883"/>
                    <a:pt x="3089" y="6912"/>
                    <a:pt x="3081" y="6934"/>
                  </a:cubicBezTo>
                  <a:cubicBezTo>
                    <a:pt x="3111" y="6938"/>
                    <a:pt x="3070" y="6989"/>
                    <a:pt x="3067" y="7022"/>
                  </a:cubicBezTo>
                  <a:cubicBezTo>
                    <a:pt x="3084" y="7033"/>
                    <a:pt x="3045" y="7088"/>
                    <a:pt x="3040" y="7114"/>
                  </a:cubicBezTo>
                  <a:cubicBezTo>
                    <a:pt x="3451" y="6799"/>
                    <a:pt x="3818" y="6369"/>
                    <a:pt x="4203" y="6003"/>
                  </a:cubicBezTo>
                  <a:lnTo>
                    <a:pt x="4199" y="6003"/>
                  </a:lnTo>
                  <a:cubicBezTo>
                    <a:pt x="4202" y="6000"/>
                    <a:pt x="4204" y="5997"/>
                    <a:pt x="4207" y="5995"/>
                  </a:cubicBezTo>
                  <a:lnTo>
                    <a:pt x="4207" y="5995"/>
                  </a:lnTo>
                  <a:cubicBezTo>
                    <a:pt x="4206" y="5995"/>
                    <a:pt x="4206" y="5995"/>
                    <a:pt x="4206" y="5995"/>
                  </a:cubicBezTo>
                  <a:cubicBezTo>
                    <a:pt x="4218" y="5984"/>
                    <a:pt x="4233" y="5973"/>
                    <a:pt x="4240" y="5962"/>
                  </a:cubicBezTo>
                  <a:lnTo>
                    <a:pt x="4240" y="5962"/>
                  </a:lnTo>
                  <a:cubicBezTo>
                    <a:pt x="4240" y="5966"/>
                    <a:pt x="4236" y="5966"/>
                    <a:pt x="4236" y="5969"/>
                  </a:cubicBezTo>
                  <a:cubicBezTo>
                    <a:pt x="4245" y="5960"/>
                    <a:pt x="4283" y="5919"/>
                    <a:pt x="4283" y="5919"/>
                  </a:cubicBezTo>
                  <a:lnTo>
                    <a:pt x="4283" y="5919"/>
                  </a:lnTo>
                  <a:cubicBezTo>
                    <a:pt x="4283" y="5919"/>
                    <a:pt x="4283" y="5919"/>
                    <a:pt x="4283" y="5919"/>
                  </a:cubicBezTo>
                  <a:lnTo>
                    <a:pt x="4283" y="5919"/>
                  </a:lnTo>
                  <a:cubicBezTo>
                    <a:pt x="4293" y="5909"/>
                    <a:pt x="4303" y="5903"/>
                    <a:pt x="4313" y="5893"/>
                  </a:cubicBezTo>
                  <a:lnTo>
                    <a:pt x="4313" y="5893"/>
                  </a:lnTo>
                  <a:cubicBezTo>
                    <a:pt x="4302" y="5900"/>
                    <a:pt x="4299" y="5907"/>
                    <a:pt x="4291" y="5911"/>
                  </a:cubicBezTo>
                  <a:cubicBezTo>
                    <a:pt x="4419" y="5768"/>
                    <a:pt x="4558" y="5636"/>
                    <a:pt x="4690" y="5493"/>
                  </a:cubicBezTo>
                  <a:lnTo>
                    <a:pt x="4690" y="5493"/>
                  </a:lnTo>
                  <a:cubicBezTo>
                    <a:pt x="4702" y="6912"/>
                    <a:pt x="4687" y="8324"/>
                    <a:pt x="4698" y="9739"/>
                  </a:cubicBezTo>
                  <a:cubicBezTo>
                    <a:pt x="4700" y="9736"/>
                    <a:pt x="4702" y="9734"/>
                    <a:pt x="4703" y="9734"/>
                  </a:cubicBezTo>
                  <a:cubicBezTo>
                    <a:pt x="4712" y="9734"/>
                    <a:pt x="4710" y="9784"/>
                    <a:pt x="4717" y="9791"/>
                  </a:cubicBezTo>
                  <a:cubicBezTo>
                    <a:pt x="4718" y="9785"/>
                    <a:pt x="4720" y="9782"/>
                    <a:pt x="4721" y="9782"/>
                  </a:cubicBezTo>
                  <a:cubicBezTo>
                    <a:pt x="4723" y="9782"/>
                    <a:pt x="4725" y="9787"/>
                    <a:pt x="4727" y="9794"/>
                  </a:cubicBezTo>
                  <a:cubicBezTo>
                    <a:pt x="4727" y="9791"/>
                    <a:pt x="4727" y="9787"/>
                    <a:pt x="4731" y="9783"/>
                  </a:cubicBezTo>
                  <a:cubicBezTo>
                    <a:pt x="4731" y="9790"/>
                    <a:pt x="4732" y="9793"/>
                    <a:pt x="4733" y="9793"/>
                  </a:cubicBezTo>
                  <a:cubicBezTo>
                    <a:pt x="4741" y="9793"/>
                    <a:pt x="4767" y="9710"/>
                    <a:pt x="4783" y="9691"/>
                  </a:cubicBezTo>
                  <a:lnTo>
                    <a:pt x="4783" y="9710"/>
                  </a:lnTo>
                  <a:cubicBezTo>
                    <a:pt x="4786" y="9662"/>
                    <a:pt x="4800" y="9677"/>
                    <a:pt x="4812" y="9662"/>
                  </a:cubicBezTo>
                  <a:cubicBezTo>
                    <a:pt x="4817" y="9648"/>
                    <a:pt x="4821" y="9614"/>
                    <a:pt x="4826" y="9614"/>
                  </a:cubicBezTo>
                  <a:cubicBezTo>
                    <a:pt x="4827" y="9614"/>
                    <a:pt x="4829" y="9617"/>
                    <a:pt x="4830" y="9622"/>
                  </a:cubicBezTo>
                  <a:cubicBezTo>
                    <a:pt x="4834" y="9609"/>
                    <a:pt x="4836" y="9602"/>
                    <a:pt x="4839" y="9602"/>
                  </a:cubicBezTo>
                  <a:cubicBezTo>
                    <a:pt x="4842" y="9602"/>
                    <a:pt x="4845" y="9610"/>
                    <a:pt x="4849" y="9629"/>
                  </a:cubicBezTo>
                  <a:lnTo>
                    <a:pt x="4849" y="9615"/>
                  </a:lnTo>
                  <a:cubicBezTo>
                    <a:pt x="4852" y="9645"/>
                    <a:pt x="4874" y="9713"/>
                    <a:pt x="4891" y="9713"/>
                  </a:cubicBezTo>
                  <a:cubicBezTo>
                    <a:pt x="4894" y="9713"/>
                    <a:pt x="4897" y="9710"/>
                    <a:pt x="4900" y="9703"/>
                  </a:cubicBezTo>
                  <a:lnTo>
                    <a:pt x="4900" y="9717"/>
                  </a:lnTo>
                  <a:cubicBezTo>
                    <a:pt x="4902" y="9707"/>
                    <a:pt x="4905" y="9703"/>
                    <a:pt x="4908" y="9703"/>
                  </a:cubicBezTo>
                  <a:cubicBezTo>
                    <a:pt x="4912" y="9703"/>
                    <a:pt x="4916" y="9714"/>
                    <a:pt x="4918" y="9732"/>
                  </a:cubicBezTo>
                  <a:cubicBezTo>
                    <a:pt x="4918" y="9703"/>
                    <a:pt x="4921" y="9691"/>
                    <a:pt x="4924" y="9691"/>
                  </a:cubicBezTo>
                  <a:cubicBezTo>
                    <a:pt x="4928" y="9691"/>
                    <a:pt x="4932" y="9710"/>
                    <a:pt x="4932" y="9739"/>
                  </a:cubicBezTo>
                  <a:cubicBezTo>
                    <a:pt x="4937" y="9728"/>
                    <a:pt x="4937" y="9728"/>
                    <a:pt x="4937" y="9721"/>
                  </a:cubicBezTo>
                  <a:cubicBezTo>
                    <a:pt x="4937" y="9725"/>
                    <a:pt x="4937" y="9726"/>
                    <a:pt x="4937" y="9726"/>
                  </a:cubicBezTo>
                  <a:cubicBezTo>
                    <a:pt x="4938" y="9726"/>
                    <a:pt x="4939" y="9719"/>
                    <a:pt x="4940" y="9719"/>
                  </a:cubicBezTo>
                  <a:cubicBezTo>
                    <a:pt x="4940" y="9719"/>
                    <a:pt x="4940" y="9720"/>
                    <a:pt x="4940" y="9721"/>
                  </a:cubicBezTo>
                  <a:cubicBezTo>
                    <a:pt x="4942" y="9716"/>
                    <a:pt x="4944" y="9713"/>
                    <a:pt x="4945" y="9713"/>
                  </a:cubicBezTo>
                  <a:cubicBezTo>
                    <a:pt x="4950" y="9713"/>
                    <a:pt x="4951" y="9756"/>
                    <a:pt x="4953" y="9756"/>
                  </a:cubicBezTo>
                  <a:cubicBezTo>
                    <a:pt x="4954" y="9756"/>
                    <a:pt x="4954" y="9756"/>
                    <a:pt x="4954" y="9754"/>
                  </a:cubicBezTo>
                  <a:cubicBezTo>
                    <a:pt x="4954" y="9757"/>
                    <a:pt x="4954" y="9758"/>
                    <a:pt x="4954" y="9758"/>
                  </a:cubicBezTo>
                  <a:cubicBezTo>
                    <a:pt x="4955" y="9758"/>
                    <a:pt x="4955" y="9750"/>
                    <a:pt x="4958" y="9750"/>
                  </a:cubicBezTo>
                  <a:cubicBezTo>
                    <a:pt x="4958" y="9750"/>
                    <a:pt x="4958" y="9750"/>
                    <a:pt x="4959" y="9750"/>
                  </a:cubicBezTo>
                  <a:cubicBezTo>
                    <a:pt x="4966" y="9772"/>
                    <a:pt x="4966" y="9757"/>
                    <a:pt x="4966" y="9783"/>
                  </a:cubicBezTo>
                  <a:cubicBezTo>
                    <a:pt x="4970" y="9749"/>
                    <a:pt x="4982" y="9720"/>
                    <a:pt x="4990" y="9720"/>
                  </a:cubicBezTo>
                  <a:cubicBezTo>
                    <a:pt x="4996" y="9720"/>
                    <a:pt x="4999" y="9731"/>
                    <a:pt x="4999" y="9758"/>
                  </a:cubicBezTo>
                  <a:lnTo>
                    <a:pt x="4999" y="9758"/>
                  </a:lnTo>
                  <a:cubicBezTo>
                    <a:pt x="5000" y="9744"/>
                    <a:pt x="5003" y="9736"/>
                    <a:pt x="5006" y="9736"/>
                  </a:cubicBezTo>
                  <a:cubicBezTo>
                    <a:pt x="5009" y="9736"/>
                    <a:pt x="5012" y="9747"/>
                    <a:pt x="5010" y="9772"/>
                  </a:cubicBezTo>
                  <a:cubicBezTo>
                    <a:pt x="5012" y="9751"/>
                    <a:pt x="5023" y="9706"/>
                    <a:pt x="5030" y="9706"/>
                  </a:cubicBezTo>
                  <a:cubicBezTo>
                    <a:pt x="5032" y="9706"/>
                    <a:pt x="5034" y="9712"/>
                    <a:pt x="5035" y="9728"/>
                  </a:cubicBezTo>
                  <a:cubicBezTo>
                    <a:pt x="5035" y="9677"/>
                    <a:pt x="5049" y="9643"/>
                    <a:pt x="5062" y="9643"/>
                  </a:cubicBezTo>
                  <a:cubicBezTo>
                    <a:pt x="5071" y="9643"/>
                    <a:pt x="5080" y="9661"/>
                    <a:pt x="5083" y="9703"/>
                  </a:cubicBezTo>
                  <a:cubicBezTo>
                    <a:pt x="5084" y="9693"/>
                    <a:pt x="5085" y="9689"/>
                    <a:pt x="5086" y="9689"/>
                  </a:cubicBezTo>
                  <a:cubicBezTo>
                    <a:pt x="5091" y="9689"/>
                    <a:pt x="5099" y="9737"/>
                    <a:pt x="5101" y="9754"/>
                  </a:cubicBezTo>
                  <a:cubicBezTo>
                    <a:pt x="5103" y="9703"/>
                    <a:pt x="5107" y="9688"/>
                    <a:pt x="5110" y="9688"/>
                  </a:cubicBezTo>
                  <a:cubicBezTo>
                    <a:pt x="5115" y="9688"/>
                    <a:pt x="5121" y="9731"/>
                    <a:pt x="5123" y="9731"/>
                  </a:cubicBezTo>
                  <a:cubicBezTo>
                    <a:pt x="5124" y="9731"/>
                    <a:pt x="5124" y="9724"/>
                    <a:pt x="5123" y="9703"/>
                  </a:cubicBezTo>
                  <a:cubicBezTo>
                    <a:pt x="5123" y="9678"/>
                    <a:pt x="5135" y="9616"/>
                    <a:pt x="5143" y="9616"/>
                  </a:cubicBezTo>
                  <a:cubicBezTo>
                    <a:pt x="5146" y="9616"/>
                    <a:pt x="5148" y="9624"/>
                    <a:pt x="5149" y="9644"/>
                  </a:cubicBezTo>
                  <a:cubicBezTo>
                    <a:pt x="5226" y="8397"/>
                    <a:pt x="5160" y="6839"/>
                    <a:pt x="5179" y="5482"/>
                  </a:cubicBezTo>
                  <a:lnTo>
                    <a:pt x="5179" y="5482"/>
                  </a:lnTo>
                  <a:cubicBezTo>
                    <a:pt x="5717" y="6014"/>
                    <a:pt x="6242" y="6557"/>
                    <a:pt x="6785" y="7081"/>
                  </a:cubicBezTo>
                  <a:cubicBezTo>
                    <a:pt x="6785" y="7077"/>
                    <a:pt x="6786" y="7075"/>
                    <a:pt x="6789" y="7075"/>
                  </a:cubicBezTo>
                  <a:cubicBezTo>
                    <a:pt x="6796" y="7075"/>
                    <a:pt x="6812" y="7092"/>
                    <a:pt x="6817" y="7092"/>
                  </a:cubicBezTo>
                  <a:cubicBezTo>
                    <a:pt x="6817" y="7086"/>
                    <a:pt x="6819" y="7083"/>
                    <a:pt x="6823" y="7083"/>
                  </a:cubicBezTo>
                  <a:cubicBezTo>
                    <a:pt x="6825" y="7083"/>
                    <a:pt x="6827" y="7084"/>
                    <a:pt x="6829" y="7085"/>
                  </a:cubicBezTo>
                  <a:cubicBezTo>
                    <a:pt x="6829" y="7085"/>
                    <a:pt x="6829" y="7083"/>
                    <a:pt x="6828" y="7082"/>
                  </a:cubicBezTo>
                  <a:lnTo>
                    <a:pt x="6828" y="7082"/>
                  </a:lnTo>
                  <a:cubicBezTo>
                    <a:pt x="6828" y="7082"/>
                    <a:pt x="6828" y="7082"/>
                    <a:pt x="6828" y="7082"/>
                  </a:cubicBezTo>
                  <a:cubicBezTo>
                    <a:pt x="6840" y="7082"/>
                    <a:pt x="6821" y="7024"/>
                    <a:pt x="6824" y="7004"/>
                  </a:cubicBezTo>
                  <a:lnTo>
                    <a:pt x="6824" y="7004"/>
                  </a:lnTo>
                  <a:cubicBezTo>
                    <a:pt x="6829" y="7007"/>
                    <a:pt x="6829" y="7007"/>
                    <a:pt x="6832" y="7011"/>
                  </a:cubicBezTo>
                  <a:cubicBezTo>
                    <a:pt x="6814" y="6989"/>
                    <a:pt x="6832" y="6985"/>
                    <a:pt x="6836" y="6971"/>
                  </a:cubicBezTo>
                  <a:cubicBezTo>
                    <a:pt x="6827" y="6947"/>
                    <a:pt x="6818" y="6926"/>
                    <a:pt x="6830" y="6926"/>
                  </a:cubicBezTo>
                  <a:cubicBezTo>
                    <a:pt x="6833" y="6926"/>
                    <a:pt x="6837" y="6927"/>
                    <a:pt x="6843" y="6931"/>
                  </a:cubicBezTo>
                  <a:cubicBezTo>
                    <a:pt x="6843" y="6927"/>
                    <a:pt x="6843" y="6927"/>
                    <a:pt x="6839" y="6923"/>
                  </a:cubicBezTo>
                  <a:lnTo>
                    <a:pt x="6839" y="6923"/>
                  </a:lnTo>
                  <a:cubicBezTo>
                    <a:pt x="6852" y="6931"/>
                    <a:pt x="6876" y="6940"/>
                    <a:pt x="6893" y="6940"/>
                  </a:cubicBezTo>
                  <a:cubicBezTo>
                    <a:pt x="6905" y="6940"/>
                    <a:pt x="6914" y="6936"/>
                    <a:pt x="6913" y="6924"/>
                  </a:cubicBezTo>
                  <a:lnTo>
                    <a:pt x="6913" y="6924"/>
                  </a:lnTo>
                  <a:cubicBezTo>
                    <a:pt x="6913" y="6927"/>
                    <a:pt x="6917" y="6927"/>
                    <a:pt x="6920" y="6931"/>
                  </a:cubicBezTo>
                  <a:cubicBezTo>
                    <a:pt x="6916" y="6922"/>
                    <a:pt x="6918" y="6918"/>
                    <a:pt x="6923" y="6918"/>
                  </a:cubicBezTo>
                  <a:cubicBezTo>
                    <a:pt x="6927" y="6918"/>
                    <a:pt x="6933" y="6920"/>
                    <a:pt x="6939" y="6923"/>
                  </a:cubicBezTo>
                  <a:cubicBezTo>
                    <a:pt x="6924" y="6908"/>
                    <a:pt x="6922" y="6901"/>
                    <a:pt x="6928" y="6901"/>
                  </a:cubicBezTo>
                  <a:cubicBezTo>
                    <a:pt x="6932" y="6901"/>
                    <a:pt x="6942" y="6906"/>
                    <a:pt x="6953" y="6916"/>
                  </a:cubicBezTo>
                  <a:lnTo>
                    <a:pt x="6946" y="6909"/>
                  </a:lnTo>
                  <a:lnTo>
                    <a:pt x="6946" y="6909"/>
                  </a:lnTo>
                  <a:cubicBezTo>
                    <a:pt x="6947" y="6909"/>
                    <a:pt x="6948" y="6909"/>
                    <a:pt x="6948" y="6909"/>
                  </a:cubicBezTo>
                  <a:cubicBezTo>
                    <a:pt x="6951" y="6909"/>
                    <a:pt x="6946" y="6901"/>
                    <a:pt x="6949" y="6901"/>
                  </a:cubicBezTo>
                  <a:cubicBezTo>
                    <a:pt x="6947" y="6898"/>
                    <a:pt x="6947" y="6897"/>
                    <a:pt x="6948" y="6897"/>
                  </a:cubicBezTo>
                  <a:cubicBezTo>
                    <a:pt x="6952" y="6897"/>
                    <a:pt x="6971" y="6910"/>
                    <a:pt x="6972" y="6910"/>
                  </a:cubicBezTo>
                  <a:cubicBezTo>
                    <a:pt x="6972" y="6910"/>
                    <a:pt x="6972" y="6909"/>
                    <a:pt x="6971" y="6909"/>
                  </a:cubicBezTo>
                  <a:lnTo>
                    <a:pt x="6971" y="6909"/>
                  </a:lnTo>
                  <a:cubicBezTo>
                    <a:pt x="6973" y="6909"/>
                    <a:pt x="6974" y="6909"/>
                    <a:pt x="6974" y="6909"/>
                  </a:cubicBezTo>
                  <a:cubicBezTo>
                    <a:pt x="6976" y="6909"/>
                    <a:pt x="6972" y="6904"/>
                    <a:pt x="6975" y="6901"/>
                  </a:cubicBezTo>
                  <a:lnTo>
                    <a:pt x="6975" y="6901"/>
                  </a:lnTo>
                  <a:cubicBezTo>
                    <a:pt x="6986" y="6909"/>
                    <a:pt x="6983" y="6901"/>
                    <a:pt x="6993" y="6912"/>
                  </a:cubicBezTo>
                  <a:cubicBezTo>
                    <a:pt x="6980" y="6894"/>
                    <a:pt x="6977" y="6867"/>
                    <a:pt x="6987" y="6867"/>
                  </a:cubicBezTo>
                  <a:cubicBezTo>
                    <a:pt x="6992" y="6867"/>
                    <a:pt x="6999" y="6871"/>
                    <a:pt x="7008" y="6883"/>
                  </a:cubicBezTo>
                  <a:cubicBezTo>
                    <a:pt x="6999" y="6872"/>
                    <a:pt x="6998" y="6863"/>
                    <a:pt x="7003" y="6863"/>
                  </a:cubicBezTo>
                  <a:cubicBezTo>
                    <a:pt x="7006" y="6863"/>
                    <a:pt x="7012" y="6867"/>
                    <a:pt x="7019" y="6875"/>
                  </a:cubicBezTo>
                  <a:cubicBezTo>
                    <a:pt x="7010" y="6864"/>
                    <a:pt x="6996" y="6834"/>
                    <a:pt x="7006" y="6834"/>
                  </a:cubicBezTo>
                  <a:cubicBezTo>
                    <a:pt x="7008" y="6834"/>
                    <a:pt x="7011" y="6836"/>
                    <a:pt x="7015" y="6839"/>
                  </a:cubicBezTo>
                  <a:cubicBezTo>
                    <a:pt x="6989" y="6810"/>
                    <a:pt x="6993" y="6780"/>
                    <a:pt x="7012" y="6780"/>
                  </a:cubicBezTo>
                  <a:cubicBezTo>
                    <a:pt x="7020" y="6780"/>
                    <a:pt x="7030" y="6785"/>
                    <a:pt x="7041" y="6795"/>
                  </a:cubicBezTo>
                  <a:cubicBezTo>
                    <a:pt x="7037" y="6789"/>
                    <a:pt x="7037" y="6787"/>
                    <a:pt x="7040" y="6787"/>
                  </a:cubicBezTo>
                  <a:cubicBezTo>
                    <a:pt x="7047" y="6787"/>
                    <a:pt x="7066" y="6798"/>
                    <a:pt x="7074" y="6806"/>
                  </a:cubicBezTo>
                  <a:cubicBezTo>
                    <a:pt x="7056" y="6783"/>
                    <a:pt x="7052" y="6771"/>
                    <a:pt x="7060" y="6771"/>
                  </a:cubicBezTo>
                  <a:cubicBezTo>
                    <a:pt x="7065" y="6771"/>
                    <a:pt x="7075" y="6775"/>
                    <a:pt x="7088" y="6783"/>
                  </a:cubicBezTo>
                  <a:lnTo>
                    <a:pt x="7088" y="6783"/>
                  </a:lnTo>
                  <a:cubicBezTo>
                    <a:pt x="7066" y="6770"/>
                    <a:pt x="7035" y="6718"/>
                    <a:pt x="7049" y="6718"/>
                  </a:cubicBezTo>
                  <a:cubicBezTo>
                    <a:pt x="7052" y="6718"/>
                    <a:pt x="7056" y="6720"/>
                    <a:pt x="7063" y="6725"/>
                  </a:cubicBezTo>
                  <a:cubicBezTo>
                    <a:pt x="6667" y="6215"/>
                    <a:pt x="6018" y="5661"/>
                    <a:pt x="5526" y="5145"/>
                  </a:cubicBezTo>
                  <a:cubicBezTo>
                    <a:pt x="5560" y="5145"/>
                    <a:pt x="5582" y="5140"/>
                    <a:pt x="5611" y="5140"/>
                  </a:cubicBezTo>
                  <a:lnTo>
                    <a:pt x="5592" y="5140"/>
                  </a:lnTo>
                  <a:cubicBezTo>
                    <a:pt x="6264" y="5126"/>
                    <a:pt x="6946" y="5130"/>
                    <a:pt x="7617" y="5123"/>
                  </a:cubicBezTo>
                  <a:cubicBezTo>
                    <a:pt x="7571" y="5120"/>
                    <a:pt x="7528" y="5119"/>
                    <a:pt x="7485" y="5119"/>
                  </a:cubicBezTo>
                  <a:cubicBezTo>
                    <a:pt x="7443" y="5119"/>
                    <a:pt x="7400" y="5120"/>
                    <a:pt x="7357" y="5120"/>
                  </a:cubicBezTo>
                  <a:cubicBezTo>
                    <a:pt x="7328" y="5120"/>
                    <a:pt x="7299" y="5120"/>
                    <a:pt x="7269" y="5118"/>
                  </a:cubicBezTo>
                  <a:cubicBezTo>
                    <a:pt x="7434" y="5114"/>
                    <a:pt x="7600" y="5112"/>
                    <a:pt x="7767" y="5112"/>
                  </a:cubicBezTo>
                  <a:cubicBezTo>
                    <a:pt x="7981" y="5112"/>
                    <a:pt x="8195" y="5115"/>
                    <a:pt x="8410" y="5115"/>
                  </a:cubicBezTo>
                  <a:cubicBezTo>
                    <a:pt x="8644" y="5115"/>
                    <a:pt x="8878" y="5112"/>
                    <a:pt x="9109" y="5101"/>
                  </a:cubicBezTo>
                  <a:cubicBezTo>
                    <a:pt x="9197" y="5086"/>
                    <a:pt x="9329" y="5089"/>
                    <a:pt x="9395" y="5060"/>
                  </a:cubicBezTo>
                  <a:cubicBezTo>
                    <a:pt x="9392" y="5057"/>
                    <a:pt x="9403" y="5052"/>
                    <a:pt x="9417" y="5049"/>
                  </a:cubicBezTo>
                  <a:cubicBezTo>
                    <a:pt x="9395" y="5045"/>
                    <a:pt x="9410" y="5023"/>
                    <a:pt x="9363" y="5023"/>
                  </a:cubicBezTo>
                  <a:lnTo>
                    <a:pt x="9366" y="5020"/>
                  </a:lnTo>
                  <a:cubicBezTo>
                    <a:pt x="9355" y="5020"/>
                    <a:pt x="9341" y="5020"/>
                    <a:pt x="9337" y="5016"/>
                  </a:cubicBezTo>
                  <a:cubicBezTo>
                    <a:pt x="9206" y="5014"/>
                    <a:pt x="9295" y="5001"/>
                    <a:pt x="9387" y="5001"/>
                  </a:cubicBezTo>
                  <a:cubicBezTo>
                    <a:pt x="9431" y="5001"/>
                    <a:pt x="9477" y="5004"/>
                    <a:pt x="9498" y="5013"/>
                  </a:cubicBezTo>
                  <a:cubicBezTo>
                    <a:pt x="9465" y="5013"/>
                    <a:pt x="9520" y="5013"/>
                    <a:pt x="9520" y="5016"/>
                  </a:cubicBezTo>
                  <a:lnTo>
                    <a:pt x="9509" y="5016"/>
                  </a:lnTo>
                  <a:cubicBezTo>
                    <a:pt x="9528" y="5016"/>
                    <a:pt x="9544" y="5022"/>
                    <a:pt x="9561" y="5025"/>
                  </a:cubicBezTo>
                  <a:lnTo>
                    <a:pt x="9561" y="5025"/>
                  </a:lnTo>
                  <a:cubicBezTo>
                    <a:pt x="9558" y="5025"/>
                    <a:pt x="9556" y="5025"/>
                    <a:pt x="9553" y="5025"/>
                  </a:cubicBezTo>
                  <a:lnTo>
                    <a:pt x="9553" y="5025"/>
                  </a:lnTo>
                  <a:cubicBezTo>
                    <a:pt x="9558" y="5026"/>
                    <a:pt x="9562" y="5027"/>
                    <a:pt x="9568" y="5027"/>
                  </a:cubicBezTo>
                  <a:cubicBezTo>
                    <a:pt x="9565" y="5027"/>
                    <a:pt x="9563" y="5026"/>
                    <a:pt x="9561" y="5025"/>
                  </a:cubicBezTo>
                  <a:lnTo>
                    <a:pt x="9561" y="5025"/>
                  </a:lnTo>
                  <a:cubicBezTo>
                    <a:pt x="9584" y="5027"/>
                    <a:pt x="9614" y="5029"/>
                    <a:pt x="9634" y="5035"/>
                  </a:cubicBezTo>
                  <a:cubicBezTo>
                    <a:pt x="9646" y="5038"/>
                    <a:pt x="9661" y="5041"/>
                    <a:pt x="9665" y="5041"/>
                  </a:cubicBezTo>
                  <a:cubicBezTo>
                    <a:pt x="9670" y="5041"/>
                    <a:pt x="9664" y="5038"/>
                    <a:pt x="9634" y="5030"/>
                  </a:cubicBezTo>
                  <a:cubicBezTo>
                    <a:pt x="9676" y="5027"/>
                    <a:pt x="9533" y="5017"/>
                    <a:pt x="9601" y="5013"/>
                  </a:cubicBezTo>
                  <a:lnTo>
                    <a:pt x="9601" y="5013"/>
                  </a:lnTo>
                  <a:cubicBezTo>
                    <a:pt x="9600" y="5013"/>
                    <a:pt x="9598" y="5013"/>
                    <a:pt x="9597" y="5013"/>
                  </a:cubicBezTo>
                  <a:cubicBezTo>
                    <a:pt x="9556" y="5013"/>
                    <a:pt x="9519" y="5001"/>
                    <a:pt x="9480" y="4998"/>
                  </a:cubicBezTo>
                  <a:cubicBezTo>
                    <a:pt x="9465" y="4991"/>
                    <a:pt x="9513" y="4986"/>
                    <a:pt x="9480" y="4983"/>
                  </a:cubicBezTo>
                  <a:cubicBezTo>
                    <a:pt x="9311" y="4954"/>
                    <a:pt x="9509" y="4942"/>
                    <a:pt x="9579" y="4903"/>
                  </a:cubicBezTo>
                  <a:cubicBezTo>
                    <a:pt x="9568" y="4898"/>
                    <a:pt x="9583" y="4888"/>
                    <a:pt x="9593" y="4888"/>
                  </a:cubicBezTo>
                  <a:cubicBezTo>
                    <a:pt x="9612" y="4873"/>
                    <a:pt x="9627" y="4854"/>
                    <a:pt x="9659" y="4837"/>
                  </a:cubicBezTo>
                  <a:cubicBezTo>
                    <a:pt x="9586" y="4825"/>
                    <a:pt x="9447" y="4807"/>
                    <a:pt x="9429" y="4793"/>
                  </a:cubicBezTo>
                  <a:cubicBezTo>
                    <a:pt x="9407" y="4788"/>
                    <a:pt x="9421" y="4788"/>
                    <a:pt x="9429" y="4785"/>
                  </a:cubicBezTo>
                  <a:cubicBezTo>
                    <a:pt x="9458" y="4774"/>
                    <a:pt x="9527" y="4778"/>
                    <a:pt x="9561" y="4766"/>
                  </a:cubicBezTo>
                  <a:cubicBezTo>
                    <a:pt x="9542" y="4737"/>
                    <a:pt x="9649" y="4737"/>
                    <a:pt x="9685" y="4715"/>
                  </a:cubicBezTo>
                  <a:cubicBezTo>
                    <a:pt x="9693" y="4690"/>
                    <a:pt x="9795" y="4686"/>
                    <a:pt x="9828" y="4668"/>
                  </a:cubicBezTo>
                  <a:lnTo>
                    <a:pt x="9810" y="4668"/>
                  </a:lnTo>
                  <a:cubicBezTo>
                    <a:pt x="9409" y="4638"/>
                    <a:pt x="8996" y="4631"/>
                    <a:pt x="8580" y="4631"/>
                  </a:cubicBezTo>
                  <a:cubicBezTo>
                    <a:pt x="8203" y="4631"/>
                    <a:pt x="7823" y="4636"/>
                    <a:pt x="7447" y="4636"/>
                  </a:cubicBezTo>
                  <a:cubicBezTo>
                    <a:pt x="7332" y="4636"/>
                    <a:pt x="7217" y="4636"/>
                    <a:pt x="7103" y="4634"/>
                  </a:cubicBezTo>
                  <a:lnTo>
                    <a:pt x="6890" y="4634"/>
                  </a:lnTo>
                  <a:cubicBezTo>
                    <a:pt x="6428" y="4646"/>
                    <a:pt x="5963" y="4646"/>
                    <a:pt x="5497" y="4656"/>
                  </a:cubicBezTo>
                  <a:cubicBezTo>
                    <a:pt x="6029" y="4114"/>
                    <a:pt x="6575" y="3586"/>
                    <a:pt x="7103" y="3040"/>
                  </a:cubicBezTo>
                  <a:lnTo>
                    <a:pt x="7103" y="3040"/>
                  </a:lnTo>
                  <a:cubicBezTo>
                    <a:pt x="7102" y="3040"/>
                    <a:pt x="7101" y="3040"/>
                    <a:pt x="7100" y="3040"/>
                  </a:cubicBezTo>
                  <a:cubicBezTo>
                    <a:pt x="7089" y="3040"/>
                    <a:pt x="7115" y="3017"/>
                    <a:pt x="7115" y="3006"/>
                  </a:cubicBezTo>
                  <a:lnTo>
                    <a:pt x="7115" y="3006"/>
                  </a:lnTo>
                  <a:cubicBezTo>
                    <a:pt x="7112" y="3007"/>
                    <a:pt x="7110" y="3008"/>
                    <a:pt x="7108" y="3008"/>
                  </a:cubicBezTo>
                  <a:cubicBezTo>
                    <a:pt x="7104" y="3008"/>
                    <a:pt x="7104" y="3004"/>
                    <a:pt x="7107" y="2996"/>
                  </a:cubicBezTo>
                  <a:lnTo>
                    <a:pt x="7107" y="2996"/>
                  </a:lnTo>
                  <a:cubicBezTo>
                    <a:pt x="7103" y="2999"/>
                    <a:pt x="7103" y="2999"/>
                    <a:pt x="7100" y="2999"/>
                  </a:cubicBezTo>
                  <a:cubicBezTo>
                    <a:pt x="7103" y="2994"/>
                    <a:pt x="7100" y="2992"/>
                    <a:pt x="7095" y="2992"/>
                  </a:cubicBezTo>
                  <a:cubicBezTo>
                    <a:pt x="7081" y="2992"/>
                    <a:pt x="7049" y="3003"/>
                    <a:pt x="7032" y="3003"/>
                  </a:cubicBezTo>
                  <a:cubicBezTo>
                    <a:pt x="7030" y="3003"/>
                    <a:pt x="7028" y="3003"/>
                    <a:pt x="7027" y="3003"/>
                  </a:cubicBezTo>
                  <a:cubicBezTo>
                    <a:pt x="7029" y="3001"/>
                    <a:pt x="7029" y="3000"/>
                    <a:pt x="7030" y="2998"/>
                  </a:cubicBezTo>
                  <a:lnTo>
                    <a:pt x="7030" y="2998"/>
                  </a:lnTo>
                  <a:cubicBezTo>
                    <a:pt x="7024" y="3002"/>
                    <a:pt x="7020" y="3003"/>
                    <a:pt x="7016" y="3003"/>
                  </a:cubicBezTo>
                  <a:cubicBezTo>
                    <a:pt x="7006" y="3003"/>
                    <a:pt x="7002" y="2992"/>
                    <a:pt x="6993" y="2992"/>
                  </a:cubicBezTo>
                  <a:cubicBezTo>
                    <a:pt x="6979" y="2998"/>
                    <a:pt x="6964" y="3003"/>
                    <a:pt x="6955" y="3003"/>
                  </a:cubicBezTo>
                  <a:cubicBezTo>
                    <a:pt x="6947" y="3003"/>
                    <a:pt x="6944" y="2998"/>
                    <a:pt x="6953" y="2981"/>
                  </a:cubicBezTo>
                  <a:lnTo>
                    <a:pt x="6953" y="2981"/>
                  </a:lnTo>
                  <a:cubicBezTo>
                    <a:pt x="6949" y="2984"/>
                    <a:pt x="6949" y="2984"/>
                    <a:pt x="6946" y="2989"/>
                  </a:cubicBezTo>
                  <a:cubicBezTo>
                    <a:pt x="6960" y="2968"/>
                    <a:pt x="6970" y="2914"/>
                    <a:pt x="6950" y="2914"/>
                  </a:cubicBezTo>
                  <a:cubicBezTo>
                    <a:pt x="6949" y="2914"/>
                    <a:pt x="6947" y="2914"/>
                    <a:pt x="6946" y="2915"/>
                  </a:cubicBezTo>
                  <a:cubicBezTo>
                    <a:pt x="6949" y="2911"/>
                    <a:pt x="6949" y="2911"/>
                    <a:pt x="6949" y="2908"/>
                  </a:cubicBezTo>
                  <a:lnTo>
                    <a:pt x="6949" y="2908"/>
                  </a:lnTo>
                  <a:cubicBezTo>
                    <a:pt x="6947" y="2908"/>
                    <a:pt x="6945" y="2909"/>
                    <a:pt x="6943" y="2909"/>
                  </a:cubicBezTo>
                  <a:cubicBezTo>
                    <a:pt x="6936" y="2909"/>
                    <a:pt x="6940" y="2902"/>
                    <a:pt x="6946" y="2889"/>
                  </a:cubicBezTo>
                  <a:lnTo>
                    <a:pt x="6946" y="2889"/>
                  </a:lnTo>
                  <a:cubicBezTo>
                    <a:pt x="6937" y="2899"/>
                    <a:pt x="6930" y="2903"/>
                    <a:pt x="6927" y="2903"/>
                  </a:cubicBezTo>
                  <a:cubicBezTo>
                    <a:pt x="6921" y="2903"/>
                    <a:pt x="6925" y="2891"/>
                    <a:pt x="6939" y="2874"/>
                  </a:cubicBezTo>
                  <a:lnTo>
                    <a:pt x="6939" y="2874"/>
                  </a:lnTo>
                  <a:cubicBezTo>
                    <a:pt x="6931" y="2879"/>
                    <a:pt x="6931" y="2879"/>
                    <a:pt x="6927" y="2882"/>
                  </a:cubicBezTo>
                  <a:cubicBezTo>
                    <a:pt x="6930" y="2878"/>
                    <a:pt x="6930" y="2877"/>
                    <a:pt x="6930" y="2877"/>
                  </a:cubicBezTo>
                  <a:lnTo>
                    <a:pt x="6930" y="2877"/>
                  </a:lnTo>
                  <a:cubicBezTo>
                    <a:pt x="6929" y="2877"/>
                    <a:pt x="6926" y="2879"/>
                    <a:pt x="6924" y="2879"/>
                  </a:cubicBezTo>
                  <a:cubicBezTo>
                    <a:pt x="6924" y="2879"/>
                    <a:pt x="6924" y="2879"/>
                    <a:pt x="6924" y="2879"/>
                  </a:cubicBezTo>
                  <a:cubicBezTo>
                    <a:pt x="6922" y="2879"/>
                    <a:pt x="6921" y="2880"/>
                    <a:pt x="6920" y="2880"/>
                  </a:cubicBezTo>
                  <a:cubicBezTo>
                    <a:pt x="6911" y="2880"/>
                    <a:pt x="6936" y="2852"/>
                    <a:pt x="6932" y="2852"/>
                  </a:cubicBezTo>
                  <a:cubicBezTo>
                    <a:pt x="6932" y="2852"/>
                    <a:pt x="6931" y="2852"/>
                    <a:pt x="6931" y="2852"/>
                  </a:cubicBezTo>
                  <a:cubicBezTo>
                    <a:pt x="6932" y="2851"/>
                    <a:pt x="6932" y="2851"/>
                    <a:pt x="6931" y="2851"/>
                  </a:cubicBezTo>
                  <a:cubicBezTo>
                    <a:pt x="6929" y="2851"/>
                    <a:pt x="6924" y="2852"/>
                    <a:pt x="6924" y="2852"/>
                  </a:cubicBezTo>
                  <a:cubicBezTo>
                    <a:pt x="6931" y="2842"/>
                    <a:pt x="6924" y="2845"/>
                    <a:pt x="6931" y="2835"/>
                  </a:cubicBezTo>
                  <a:lnTo>
                    <a:pt x="6931" y="2835"/>
                  </a:lnTo>
                  <a:cubicBezTo>
                    <a:pt x="6922" y="2842"/>
                    <a:pt x="6909" y="2846"/>
                    <a:pt x="6900" y="2846"/>
                  </a:cubicBezTo>
                  <a:cubicBezTo>
                    <a:pt x="6888" y="2846"/>
                    <a:pt x="6882" y="2838"/>
                    <a:pt x="6902" y="2820"/>
                  </a:cubicBezTo>
                  <a:lnTo>
                    <a:pt x="6902" y="2820"/>
                  </a:lnTo>
                  <a:cubicBezTo>
                    <a:pt x="6896" y="2824"/>
                    <a:pt x="6891" y="2827"/>
                    <a:pt x="6888" y="2827"/>
                  </a:cubicBezTo>
                  <a:cubicBezTo>
                    <a:pt x="6882" y="2827"/>
                    <a:pt x="6883" y="2818"/>
                    <a:pt x="6898" y="2805"/>
                  </a:cubicBezTo>
                  <a:lnTo>
                    <a:pt x="6898" y="2805"/>
                  </a:lnTo>
                  <a:cubicBezTo>
                    <a:pt x="6887" y="2814"/>
                    <a:pt x="6868" y="2823"/>
                    <a:pt x="6860" y="2823"/>
                  </a:cubicBezTo>
                  <a:cubicBezTo>
                    <a:pt x="6854" y="2823"/>
                    <a:pt x="6853" y="2819"/>
                    <a:pt x="6861" y="2808"/>
                  </a:cubicBezTo>
                  <a:lnTo>
                    <a:pt x="6861" y="2808"/>
                  </a:lnTo>
                  <a:cubicBezTo>
                    <a:pt x="6846" y="2822"/>
                    <a:pt x="6831" y="2828"/>
                    <a:pt x="6820" y="2828"/>
                  </a:cubicBezTo>
                  <a:cubicBezTo>
                    <a:pt x="6802" y="2828"/>
                    <a:pt x="6794" y="2810"/>
                    <a:pt x="6817" y="2783"/>
                  </a:cubicBezTo>
                  <a:lnTo>
                    <a:pt x="6817" y="2783"/>
                  </a:lnTo>
                  <a:cubicBezTo>
                    <a:pt x="6814" y="2785"/>
                    <a:pt x="6811" y="2787"/>
                    <a:pt x="6810" y="2787"/>
                  </a:cubicBezTo>
                  <a:cubicBezTo>
                    <a:pt x="6803" y="2787"/>
                    <a:pt x="6819" y="2762"/>
                    <a:pt x="6824" y="2750"/>
                  </a:cubicBezTo>
                  <a:lnTo>
                    <a:pt x="6824" y="2750"/>
                  </a:lnTo>
                  <a:cubicBezTo>
                    <a:pt x="6809" y="2764"/>
                    <a:pt x="6798" y="2771"/>
                    <a:pt x="6794" y="2771"/>
                  </a:cubicBezTo>
                  <a:cubicBezTo>
                    <a:pt x="6788" y="2771"/>
                    <a:pt x="6792" y="2760"/>
                    <a:pt x="6806" y="2740"/>
                  </a:cubicBezTo>
                  <a:lnTo>
                    <a:pt x="6806" y="2740"/>
                  </a:lnTo>
                  <a:cubicBezTo>
                    <a:pt x="6795" y="2755"/>
                    <a:pt x="6756" y="2780"/>
                    <a:pt x="6744" y="2780"/>
                  </a:cubicBezTo>
                  <a:cubicBezTo>
                    <a:pt x="6738" y="2780"/>
                    <a:pt x="6738" y="2774"/>
                    <a:pt x="6748" y="2761"/>
                  </a:cubicBezTo>
                  <a:lnTo>
                    <a:pt x="6748" y="2761"/>
                  </a:lnTo>
                  <a:cubicBezTo>
                    <a:pt x="6238" y="3160"/>
                    <a:pt x="5685" y="3806"/>
                    <a:pt x="5164" y="4297"/>
                  </a:cubicBezTo>
                  <a:lnTo>
                    <a:pt x="5164" y="4235"/>
                  </a:lnTo>
                  <a:cubicBezTo>
                    <a:pt x="5149" y="3561"/>
                    <a:pt x="5152" y="2882"/>
                    <a:pt x="5145" y="2211"/>
                  </a:cubicBezTo>
                  <a:cubicBezTo>
                    <a:pt x="5138" y="2329"/>
                    <a:pt x="5145" y="2439"/>
                    <a:pt x="5142" y="2559"/>
                  </a:cubicBezTo>
                  <a:cubicBezTo>
                    <a:pt x="5123" y="1947"/>
                    <a:pt x="5152" y="1327"/>
                    <a:pt x="5123" y="718"/>
                  </a:cubicBezTo>
                  <a:cubicBezTo>
                    <a:pt x="5105" y="630"/>
                    <a:pt x="5113" y="495"/>
                    <a:pt x="5083" y="432"/>
                  </a:cubicBezTo>
                  <a:cubicBezTo>
                    <a:pt x="5079" y="432"/>
                    <a:pt x="5076" y="422"/>
                    <a:pt x="5072" y="407"/>
                  </a:cubicBezTo>
                  <a:cubicBezTo>
                    <a:pt x="5069" y="429"/>
                    <a:pt x="5047" y="415"/>
                    <a:pt x="5042" y="466"/>
                  </a:cubicBezTo>
                  <a:lnTo>
                    <a:pt x="5042" y="462"/>
                  </a:lnTo>
                  <a:cubicBezTo>
                    <a:pt x="5042" y="469"/>
                    <a:pt x="5042" y="488"/>
                    <a:pt x="5039" y="491"/>
                  </a:cubicBezTo>
                  <a:cubicBezTo>
                    <a:pt x="5038" y="537"/>
                    <a:pt x="5036" y="555"/>
                    <a:pt x="5033" y="555"/>
                  </a:cubicBezTo>
                  <a:cubicBezTo>
                    <a:pt x="5026" y="555"/>
                    <a:pt x="5016" y="377"/>
                    <a:pt x="5035" y="330"/>
                  </a:cubicBezTo>
                  <a:cubicBezTo>
                    <a:pt x="5035" y="337"/>
                    <a:pt x="5035" y="340"/>
                    <a:pt x="5035" y="340"/>
                  </a:cubicBezTo>
                  <a:cubicBezTo>
                    <a:pt x="5035" y="340"/>
                    <a:pt x="5036" y="305"/>
                    <a:pt x="5039" y="305"/>
                  </a:cubicBezTo>
                  <a:lnTo>
                    <a:pt x="5039" y="319"/>
                  </a:lnTo>
                  <a:cubicBezTo>
                    <a:pt x="5039" y="293"/>
                    <a:pt x="5047" y="275"/>
                    <a:pt x="5047" y="256"/>
                  </a:cubicBezTo>
                  <a:cubicBezTo>
                    <a:pt x="5047" y="255"/>
                    <a:pt x="5048" y="255"/>
                    <a:pt x="5048" y="255"/>
                  </a:cubicBezTo>
                  <a:lnTo>
                    <a:pt x="5048" y="255"/>
                  </a:lnTo>
                  <a:cubicBezTo>
                    <a:pt x="5049" y="255"/>
                    <a:pt x="5047" y="261"/>
                    <a:pt x="5047" y="261"/>
                  </a:cubicBezTo>
                  <a:lnTo>
                    <a:pt x="5047" y="286"/>
                  </a:lnTo>
                  <a:cubicBezTo>
                    <a:pt x="5050" y="261"/>
                    <a:pt x="5050" y="220"/>
                    <a:pt x="5057" y="190"/>
                  </a:cubicBezTo>
                  <a:cubicBezTo>
                    <a:pt x="5061" y="175"/>
                    <a:pt x="5065" y="159"/>
                    <a:pt x="5064" y="159"/>
                  </a:cubicBezTo>
                  <a:lnTo>
                    <a:pt x="5064" y="159"/>
                  </a:lnTo>
                  <a:cubicBezTo>
                    <a:pt x="5063" y="159"/>
                    <a:pt x="5060" y="168"/>
                    <a:pt x="5054" y="195"/>
                  </a:cubicBezTo>
                  <a:cubicBezTo>
                    <a:pt x="5053" y="188"/>
                    <a:pt x="5053" y="185"/>
                    <a:pt x="5052" y="185"/>
                  </a:cubicBezTo>
                  <a:cubicBezTo>
                    <a:pt x="5049" y="185"/>
                    <a:pt x="5043" y="245"/>
                    <a:pt x="5039" y="245"/>
                  </a:cubicBezTo>
                  <a:cubicBezTo>
                    <a:pt x="5038" y="245"/>
                    <a:pt x="5037" y="240"/>
                    <a:pt x="5036" y="227"/>
                  </a:cubicBezTo>
                  <a:lnTo>
                    <a:pt x="5036" y="227"/>
                  </a:lnTo>
                  <a:cubicBezTo>
                    <a:pt x="5037" y="270"/>
                    <a:pt x="5024" y="307"/>
                    <a:pt x="5020" y="344"/>
                  </a:cubicBezTo>
                  <a:cubicBezTo>
                    <a:pt x="5019" y="346"/>
                    <a:pt x="5018" y="347"/>
                    <a:pt x="5016" y="347"/>
                  </a:cubicBezTo>
                  <a:cubicBezTo>
                    <a:pt x="5012" y="347"/>
                    <a:pt x="5010" y="332"/>
                    <a:pt x="5009" y="332"/>
                  </a:cubicBezTo>
                  <a:cubicBezTo>
                    <a:pt x="5008" y="332"/>
                    <a:pt x="5007" y="335"/>
                    <a:pt x="5006" y="344"/>
                  </a:cubicBezTo>
                  <a:cubicBezTo>
                    <a:pt x="4998" y="393"/>
                    <a:pt x="4991" y="411"/>
                    <a:pt x="4984" y="411"/>
                  </a:cubicBezTo>
                  <a:cubicBezTo>
                    <a:pt x="4967" y="411"/>
                    <a:pt x="4953" y="299"/>
                    <a:pt x="4922" y="249"/>
                  </a:cubicBezTo>
                  <a:cubicBezTo>
                    <a:pt x="4922" y="250"/>
                    <a:pt x="4921" y="251"/>
                    <a:pt x="4921" y="251"/>
                  </a:cubicBezTo>
                  <a:cubicBezTo>
                    <a:pt x="4918" y="251"/>
                    <a:pt x="4910" y="241"/>
                    <a:pt x="4910" y="234"/>
                  </a:cubicBezTo>
                  <a:lnTo>
                    <a:pt x="4910" y="231"/>
                  </a:lnTo>
                  <a:cubicBezTo>
                    <a:pt x="4893" y="217"/>
                    <a:pt x="4874" y="202"/>
                    <a:pt x="4859" y="165"/>
                  </a:cubicBezTo>
                  <a:cubicBezTo>
                    <a:pt x="4844" y="239"/>
                    <a:pt x="4830" y="378"/>
                    <a:pt x="4815" y="400"/>
                  </a:cubicBezTo>
                  <a:cubicBezTo>
                    <a:pt x="4814" y="407"/>
                    <a:pt x="4813" y="409"/>
                    <a:pt x="4811" y="409"/>
                  </a:cubicBezTo>
                  <a:cubicBezTo>
                    <a:pt x="4810" y="409"/>
                    <a:pt x="4808" y="403"/>
                    <a:pt x="4808" y="396"/>
                  </a:cubicBezTo>
                  <a:cubicBezTo>
                    <a:pt x="4797" y="371"/>
                    <a:pt x="4800" y="300"/>
                    <a:pt x="4790" y="264"/>
                  </a:cubicBezTo>
                  <a:cubicBezTo>
                    <a:pt x="4787" y="266"/>
                    <a:pt x="4785" y="267"/>
                    <a:pt x="4782" y="267"/>
                  </a:cubicBezTo>
                  <a:cubicBezTo>
                    <a:pt x="4761" y="267"/>
                    <a:pt x="4759" y="176"/>
                    <a:pt x="4739" y="139"/>
                  </a:cubicBezTo>
                  <a:cubicBezTo>
                    <a:pt x="4709" y="136"/>
                    <a:pt x="4705" y="29"/>
                    <a:pt x="4690" y="0"/>
                  </a:cubicBez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2868969" y="2790318"/>
              <a:ext cx="59" cy="59"/>
            </a:xfrm>
            <a:custGeom>
              <a:avLst/>
              <a:gdLst/>
              <a:ahLst/>
              <a:cxnLst/>
              <a:rect l="l" t="t" r="r" b="b"/>
              <a:pathLst>
                <a:path w="1" h="1" extrusionOk="0">
                  <a:moveTo>
                    <a:pt x="1" y="1"/>
                  </a:moveTo>
                  <a:lnTo>
                    <a:pt x="1" y="1"/>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2399335" y="2771323"/>
              <a:ext cx="59" cy="59"/>
            </a:xfrm>
            <a:custGeom>
              <a:avLst/>
              <a:gdLst/>
              <a:ahLst/>
              <a:cxnLst/>
              <a:rect l="l" t="t" r="r" b="b"/>
              <a:pathLst>
                <a:path w="1" h="1" extrusionOk="0">
                  <a:moveTo>
                    <a:pt x="1" y="1"/>
                  </a:moveTo>
                  <a:lnTo>
                    <a:pt x="1" y="1"/>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2825256" y="2767193"/>
              <a:ext cx="354" cy="59"/>
            </a:xfrm>
            <a:custGeom>
              <a:avLst/>
              <a:gdLst/>
              <a:ahLst/>
              <a:cxnLst/>
              <a:rect l="l" t="t" r="r" b="b"/>
              <a:pathLst>
                <a:path w="6" h="1" extrusionOk="0">
                  <a:moveTo>
                    <a:pt x="5" y="0"/>
                  </a:moveTo>
                  <a:lnTo>
                    <a:pt x="1" y="0"/>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2717537" y="2767193"/>
              <a:ext cx="295" cy="59"/>
            </a:xfrm>
            <a:custGeom>
              <a:avLst/>
              <a:gdLst/>
              <a:ahLst/>
              <a:cxnLst/>
              <a:rect l="l" t="t" r="r" b="b"/>
              <a:pathLst>
                <a:path w="5" h="1" extrusionOk="0">
                  <a:moveTo>
                    <a:pt x="0" y="0"/>
                  </a:moveTo>
                  <a:lnTo>
                    <a:pt x="5" y="0"/>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2383584" y="2798990"/>
              <a:ext cx="236" cy="59"/>
            </a:xfrm>
            <a:custGeom>
              <a:avLst/>
              <a:gdLst/>
              <a:ahLst/>
              <a:cxnLst/>
              <a:rect l="l" t="t" r="r" b="b"/>
              <a:pathLst>
                <a:path w="4" h="1" extrusionOk="0">
                  <a:moveTo>
                    <a:pt x="0" y="1"/>
                  </a:moveTo>
                  <a:lnTo>
                    <a:pt x="4" y="1"/>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2668692" y="2873025"/>
              <a:ext cx="59" cy="0"/>
            </a:xfrm>
            <a:custGeom>
              <a:avLst/>
              <a:gdLst/>
              <a:ahLst/>
              <a:cxnLst/>
              <a:rect l="l" t="t" r="r" b="b"/>
              <a:pathLst>
                <a:path w="1" extrusionOk="0">
                  <a:moveTo>
                    <a:pt x="0" y="0"/>
                  </a:move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2485699" y="2663368"/>
              <a:ext cx="236" cy="59"/>
            </a:xfrm>
            <a:custGeom>
              <a:avLst/>
              <a:gdLst/>
              <a:ahLst/>
              <a:cxnLst/>
              <a:rect l="l" t="t" r="r" b="b"/>
              <a:pathLst>
                <a:path w="4" h="1" extrusionOk="0">
                  <a:moveTo>
                    <a:pt x="0" y="0"/>
                  </a:moveTo>
                  <a:lnTo>
                    <a:pt x="4" y="0"/>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2487587" y="2697996"/>
              <a:ext cx="295" cy="59"/>
            </a:xfrm>
            <a:custGeom>
              <a:avLst/>
              <a:gdLst/>
              <a:ahLst/>
              <a:cxnLst/>
              <a:rect l="l" t="t" r="r" b="b"/>
              <a:pathLst>
                <a:path w="5" h="1" extrusionOk="0">
                  <a:moveTo>
                    <a:pt x="4" y="0"/>
                  </a:moveTo>
                  <a:lnTo>
                    <a:pt x="1" y="0"/>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2532598" y="2742771"/>
              <a:ext cx="295" cy="295"/>
            </a:xfrm>
            <a:custGeom>
              <a:avLst/>
              <a:gdLst/>
              <a:ahLst/>
              <a:cxnLst/>
              <a:rect l="l" t="t" r="r" b="b"/>
              <a:pathLst>
                <a:path w="5" h="5" extrusionOk="0">
                  <a:moveTo>
                    <a:pt x="1" y="1"/>
                  </a:moveTo>
                  <a:lnTo>
                    <a:pt x="1" y="4"/>
                  </a:lnTo>
                  <a:cubicBezTo>
                    <a:pt x="4" y="4"/>
                    <a:pt x="1" y="4"/>
                    <a:pt x="1" y="1"/>
                  </a:cubicBez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2694648" y="2859987"/>
              <a:ext cx="59" cy="59"/>
            </a:xfrm>
            <a:custGeom>
              <a:avLst/>
              <a:gdLst/>
              <a:ahLst/>
              <a:cxnLst/>
              <a:rect l="l" t="t" r="r" b="b"/>
              <a:pathLst>
                <a:path w="1" h="1" extrusionOk="0">
                  <a:moveTo>
                    <a:pt x="0" y="1"/>
                  </a:moveTo>
                  <a:lnTo>
                    <a:pt x="0" y="1"/>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2475494" y="2892256"/>
              <a:ext cx="59" cy="59"/>
            </a:xfrm>
            <a:custGeom>
              <a:avLst/>
              <a:gdLst/>
              <a:ahLst/>
              <a:cxnLst/>
              <a:rect l="l" t="t" r="r" b="b"/>
              <a:pathLst>
                <a:path w="1" h="1" extrusionOk="0">
                  <a:moveTo>
                    <a:pt x="1" y="1"/>
                  </a:moveTo>
                  <a:lnTo>
                    <a:pt x="1" y="1"/>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2684856" y="2709440"/>
              <a:ext cx="59" cy="59"/>
            </a:xfrm>
            <a:custGeom>
              <a:avLst/>
              <a:gdLst/>
              <a:ahLst/>
              <a:cxnLst/>
              <a:rect l="l" t="t" r="r" b="b"/>
              <a:pathLst>
                <a:path w="1" h="1" extrusionOk="0">
                  <a:moveTo>
                    <a:pt x="1" y="1"/>
                  </a:move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2509886" y="2890309"/>
              <a:ext cx="295" cy="59"/>
            </a:xfrm>
            <a:custGeom>
              <a:avLst/>
              <a:gdLst/>
              <a:ahLst/>
              <a:cxnLst/>
              <a:rect l="l" t="t" r="r" b="b"/>
              <a:pathLst>
                <a:path w="5" h="1" extrusionOk="0">
                  <a:moveTo>
                    <a:pt x="0" y="0"/>
                  </a:moveTo>
                  <a:lnTo>
                    <a:pt x="0" y="0"/>
                  </a:lnTo>
                  <a:cubicBezTo>
                    <a:pt x="5" y="0"/>
                    <a:pt x="5" y="0"/>
                    <a:pt x="0" y="0"/>
                  </a:cubicBez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2554897" y="2845298"/>
              <a:ext cx="236" cy="59"/>
            </a:xfrm>
            <a:custGeom>
              <a:avLst/>
              <a:gdLst/>
              <a:ahLst/>
              <a:cxnLst/>
              <a:rect l="l" t="t" r="r" b="b"/>
              <a:pathLst>
                <a:path w="4" h="1" extrusionOk="0">
                  <a:moveTo>
                    <a:pt x="0" y="1"/>
                  </a:moveTo>
                  <a:lnTo>
                    <a:pt x="4" y="1"/>
                  </a:ln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5"/>
            <p:cNvSpPr/>
            <p:nvPr/>
          </p:nvSpPr>
          <p:spPr>
            <a:xfrm>
              <a:off x="2671877" y="2683307"/>
              <a:ext cx="295" cy="236"/>
            </a:xfrm>
            <a:custGeom>
              <a:avLst/>
              <a:gdLst/>
              <a:ahLst/>
              <a:cxnLst/>
              <a:rect l="l" t="t" r="r" b="b"/>
              <a:pathLst>
                <a:path w="5" h="4" extrusionOk="0">
                  <a:moveTo>
                    <a:pt x="4" y="0"/>
                  </a:moveTo>
                  <a:lnTo>
                    <a:pt x="4" y="0"/>
                  </a:lnTo>
                  <a:cubicBezTo>
                    <a:pt x="4" y="0"/>
                    <a:pt x="1" y="4"/>
                    <a:pt x="4" y="0"/>
                  </a:cubicBezTo>
                  <a:close/>
                </a:path>
              </a:pathLst>
            </a:custGeom>
            <a:solidFill>
              <a:srgbClr val="AAD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 name="Google Shape;172;p15"/>
          <p:cNvGrpSpPr/>
          <p:nvPr/>
        </p:nvGrpSpPr>
        <p:grpSpPr>
          <a:xfrm>
            <a:off x="5755007" y="160968"/>
            <a:ext cx="3027510" cy="3525278"/>
            <a:chOff x="2591725" y="1289625"/>
            <a:chExt cx="751840" cy="875476"/>
          </a:xfrm>
        </p:grpSpPr>
        <p:sp>
          <p:nvSpPr>
            <p:cNvPr id="173" name="Google Shape;173;p15"/>
            <p:cNvSpPr/>
            <p:nvPr/>
          </p:nvSpPr>
          <p:spPr>
            <a:xfrm>
              <a:off x="2591725" y="2095107"/>
              <a:ext cx="751840" cy="69993"/>
            </a:xfrm>
            <a:custGeom>
              <a:avLst/>
              <a:gdLst/>
              <a:ahLst/>
              <a:cxnLst/>
              <a:rect l="l" t="t" r="r" b="b"/>
              <a:pathLst>
                <a:path w="44481" h="4141" extrusionOk="0">
                  <a:moveTo>
                    <a:pt x="1" y="1"/>
                  </a:moveTo>
                  <a:lnTo>
                    <a:pt x="1" y="4141"/>
                  </a:lnTo>
                  <a:lnTo>
                    <a:pt x="44481" y="4141"/>
                  </a:lnTo>
                  <a:lnTo>
                    <a:pt x="444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2645526" y="1395318"/>
              <a:ext cx="482042" cy="405136"/>
            </a:xfrm>
            <a:custGeom>
              <a:avLst/>
              <a:gdLst/>
              <a:ahLst/>
              <a:cxnLst/>
              <a:rect l="l" t="t" r="r" b="b"/>
              <a:pathLst>
                <a:path w="28519" h="23969" extrusionOk="0">
                  <a:moveTo>
                    <a:pt x="14214" y="427"/>
                  </a:moveTo>
                  <a:cubicBezTo>
                    <a:pt x="15109" y="427"/>
                    <a:pt x="15964" y="636"/>
                    <a:pt x="16715" y="1046"/>
                  </a:cubicBezTo>
                  <a:cubicBezTo>
                    <a:pt x="16517" y="1420"/>
                    <a:pt x="16330" y="1802"/>
                    <a:pt x="16154" y="2190"/>
                  </a:cubicBezTo>
                  <a:cubicBezTo>
                    <a:pt x="16043" y="2172"/>
                    <a:pt x="15934" y="2164"/>
                    <a:pt x="15826" y="2164"/>
                  </a:cubicBezTo>
                  <a:cubicBezTo>
                    <a:pt x="15570" y="2164"/>
                    <a:pt x="15319" y="2210"/>
                    <a:pt x="15072" y="2283"/>
                  </a:cubicBezTo>
                  <a:cubicBezTo>
                    <a:pt x="14694" y="2176"/>
                    <a:pt x="14280" y="2154"/>
                    <a:pt x="13873" y="2143"/>
                  </a:cubicBezTo>
                  <a:cubicBezTo>
                    <a:pt x="13525" y="2135"/>
                    <a:pt x="13165" y="2127"/>
                    <a:pt x="12800" y="2127"/>
                  </a:cubicBezTo>
                  <a:cubicBezTo>
                    <a:pt x="11735" y="2127"/>
                    <a:pt x="10618" y="2195"/>
                    <a:pt x="9575" y="2539"/>
                  </a:cubicBezTo>
                  <a:cubicBezTo>
                    <a:pt x="10225" y="1762"/>
                    <a:pt x="11123" y="1149"/>
                    <a:pt x="12183" y="779"/>
                  </a:cubicBezTo>
                  <a:cubicBezTo>
                    <a:pt x="12861" y="545"/>
                    <a:pt x="13547" y="427"/>
                    <a:pt x="14214" y="427"/>
                  </a:cubicBezTo>
                  <a:close/>
                  <a:moveTo>
                    <a:pt x="15821" y="2592"/>
                  </a:moveTo>
                  <a:cubicBezTo>
                    <a:pt x="15872" y="2592"/>
                    <a:pt x="15923" y="2595"/>
                    <a:pt x="15974" y="2601"/>
                  </a:cubicBezTo>
                  <a:cubicBezTo>
                    <a:pt x="15956" y="2652"/>
                    <a:pt x="15934" y="2704"/>
                    <a:pt x="15912" y="2755"/>
                  </a:cubicBezTo>
                  <a:cubicBezTo>
                    <a:pt x="15854" y="2696"/>
                    <a:pt x="15795" y="2642"/>
                    <a:pt x="15732" y="2594"/>
                  </a:cubicBezTo>
                  <a:cubicBezTo>
                    <a:pt x="15762" y="2593"/>
                    <a:pt x="15791" y="2592"/>
                    <a:pt x="15821" y="2592"/>
                  </a:cubicBezTo>
                  <a:close/>
                  <a:moveTo>
                    <a:pt x="12773" y="2555"/>
                  </a:moveTo>
                  <a:cubicBezTo>
                    <a:pt x="13144" y="2555"/>
                    <a:pt x="13508" y="2564"/>
                    <a:pt x="13862" y="2572"/>
                  </a:cubicBezTo>
                  <a:cubicBezTo>
                    <a:pt x="13997" y="2576"/>
                    <a:pt x="14133" y="2579"/>
                    <a:pt x="14265" y="2591"/>
                  </a:cubicBezTo>
                  <a:cubicBezTo>
                    <a:pt x="14207" y="2616"/>
                    <a:pt x="14148" y="2642"/>
                    <a:pt x="14089" y="2667"/>
                  </a:cubicBezTo>
                  <a:cubicBezTo>
                    <a:pt x="13730" y="2825"/>
                    <a:pt x="13363" y="2990"/>
                    <a:pt x="13000" y="3078"/>
                  </a:cubicBezTo>
                  <a:cubicBezTo>
                    <a:pt x="12731" y="3146"/>
                    <a:pt x="12456" y="3172"/>
                    <a:pt x="12177" y="3172"/>
                  </a:cubicBezTo>
                  <a:cubicBezTo>
                    <a:pt x="11589" y="3172"/>
                    <a:pt x="10986" y="3053"/>
                    <a:pt x="10397" y="2938"/>
                  </a:cubicBezTo>
                  <a:lnTo>
                    <a:pt x="10107" y="2880"/>
                  </a:lnTo>
                  <a:cubicBezTo>
                    <a:pt x="10071" y="2872"/>
                    <a:pt x="10034" y="2865"/>
                    <a:pt x="9993" y="2858"/>
                  </a:cubicBezTo>
                  <a:cubicBezTo>
                    <a:pt x="10894" y="2610"/>
                    <a:pt x="11850" y="2555"/>
                    <a:pt x="12773" y="2555"/>
                  </a:cubicBezTo>
                  <a:close/>
                  <a:moveTo>
                    <a:pt x="16396" y="2704"/>
                  </a:moveTo>
                  <a:cubicBezTo>
                    <a:pt x="16690" y="2825"/>
                    <a:pt x="16949" y="3026"/>
                    <a:pt x="17221" y="3239"/>
                  </a:cubicBezTo>
                  <a:cubicBezTo>
                    <a:pt x="17279" y="3287"/>
                    <a:pt x="17342" y="3334"/>
                    <a:pt x="17401" y="3378"/>
                  </a:cubicBezTo>
                  <a:cubicBezTo>
                    <a:pt x="17059" y="3481"/>
                    <a:pt x="16756" y="3650"/>
                    <a:pt x="16477" y="3859"/>
                  </a:cubicBezTo>
                  <a:cubicBezTo>
                    <a:pt x="16399" y="3617"/>
                    <a:pt x="16319" y="3383"/>
                    <a:pt x="16206" y="3166"/>
                  </a:cubicBezTo>
                  <a:cubicBezTo>
                    <a:pt x="16267" y="3012"/>
                    <a:pt x="16330" y="2858"/>
                    <a:pt x="16396" y="2704"/>
                  </a:cubicBezTo>
                  <a:close/>
                  <a:moveTo>
                    <a:pt x="15986" y="3742"/>
                  </a:moveTo>
                  <a:cubicBezTo>
                    <a:pt x="16018" y="3830"/>
                    <a:pt x="16047" y="3921"/>
                    <a:pt x="16077" y="4017"/>
                  </a:cubicBezTo>
                  <a:cubicBezTo>
                    <a:pt x="16091" y="4065"/>
                    <a:pt x="16106" y="4112"/>
                    <a:pt x="16121" y="4160"/>
                  </a:cubicBezTo>
                  <a:cubicBezTo>
                    <a:pt x="15974" y="4295"/>
                    <a:pt x="15832" y="4442"/>
                    <a:pt x="15695" y="4593"/>
                  </a:cubicBezTo>
                  <a:cubicBezTo>
                    <a:pt x="15788" y="4307"/>
                    <a:pt x="15883" y="4024"/>
                    <a:pt x="15986" y="3742"/>
                  </a:cubicBezTo>
                  <a:close/>
                  <a:moveTo>
                    <a:pt x="15072" y="2730"/>
                  </a:moveTo>
                  <a:cubicBezTo>
                    <a:pt x="15277" y="2799"/>
                    <a:pt x="15461" y="2902"/>
                    <a:pt x="15607" y="3056"/>
                  </a:cubicBezTo>
                  <a:cubicBezTo>
                    <a:pt x="15651" y="3104"/>
                    <a:pt x="15692" y="3151"/>
                    <a:pt x="15732" y="3207"/>
                  </a:cubicBezTo>
                  <a:cubicBezTo>
                    <a:pt x="15479" y="3852"/>
                    <a:pt x="15263" y="4512"/>
                    <a:pt x="15076" y="5179"/>
                  </a:cubicBezTo>
                  <a:cubicBezTo>
                    <a:pt x="14968" y="5177"/>
                    <a:pt x="14859" y="5175"/>
                    <a:pt x="14750" y="5175"/>
                  </a:cubicBezTo>
                  <a:cubicBezTo>
                    <a:pt x="14670" y="5175"/>
                    <a:pt x="14590" y="5176"/>
                    <a:pt x="14511" y="5179"/>
                  </a:cubicBezTo>
                  <a:cubicBezTo>
                    <a:pt x="14471" y="4875"/>
                    <a:pt x="14368" y="4574"/>
                    <a:pt x="14144" y="4339"/>
                  </a:cubicBezTo>
                  <a:cubicBezTo>
                    <a:pt x="13792" y="3965"/>
                    <a:pt x="13275" y="3896"/>
                    <a:pt x="12777" y="3896"/>
                  </a:cubicBezTo>
                  <a:cubicBezTo>
                    <a:pt x="12674" y="3896"/>
                    <a:pt x="12571" y="3899"/>
                    <a:pt x="12472" y="3903"/>
                  </a:cubicBezTo>
                  <a:lnTo>
                    <a:pt x="10371" y="3987"/>
                  </a:lnTo>
                  <a:cubicBezTo>
                    <a:pt x="9535" y="4021"/>
                    <a:pt x="8585" y="4061"/>
                    <a:pt x="7738" y="4402"/>
                  </a:cubicBezTo>
                  <a:cubicBezTo>
                    <a:pt x="7654" y="4439"/>
                    <a:pt x="7573" y="4472"/>
                    <a:pt x="7493" y="4512"/>
                  </a:cubicBezTo>
                  <a:cubicBezTo>
                    <a:pt x="7749" y="4163"/>
                    <a:pt x="8068" y="3852"/>
                    <a:pt x="8420" y="3598"/>
                  </a:cubicBezTo>
                  <a:lnTo>
                    <a:pt x="8420" y="3598"/>
                  </a:lnTo>
                  <a:cubicBezTo>
                    <a:pt x="8384" y="3679"/>
                    <a:pt x="8351" y="3760"/>
                    <a:pt x="8321" y="3845"/>
                  </a:cubicBezTo>
                  <a:cubicBezTo>
                    <a:pt x="8281" y="3955"/>
                    <a:pt x="8336" y="4075"/>
                    <a:pt x="8446" y="4119"/>
                  </a:cubicBezTo>
                  <a:cubicBezTo>
                    <a:pt x="8470" y="4128"/>
                    <a:pt x="8495" y="4133"/>
                    <a:pt x="8520" y="4133"/>
                  </a:cubicBezTo>
                  <a:cubicBezTo>
                    <a:pt x="8607" y="4133"/>
                    <a:pt x="8690" y="4079"/>
                    <a:pt x="8721" y="3991"/>
                  </a:cubicBezTo>
                  <a:cubicBezTo>
                    <a:pt x="8827" y="3713"/>
                    <a:pt x="8959" y="3441"/>
                    <a:pt x="9113" y="3180"/>
                  </a:cubicBezTo>
                  <a:cubicBezTo>
                    <a:pt x="9132" y="3173"/>
                    <a:pt x="9147" y="3166"/>
                    <a:pt x="9161" y="3158"/>
                  </a:cubicBezTo>
                  <a:cubicBezTo>
                    <a:pt x="9443" y="3195"/>
                    <a:pt x="9729" y="3243"/>
                    <a:pt x="10027" y="3302"/>
                  </a:cubicBezTo>
                  <a:lnTo>
                    <a:pt x="10313" y="3356"/>
                  </a:lnTo>
                  <a:cubicBezTo>
                    <a:pt x="10927" y="3477"/>
                    <a:pt x="11554" y="3601"/>
                    <a:pt x="12181" y="3601"/>
                  </a:cubicBezTo>
                  <a:cubicBezTo>
                    <a:pt x="12489" y="3601"/>
                    <a:pt x="12797" y="3571"/>
                    <a:pt x="13103" y="3496"/>
                  </a:cubicBezTo>
                  <a:cubicBezTo>
                    <a:pt x="13503" y="3397"/>
                    <a:pt x="13887" y="3224"/>
                    <a:pt x="14261" y="3060"/>
                  </a:cubicBezTo>
                  <a:cubicBezTo>
                    <a:pt x="14537" y="2935"/>
                    <a:pt x="14804" y="2818"/>
                    <a:pt x="15072" y="2730"/>
                  </a:cubicBezTo>
                  <a:close/>
                  <a:moveTo>
                    <a:pt x="16257" y="4626"/>
                  </a:moveTo>
                  <a:cubicBezTo>
                    <a:pt x="16323" y="4857"/>
                    <a:pt x="16385" y="5088"/>
                    <a:pt x="16443" y="5323"/>
                  </a:cubicBezTo>
                  <a:cubicBezTo>
                    <a:pt x="16374" y="5311"/>
                    <a:pt x="16308" y="5301"/>
                    <a:pt x="16242" y="5289"/>
                  </a:cubicBezTo>
                  <a:cubicBezTo>
                    <a:pt x="16069" y="5264"/>
                    <a:pt x="15898" y="5238"/>
                    <a:pt x="15717" y="5223"/>
                  </a:cubicBezTo>
                  <a:cubicBezTo>
                    <a:pt x="15893" y="5015"/>
                    <a:pt x="16069" y="4813"/>
                    <a:pt x="16257" y="4626"/>
                  </a:cubicBezTo>
                  <a:close/>
                  <a:moveTo>
                    <a:pt x="12768" y="4323"/>
                  </a:moveTo>
                  <a:cubicBezTo>
                    <a:pt x="13187" y="4323"/>
                    <a:pt x="13587" y="4375"/>
                    <a:pt x="13836" y="4637"/>
                  </a:cubicBezTo>
                  <a:cubicBezTo>
                    <a:pt x="13979" y="4787"/>
                    <a:pt x="14053" y="4985"/>
                    <a:pt x="14082" y="5205"/>
                  </a:cubicBezTo>
                  <a:cubicBezTo>
                    <a:pt x="13755" y="5231"/>
                    <a:pt x="13429" y="5279"/>
                    <a:pt x="13110" y="5352"/>
                  </a:cubicBezTo>
                  <a:cubicBezTo>
                    <a:pt x="12830" y="5307"/>
                    <a:pt x="12550" y="5284"/>
                    <a:pt x="12273" y="5284"/>
                  </a:cubicBezTo>
                  <a:cubicBezTo>
                    <a:pt x="12074" y="5284"/>
                    <a:pt x="11878" y="5296"/>
                    <a:pt x="11684" y="5319"/>
                  </a:cubicBezTo>
                  <a:cubicBezTo>
                    <a:pt x="11002" y="5058"/>
                    <a:pt x="10273" y="4915"/>
                    <a:pt x="9539" y="4915"/>
                  </a:cubicBezTo>
                  <a:cubicBezTo>
                    <a:pt x="9160" y="4915"/>
                    <a:pt x="8780" y="4953"/>
                    <a:pt x="8406" y="5033"/>
                  </a:cubicBezTo>
                  <a:cubicBezTo>
                    <a:pt x="7907" y="5135"/>
                    <a:pt x="7427" y="5311"/>
                    <a:pt x="6975" y="5543"/>
                  </a:cubicBezTo>
                  <a:cubicBezTo>
                    <a:pt x="7001" y="5451"/>
                    <a:pt x="7034" y="5363"/>
                    <a:pt x="7067" y="5271"/>
                  </a:cubicBezTo>
                  <a:cubicBezTo>
                    <a:pt x="7327" y="5077"/>
                    <a:pt x="7606" y="4919"/>
                    <a:pt x="7896" y="4802"/>
                  </a:cubicBezTo>
                  <a:cubicBezTo>
                    <a:pt x="8677" y="4486"/>
                    <a:pt x="9546" y="4450"/>
                    <a:pt x="10389" y="4417"/>
                  </a:cubicBezTo>
                  <a:lnTo>
                    <a:pt x="12491" y="4329"/>
                  </a:lnTo>
                  <a:cubicBezTo>
                    <a:pt x="12583" y="4326"/>
                    <a:pt x="12676" y="4323"/>
                    <a:pt x="12768" y="4323"/>
                  </a:cubicBezTo>
                  <a:close/>
                  <a:moveTo>
                    <a:pt x="14852" y="5601"/>
                  </a:moveTo>
                  <a:cubicBezTo>
                    <a:pt x="14786" y="5682"/>
                    <a:pt x="14716" y="5763"/>
                    <a:pt x="14650" y="5839"/>
                  </a:cubicBezTo>
                  <a:cubicBezTo>
                    <a:pt x="14606" y="5817"/>
                    <a:pt x="14566" y="5799"/>
                    <a:pt x="14522" y="5781"/>
                  </a:cubicBezTo>
                  <a:cubicBezTo>
                    <a:pt x="14526" y="5722"/>
                    <a:pt x="14529" y="5663"/>
                    <a:pt x="14529" y="5605"/>
                  </a:cubicBezTo>
                  <a:cubicBezTo>
                    <a:pt x="14636" y="5605"/>
                    <a:pt x="14746" y="5601"/>
                    <a:pt x="14852" y="5601"/>
                  </a:cubicBezTo>
                  <a:close/>
                  <a:moveTo>
                    <a:pt x="6488" y="5799"/>
                  </a:moveTo>
                  <a:cubicBezTo>
                    <a:pt x="6484" y="5810"/>
                    <a:pt x="6484" y="5817"/>
                    <a:pt x="6484" y="5825"/>
                  </a:cubicBezTo>
                  <a:cubicBezTo>
                    <a:pt x="6466" y="5836"/>
                    <a:pt x="6451" y="5847"/>
                    <a:pt x="6437" y="5858"/>
                  </a:cubicBezTo>
                  <a:cubicBezTo>
                    <a:pt x="6451" y="5836"/>
                    <a:pt x="6469" y="5817"/>
                    <a:pt x="6488" y="5799"/>
                  </a:cubicBezTo>
                  <a:close/>
                  <a:moveTo>
                    <a:pt x="13117" y="5785"/>
                  </a:moveTo>
                  <a:cubicBezTo>
                    <a:pt x="13429" y="5839"/>
                    <a:pt x="13737" y="5924"/>
                    <a:pt x="14038" y="6041"/>
                  </a:cubicBezTo>
                  <a:cubicBezTo>
                    <a:pt x="14049" y="6045"/>
                    <a:pt x="14060" y="6049"/>
                    <a:pt x="14071" y="6052"/>
                  </a:cubicBezTo>
                  <a:cubicBezTo>
                    <a:pt x="14056" y="6177"/>
                    <a:pt x="14041" y="6298"/>
                    <a:pt x="14027" y="6419"/>
                  </a:cubicBezTo>
                  <a:cubicBezTo>
                    <a:pt x="13928" y="6492"/>
                    <a:pt x="13829" y="6562"/>
                    <a:pt x="13723" y="6624"/>
                  </a:cubicBezTo>
                  <a:cubicBezTo>
                    <a:pt x="13440" y="6342"/>
                    <a:pt x="13121" y="6093"/>
                    <a:pt x="12784" y="5876"/>
                  </a:cubicBezTo>
                  <a:cubicBezTo>
                    <a:pt x="12894" y="5843"/>
                    <a:pt x="13004" y="5814"/>
                    <a:pt x="13117" y="5785"/>
                  </a:cubicBezTo>
                  <a:close/>
                  <a:moveTo>
                    <a:pt x="12271" y="6063"/>
                  </a:moveTo>
                  <a:cubicBezTo>
                    <a:pt x="12652" y="6279"/>
                    <a:pt x="13007" y="6536"/>
                    <a:pt x="13327" y="6829"/>
                  </a:cubicBezTo>
                  <a:cubicBezTo>
                    <a:pt x="13022" y="6965"/>
                    <a:pt x="12718" y="7042"/>
                    <a:pt x="12443" y="7049"/>
                  </a:cubicBezTo>
                  <a:cubicBezTo>
                    <a:pt x="12423" y="7050"/>
                    <a:pt x="12403" y="7050"/>
                    <a:pt x="12383" y="7050"/>
                  </a:cubicBezTo>
                  <a:cubicBezTo>
                    <a:pt x="12021" y="7050"/>
                    <a:pt x="11718" y="6922"/>
                    <a:pt x="11479" y="6683"/>
                  </a:cubicBezTo>
                  <a:cubicBezTo>
                    <a:pt x="11442" y="6643"/>
                    <a:pt x="11394" y="6624"/>
                    <a:pt x="11347" y="6617"/>
                  </a:cubicBezTo>
                  <a:cubicBezTo>
                    <a:pt x="11621" y="6393"/>
                    <a:pt x="11933" y="6210"/>
                    <a:pt x="12271" y="6063"/>
                  </a:cubicBezTo>
                  <a:close/>
                  <a:moveTo>
                    <a:pt x="7635" y="3048"/>
                  </a:moveTo>
                  <a:cubicBezTo>
                    <a:pt x="7885" y="3048"/>
                    <a:pt x="8138" y="3060"/>
                    <a:pt x="8406" y="3078"/>
                  </a:cubicBezTo>
                  <a:cubicBezTo>
                    <a:pt x="7569" y="3598"/>
                    <a:pt x="7019" y="4295"/>
                    <a:pt x="6723" y="5000"/>
                  </a:cubicBezTo>
                  <a:cubicBezTo>
                    <a:pt x="6286" y="5345"/>
                    <a:pt x="5901" y="5777"/>
                    <a:pt x="5582" y="6283"/>
                  </a:cubicBezTo>
                  <a:cubicBezTo>
                    <a:pt x="4677" y="6357"/>
                    <a:pt x="3775" y="6650"/>
                    <a:pt x="2956" y="7137"/>
                  </a:cubicBezTo>
                  <a:cubicBezTo>
                    <a:pt x="2946" y="7039"/>
                    <a:pt x="2939" y="6932"/>
                    <a:pt x="2934" y="6826"/>
                  </a:cubicBezTo>
                  <a:cubicBezTo>
                    <a:pt x="2912" y="5715"/>
                    <a:pt x="3470" y="4563"/>
                    <a:pt x="4328" y="3955"/>
                  </a:cubicBezTo>
                  <a:cubicBezTo>
                    <a:pt x="5183" y="3349"/>
                    <a:pt x="6275" y="3048"/>
                    <a:pt x="7635" y="3048"/>
                  </a:cubicBezTo>
                  <a:close/>
                  <a:moveTo>
                    <a:pt x="14738" y="6371"/>
                  </a:moveTo>
                  <a:cubicBezTo>
                    <a:pt x="14753" y="6379"/>
                    <a:pt x="14764" y="6386"/>
                    <a:pt x="14779" y="6393"/>
                  </a:cubicBezTo>
                  <a:cubicBezTo>
                    <a:pt x="14687" y="6811"/>
                    <a:pt x="14614" y="7229"/>
                    <a:pt x="14548" y="7651"/>
                  </a:cubicBezTo>
                  <a:cubicBezTo>
                    <a:pt x="14478" y="7533"/>
                    <a:pt x="14397" y="7416"/>
                    <a:pt x="14317" y="7303"/>
                  </a:cubicBezTo>
                  <a:cubicBezTo>
                    <a:pt x="14361" y="7086"/>
                    <a:pt x="14397" y="6870"/>
                    <a:pt x="14427" y="6650"/>
                  </a:cubicBezTo>
                  <a:cubicBezTo>
                    <a:pt x="14537" y="6562"/>
                    <a:pt x="14639" y="6470"/>
                    <a:pt x="14738" y="6371"/>
                  </a:cubicBezTo>
                  <a:close/>
                  <a:moveTo>
                    <a:pt x="15399" y="5623"/>
                  </a:moveTo>
                  <a:cubicBezTo>
                    <a:pt x="15663" y="5641"/>
                    <a:pt x="15923" y="5675"/>
                    <a:pt x="16176" y="5711"/>
                  </a:cubicBezTo>
                  <a:cubicBezTo>
                    <a:pt x="16297" y="5729"/>
                    <a:pt x="16421" y="5751"/>
                    <a:pt x="16546" y="5777"/>
                  </a:cubicBezTo>
                  <a:cubicBezTo>
                    <a:pt x="16682" y="6419"/>
                    <a:pt x="16766" y="7071"/>
                    <a:pt x="16759" y="7717"/>
                  </a:cubicBezTo>
                  <a:cubicBezTo>
                    <a:pt x="16392" y="7123"/>
                    <a:pt x="15879" y="6599"/>
                    <a:pt x="15263" y="6188"/>
                  </a:cubicBezTo>
                  <a:cubicBezTo>
                    <a:pt x="15307" y="6001"/>
                    <a:pt x="15351" y="5814"/>
                    <a:pt x="15399" y="5623"/>
                  </a:cubicBezTo>
                  <a:close/>
                  <a:moveTo>
                    <a:pt x="5318" y="6741"/>
                  </a:moveTo>
                  <a:lnTo>
                    <a:pt x="5285" y="6807"/>
                  </a:lnTo>
                  <a:cubicBezTo>
                    <a:pt x="4735" y="7379"/>
                    <a:pt x="4284" y="8054"/>
                    <a:pt x="3965" y="8787"/>
                  </a:cubicBezTo>
                  <a:cubicBezTo>
                    <a:pt x="3951" y="8765"/>
                    <a:pt x="3932" y="8747"/>
                    <a:pt x="3907" y="8733"/>
                  </a:cubicBezTo>
                  <a:cubicBezTo>
                    <a:pt x="3496" y="8465"/>
                    <a:pt x="3206" y="8069"/>
                    <a:pt x="3052" y="7581"/>
                  </a:cubicBezTo>
                  <a:cubicBezTo>
                    <a:pt x="3760" y="7137"/>
                    <a:pt x="4533" y="6851"/>
                    <a:pt x="5318" y="6741"/>
                  </a:cubicBezTo>
                  <a:close/>
                  <a:moveTo>
                    <a:pt x="17900" y="3716"/>
                  </a:moveTo>
                  <a:cubicBezTo>
                    <a:pt x="17966" y="3752"/>
                    <a:pt x="18032" y="3786"/>
                    <a:pt x="18098" y="3815"/>
                  </a:cubicBezTo>
                  <a:cubicBezTo>
                    <a:pt x="18494" y="3991"/>
                    <a:pt x="18922" y="4046"/>
                    <a:pt x="19340" y="4101"/>
                  </a:cubicBezTo>
                  <a:cubicBezTo>
                    <a:pt x="19853" y="4167"/>
                    <a:pt x="20337" y="4229"/>
                    <a:pt x="20716" y="4508"/>
                  </a:cubicBezTo>
                  <a:cubicBezTo>
                    <a:pt x="21258" y="4912"/>
                    <a:pt x="21431" y="5678"/>
                    <a:pt x="21552" y="6360"/>
                  </a:cubicBezTo>
                  <a:cubicBezTo>
                    <a:pt x="21717" y="7310"/>
                    <a:pt x="21830" y="8183"/>
                    <a:pt x="21896" y="8997"/>
                  </a:cubicBezTo>
                  <a:cubicBezTo>
                    <a:pt x="21119" y="7005"/>
                    <a:pt x="18951" y="5873"/>
                    <a:pt x="16905" y="5414"/>
                  </a:cubicBezTo>
                  <a:cubicBezTo>
                    <a:pt x="16817" y="5040"/>
                    <a:pt x="16719" y="4666"/>
                    <a:pt x="16609" y="4303"/>
                  </a:cubicBezTo>
                  <a:cubicBezTo>
                    <a:pt x="16961" y="4013"/>
                    <a:pt x="17350" y="3796"/>
                    <a:pt x="17793" y="3730"/>
                  </a:cubicBezTo>
                  <a:cubicBezTo>
                    <a:pt x="17829" y="3723"/>
                    <a:pt x="17863" y="3720"/>
                    <a:pt x="17900" y="3716"/>
                  </a:cubicBezTo>
                  <a:close/>
                  <a:moveTo>
                    <a:pt x="15164" y="6639"/>
                  </a:moveTo>
                  <a:cubicBezTo>
                    <a:pt x="15864" y="7137"/>
                    <a:pt x="16404" y="7801"/>
                    <a:pt x="16693" y="8549"/>
                  </a:cubicBezTo>
                  <a:cubicBezTo>
                    <a:pt x="16682" y="8623"/>
                    <a:pt x="16671" y="8696"/>
                    <a:pt x="16656" y="8769"/>
                  </a:cubicBezTo>
                  <a:cubicBezTo>
                    <a:pt x="15534" y="8784"/>
                    <a:pt x="14405" y="9220"/>
                    <a:pt x="13469" y="10005"/>
                  </a:cubicBezTo>
                  <a:cubicBezTo>
                    <a:pt x="13770" y="9319"/>
                    <a:pt x="14012" y="8608"/>
                    <a:pt x="14188" y="7882"/>
                  </a:cubicBezTo>
                  <a:cubicBezTo>
                    <a:pt x="14298" y="8058"/>
                    <a:pt x="14393" y="8241"/>
                    <a:pt x="14478" y="8432"/>
                  </a:cubicBezTo>
                  <a:cubicBezTo>
                    <a:pt x="14511" y="8510"/>
                    <a:pt x="14590" y="8559"/>
                    <a:pt x="14674" y="8559"/>
                  </a:cubicBezTo>
                  <a:cubicBezTo>
                    <a:pt x="14684" y="8559"/>
                    <a:pt x="14695" y="8558"/>
                    <a:pt x="14705" y="8557"/>
                  </a:cubicBezTo>
                  <a:cubicBezTo>
                    <a:pt x="14801" y="8542"/>
                    <a:pt x="14874" y="8465"/>
                    <a:pt x="14885" y="8369"/>
                  </a:cubicBezTo>
                  <a:cubicBezTo>
                    <a:pt x="14951" y="7790"/>
                    <a:pt x="15047" y="7215"/>
                    <a:pt x="15164" y="6639"/>
                  </a:cubicBezTo>
                  <a:close/>
                  <a:moveTo>
                    <a:pt x="13645" y="7156"/>
                  </a:moveTo>
                  <a:cubicBezTo>
                    <a:pt x="13719" y="7237"/>
                    <a:pt x="13789" y="7321"/>
                    <a:pt x="13858" y="7409"/>
                  </a:cubicBezTo>
                  <a:cubicBezTo>
                    <a:pt x="13645" y="8413"/>
                    <a:pt x="13305" y="9393"/>
                    <a:pt x="12853" y="10313"/>
                  </a:cubicBezTo>
                  <a:cubicBezTo>
                    <a:pt x="12215" y="9418"/>
                    <a:pt x="11768" y="8384"/>
                    <a:pt x="11599" y="7295"/>
                  </a:cubicBezTo>
                  <a:lnTo>
                    <a:pt x="11599" y="7295"/>
                  </a:lnTo>
                  <a:cubicBezTo>
                    <a:pt x="11840" y="7417"/>
                    <a:pt x="12113" y="7479"/>
                    <a:pt x="12407" y="7479"/>
                  </a:cubicBezTo>
                  <a:cubicBezTo>
                    <a:pt x="12422" y="7479"/>
                    <a:pt x="12438" y="7479"/>
                    <a:pt x="12454" y="7479"/>
                  </a:cubicBezTo>
                  <a:cubicBezTo>
                    <a:pt x="12835" y="7467"/>
                    <a:pt x="13246" y="7354"/>
                    <a:pt x="13645" y="7156"/>
                  </a:cubicBezTo>
                  <a:close/>
                  <a:moveTo>
                    <a:pt x="17001" y="5876"/>
                  </a:moveTo>
                  <a:cubicBezTo>
                    <a:pt x="19022" y="6371"/>
                    <a:pt x="21100" y="7541"/>
                    <a:pt x="21636" y="9579"/>
                  </a:cubicBezTo>
                  <a:cubicBezTo>
                    <a:pt x="21695" y="9792"/>
                    <a:pt x="21731" y="10012"/>
                    <a:pt x="21750" y="10239"/>
                  </a:cubicBezTo>
                  <a:cubicBezTo>
                    <a:pt x="21684" y="10238"/>
                    <a:pt x="21617" y="10237"/>
                    <a:pt x="21551" y="10237"/>
                  </a:cubicBezTo>
                  <a:cubicBezTo>
                    <a:pt x="20906" y="10237"/>
                    <a:pt x="20262" y="10300"/>
                    <a:pt x="19630" y="10423"/>
                  </a:cubicBezTo>
                  <a:cubicBezTo>
                    <a:pt x="19462" y="10034"/>
                    <a:pt x="19212" y="9697"/>
                    <a:pt x="18897" y="9440"/>
                  </a:cubicBezTo>
                  <a:cubicBezTo>
                    <a:pt x="18467" y="9092"/>
                    <a:pt x="17907" y="8875"/>
                    <a:pt x="17228" y="8799"/>
                  </a:cubicBezTo>
                  <a:cubicBezTo>
                    <a:pt x="17218" y="8762"/>
                    <a:pt x="17206" y="8721"/>
                    <a:pt x="17196" y="8685"/>
                  </a:cubicBezTo>
                  <a:cubicBezTo>
                    <a:pt x="17177" y="8623"/>
                    <a:pt x="17155" y="8560"/>
                    <a:pt x="17133" y="8498"/>
                  </a:cubicBezTo>
                  <a:cubicBezTo>
                    <a:pt x="17243" y="7621"/>
                    <a:pt x="17169" y="6741"/>
                    <a:pt x="17001" y="5876"/>
                  </a:cubicBezTo>
                  <a:close/>
                  <a:moveTo>
                    <a:pt x="17323" y="9242"/>
                  </a:moveTo>
                  <a:cubicBezTo>
                    <a:pt x="17856" y="9323"/>
                    <a:pt x="18291" y="9503"/>
                    <a:pt x="18629" y="9774"/>
                  </a:cubicBezTo>
                  <a:cubicBezTo>
                    <a:pt x="18868" y="9968"/>
                    <a:pt x="19061" y="10225"/>
                    <a:pt x="19205" y="10518"/>
                  </a:cubicBezTo>
                  <a:cubicBezTo>
                    <a:pt x="18504" y="10691"/>
                    <a:pt x="17826" y="10940"/>
                    <a:pt x="17188" y="11266"/>
                  </a:cubicBezTo>
                  <a:cubicBezTo>
                    <a:pt x="17379" y="10591"/>
                    <a:pt x="17430" y="9902"/>
                    <a:pt x="17323" y="9242"/>
                  </a:cubicBezTo>
                  <a:close/>
                  <a:moveTo>
                    <a:pt x="16553" y="9202"/>
                  </a:moveTo>
                  <a:lnTo>
                    <a:pt x="16553" y="9202"/>
                  </a:lnTo>
                  <a:cubicBezTo>
                    <a:pt x="16311" y="10056"/>
                    <a:pt x="15854" y="10793"/>
                    <a:pt x="15255" y="11303"/>
                  </a:cubicBezTo>
                  <a:cubicBezTo>
                    <a:pt x="15179" y="11222"/>
                    <a:pt x="15087" y="11145"/>
                    <a:pt x="14984" y="11079"/>
                  </a:cubicBezTo>
                  <a:cubicBezTo>
                    <a:pt x="14551" y="10793"/>
                    <a:pt x="13965" y="10683"/>
                    <a:pt x="13367" y="10679"/>
                  </a:cubicBezTo>
                  <a:cubicBezTo>
                    <a:pt x="13425" y="10621"/>
                    <a:pt x="13484" y="10562"/>
                    <a:pt x="13547" y="10507"/>
                  </a:cubicBezTo>
                  <a:cubicBezTo>
                    <a:pt x="14412" y="9704"/>
                    <a:pt x="15487" y="9242"/>
                    <a:pt x="16553" y="9202"/>
                  </a:cubicBezTo>
                  <a:close/>
                  <a:moveTo>
                    <a:pt x="11112" y="6826"/>
                  </a:moveTo>
                  <a:cubicBezTo>
                    <a:pt x="11112" y="6833"/>
                    <a:pt x="11112" y="6841"/>
                    <a:pt x="11115" y="6848"/>
                  </a:cubicBezTo>
                  <a:cubicBezTo>
                    <a:pt x="11229" y="8259"/>
                    <a:pt x="11783" y="9601"/>
                    <a:pt x="12626" y="10723"/>
                  </a:cubicBezTo>
                  <a:cubicBezTo>
                    <a:pt x="12322" y="10760"/>
                    <a:pt x="12032" y="10819"/>
                    <a:pt x="11775" y="10889"/>
                  </a:cubicBezTo>
                  <a:cubicBezTo>
                    <a:pt x="11662" y="10918"/>
                    <a:pt x="11592" y="11035"/>
                    <a:pt x="11625" y="11149"/>
                  </a:cubicBezTo>
                  <a:cubicBezTo>
                    <a:pt x="11650" y="11244"/>
                    <a:pt x="11734" y="11307"/>
                    <a:pt x="11827" y="11307"/>
                  </a:cubicBezTo>
                  <a:cubicBezTo>
                    <a:pt x="11846" y="11307"/>
                    <a:pt x="11866" y="11305"/>
                    <a:pt x="11885" y="11299"/>
                  </a:cubicBezTo>
                  <a:cubicBezTo>
                    <a:pt x="12043" y="11259"/>
                    <a:pt x="12212" y="11222"/>
                    <a:pt x="12381" y="11193"/>
                  </a:cubicBezTo>
                  <a:lnTo>
                    <a:pt x="12381" y="11193"/>
                  </a:lnTo>
                  <a:cubicBezTo>
                    <a:pt x="12263" y="11395"/>
                    <a:pt x="12139" y="11593"/>
                    <a:pt x="12007" y="11787"/>
                  </a:cubicBezTo>
                  <a:cubicBezTo>
                    <a:pt x="11592" y="11607"/>
                    <a:pt x="11218" y="11343"/>
                    <a:pt x="10925" y="11002"/>
                  </a:cubicBezTo>
                  <a:cubicBezTo>
                    <a:pt x="10129" y="10071"/>
                    <a:pt x="9979" y="8619"/>
                    <a:pt x="10569" y="7548"/>
                  </a:cubicBezTo>
                  <a:cubicBezTo>
                    <a:pt x="10719" y="7273"/>
                    <a:pt x="10903" y="7035"/>
                    <a:pt x="11112" y="6826"/>
                  </a:cubicBezTo>
                  <a:close/>
                  <a:moveTo>
                    <a:pt x="13510" y="11112"/>
                  </a:moveTo>
                  <a:lnTo>
                    <a:pt x="13510" y="11112"/>
                  </a:lnTo>
                  <a:cubicBezTo>
                    <a:pt x="13990" y="11131"/>
                    <a:pt x="14430" y="11230"/>
                    <a:pt x="14749" y="11435"/>
                  </a:cubicBezTo>
                  <a:cubicBezTo>
                    <a:pt x="14808" y="11475"/>
                    <a:pt x="14863" y="11519"/>
                    <a:pt x="14911" y="11563"/>
                  </a:cubicBezTo>
                  <a:cubicBezTo>
                    <a:pt x="14727" y="11685"/>
                    <a:pt x="14533" y="11787"/>
                    <a:pt x="14331" y="11864"/>
                  </a:cubicBezTo>
                  <a:cubicBezTo>
                    <a:pt x="14038" y="11633"/>
                    <a:pt x="13767" y="11380"/>
                    <a:pt x="13510" y="11112"/>
                  </a:cubicBezTo>
                  <a:close/>
                  <a:moveTo>
                    <a:pt x="16924" y="9462"/>
                  </a:moveTo>
                  <a:lnTo>
                    <a:pt x="16924" y="9462"/>
                  </a:lnTo>
                  <a:cubicBezTo>
                    <a:pt x="17005" y="10151"/>
                    <a:pt x="16905" y="10881"/>
                    <a:pt x="16634" y="11575"/>
                  </a:cubicBezTo>
                  <a:cubicBezTo>
                    <a:pt x="16455" y="11685"/>
                    <a:pt x="16275" y="11802"/>
                    <a:pt x="16106" y="11923"/>
                  </a:cubicBezTo>
                  <a:cubicBezTo>
                    <a:pt x="16059" y="11915"/>
                    <a:pt x="16015" y="11908"/>
                    <a:pt x="15967" y="11905"/>
                  </a:cubicBezTo>
                  <a:cubicBezTo>
                    <a:pt x="15832" y="11824"/>
                    <a:pt x="15688" y="11765"/>
                    <a:pt x="15546" y="11736"/>
                  </a:cubicBezTo>
                  <a:cubicBezTo>
                    <a:pt x="15531" y="11707"/>
                    <a:pt x="15519" y="11681"/>
                    <a:pt x="15505" y="11651"/>
                  </a:cubicBezTo>
                  <a:cubicBezTo>
                    <a:pt x="16143" y="11116"/>
                    <a:pt x="16641" y="10349"/>
                    <a:pt x="16924" y="9462"/>
                  </a:cubicBezTo>
                  <a:close/>
                  <a:moveTo>
                    <a:pt x="21383" y="4589"/>
                  </a:moveTo>
                  <a:lnTo>
                    <a:pt x="21383" y="4589"/>
                  </a:lnTo>
                  <a:cubicBezTo>
                    <a:pt x="24008" y="5605"/>
                    <a:pt x="26740" y="7310"/>
                    <a:pt x="27833" y="10148"/>
                  </a:cubicBezTo>
                  <a:cubicBezTo>
                    <a:pt x="28046" y="10698"/>
                    <a:pt x="28031" y="11387"/>
                    <a:pt x="27804" y="11751"/>
                  </a:cubicBezTo>
                  <a:cubicBezTo>
                    <a:pt x="27694" y="11927"/>
                    <a:pt x="27547" y="12018"/>
                    <a:pt x="27352" y="12037"/>
                  </a:cubicBezTo>
                  <a:cubicBezTo>
                    <a:pt x="27337" y="12038"/>
                    <a:pt x="27321" y="12038"/>
                    <a:pt x="27306" y="12038"/>
                  </a:cubicBezTo>
                  <a:cubicBezTo>
                    <a:pt x="27028" y="12038"/>
                    <a:pt x="26747" y="11857"/>
                    <a:pt x="26476" y="11677"/>
                  </a:cubicBezTo>
                  <a:lnTo>
                    <a:pt x="26425" y="11644"/>
                  </a:lnTo>
                  <a:cubicBezTo>
                    <a:pt x="25226" y="10856"/>
                    <a:pt x="23825" y="10405"/>
                    <a:pt x="22392" y="10276"/>
                  </a:cubicBezTo>
                  <a:cubicBezTo>
                    <a:pt x="22370" y="9077"/>
                    <a:pt x="22230" y="7772"/>
                    <a:pt x="21974" y="6287"/>
                  </a:cubicBezTo>
                  <a:cubicBezTo>
                    <a:pt x="21874" y="5711"/>
                    <a:pt x="21735" y="5077"/>
                    <a:pt x="21383" y="4589"/>
                  </a:cubicBezTo>
                  <a:close/>
                  <a:moveTo>
                    <a:pt x="12963" y="11142"/>
                  </a:moveTo>
                  <a:cubicBezTo>
                    <a:pt x="13231" y="11450"/>
                    <a:pt x="13521" y="11739"/>
                    <a:pt x="13833" y="12003"/>
                  </a:cubicBezTo>
                  <a:cubicBezTo>
                    <a:pt x="13652" y="12037"/>
                    <a:pt x="13469" y="12053"/>
                    <a:pt x="13285" y="12053"/>
                  </a:cubicBezTo>
                  <a:cubicBezTo>
                    <a:pt x="13006" y="12053"/>
                    <a:pt x="12727" y="12016"/>
                    <a:pt x="12457" y="11945"/>
                  </a:cubicBezTo>
                  <a:cubicBezTo>
                    <a:pt x="12597" y="11666"/>
                    <a:pt x="12765" y="11395"/>
                    <a:pt x="12963" y="11142"/>
                  </a:cubicBezTo>
                  <a:close/>
                  <a:moveTo>
                    <a:pt x="15241" y="12311"/>
                  </a:moveTo>
                  <a:cubicBezTo>
                    <a:pt x="15241" y="12367"/>
                    <a:pt x="15237" y="12421"/>
                    <a:pt x="15230" y="12477"/>
                  </a:cubicBezTo>
                  <a:cubicBezTo>
                    <a:pt x="15149" y="12429"/>
                    <a:pt x="15072" y="12382"/>
                    <a:pt x="14991" y="12333"/>
                  </a:cubicBezTo>
                  <a:cubicBezTo>
                    <a:pt x="15076" y="12323"/>
                    <a:pt x="15160" y="12316"/>
                    <a:pt x="15241" y="12311"/>
                  </a:cubicBezTo>
                  <a:close/>
                  <a:moveTo>
                    <a:pt x="16033" y="12514"/>
                  </a:moveTo>
                  <a:cubicBezTo>
                    <a:pt x="16052" y="12539"/>
                    <a:pt x="16074" y="12565"/>
                    <a:pt x="16091" y="12594"/>
                  </a:cubicBezTo>
                  <a:cubicBezTo>
                    <a:pt x="16081" y="12609"/>
                    <a:pt x="16069" y="12627"/>
                    <a:pt x="16059" y="12641"/>
                  </a:cubicBezTo>
                  <a:cubicBezTo>
                    <a:pt x="16015" y="12707"/>
                    <a:pt x="15967" y="12770"/>
                    <a:pt x="15923" y="12829"/>
                  </a:cubicBezTo>
                  <a:cubicBezTo>
                    <a:pt x="15864" y="12803"/>
                    <a:pt x="15805" y="12778"/>
                    <a:pt x="15751" y="12748"/>
                  </a:cubicBezTo>
                  <a:cubicBezTo>
                    <a:pt x="15842" y="12668"/>
                    <a:pt x="15934" y="12590"/>
                    <a:pt x="16033" y="12514"/>
                  </a:cubicBezTo>
                  <a:close/>
                  <a:moveTo>
                    <a:pt x="9549" y="5341"/>
                  </a:moveTo>
                  <a:cubicBezTo>
                    <a:pt x="9986" y="5341"/>
                    <a:pt x="10422" y="5396"/>
                    <a:pt x="10844" y="5502"/>
                  </a:cubicBezTo>
                  <a:cubicBezTo>
                    <a:pt x="10521" y="5605"/>
                    <a:pt x="10210" y="5741"/>
                    <a:pt x="9924" y="5917"/>
                  </a:cubicBezTo>
                  <a:cubicBezTo>
                    <a:pt x="8875" y="6555"/>
                    <a:pt x="8112" y="7677"/>
                    <a:pt x="7815" y="8993"/>
                  </a:cubicBezTo>
                  <a:cubicBezTo>
                    <a:pt x="7789" y="8989"/>
                    <a:pt x="7767" y="8989"/>
                    <a:pt x="7742" y="8985"/>
                  </a:cubicBezTo>
                  <a:cubicBezTo>
                    <a:pt x="7723" y="8985"/>
                    <a:pt x="7704" y="8984"/>
                    <a:pt x="7685" y="8984"/>
                  </a:cubicBezTo>
                  <a:cubicBezTo>
                    <a:pt x="6570" y="8984"/>
                    <a:pt x="5969" y="10258"/>
                    <a:pt x="5860" y="11545"/>
                  </a:cubicBezTo>
                  <a:cubicBezTo>
                    <a:pt x="5821" y="11993"/>
                    <a:pt x="5799" y="12443"/>
                    <a:pt x="5791" y="12895"/>
                  </a:cubicBezTo>
                  <a:lnTo>
                    <a:pt x="5032" y="12792"/>
                  </a:lnTo>
                  <a:cubicBezTo>
                    <a:pt x="4926" y="11292"/>
                    <a:pt x="4834" y="9748"/>
                    <a:pt x="5200" y="8281"/>
                  </a:cubicBezTo>
                  <a:cubicBezTo>
                    <a:pt x="5307" y="7845"/>
                    <a:pt x="5457" y="7431"/>
                    <a:pt x="5640" y="7053"/>
                  </a:cubicBezTo>
                  <a:cubicBezTo>
                    <a:pt x="5765" y="6929"/>
                    <a:pt x="5894" y="6807"/>
                    <a:pt x="6029" y="6694"/>
                  </a:cubicBezTo>
                  <a:cubicBezTo>
                    <a:pt x="6234" y="6694"/>
                    <a:pt x="6440" y="6705"/>
                    <a:pt x="6642" y="6731"/>
                  </a:cubicBezTo>
                  <a:cubicBezTo>
                    <a:pt x="6650" y="6732"/>
                    <a:pt x="6658" y="6732"/>
                    <a:pt x="6666" y="6732"/>
                  </a:cubicBezTo>
                  <a:cubicBezTo>
                    <a:pt x="6723" y="6732"/>
                    <a:pt x="6776" y="6710"/>
                    <a:pt x="6818" y="6672"/>
                  </a:cubicBezTo>
                  <a:cubicBezTo>
                    <a:pt x="6865" y="6628"/>
                    <a:pt x="6887" y="6562"/>
                    <a:pt x="6884" y="6499"/>
                  </a:cubicBezTo>
                  <a:cubicBezTo>
                    <a:pt x="6869" y="6360"/>
                    <a:pt x="6869" y="6221"/>
                    <a:pt x="6880" y="6085"/>
                  </a:cubicBezTo>
                  <a:cubicBezTo>
                    <a:pt x="7383" y="5788"/>
                    <a:pt x="7925" y="5572"/>
                    <a:pt x="8494" y="5451"/>
                  </a:cubicBezTo>
                  <a:cubicBezTo>
                    <a:pt x="8842" y="5377"/>
                    <a:pt x="9196" y="5341"/>
                    <a:pt x="9549" y="5341"/>
                  </a:cubicBezTo>
                  <a:close/>
                  <a:moveTo>
                    <a:pt x="12278" y="12345"/>
                  </a:moveTo>
                  <a:cubicBezTo>
                    <a:pt x="12487" y="12407"/>
                    <a:pt x="12703" y="12448"/>
                    <a:pt x="12923" y="12470"/>
                  </a:cubicBezTo>
                  <a:cubicBezTo>
                    <a:pt x="12630" y="12605"/>
                    <a:pt x="12355" y="12759"/>
                    <a:pt x="12095" y="12935"/>
                  </a:cubicBezTo>
                  <a:cubicBezTo>
                    <a:pt x="12142" y="12734"/>
                    <a:pt x="12201" y="12539"/>
                    <a:pt x="12278" y="12345"/>
                  </a:cubicBezTo>
                  <a:close/>
                  <a:moveTo>
                    <a:pt x="13609" y="12649"/>
                  </a:moveTo>
                  <a:lnTo>
                    <a:pt x="13609" y="12649"/>
                  </a:lnTo>
                  <a:cubicBezTo>
                    <a:pt x="13565" y="12700"/>
                    <a:pt x="13521" y="12756"/>
                    <a:pt x="13481" y="12807"/>
                  </a:cubicBezTo>
                  <a:cubicBezTo>
                    <a:pt x="13246" y="12839"/>
                    <a:pt x="13015" y="12910"/>
                    <a:pt x="12795" y="13008"/>
                  </a:cubicBezTo>
                  <a:cubicBezTo>
                    <a:pt x="13055" y="12869"/>
                    <a:pt x="13327" y="12748"/>
                    <a:pt x="13609" y="12649"/>
                  </a:cubicBezTo>
                  <a:close/>
                  <a:moveTo>
                    <a:pt x="14415" y="12458"/>
                  </a:moveTo>
                  <a:cubicBezTo>
                    <a:pt x="14614" y="12597"/>
                    <a:pt x="14815" y="12729"/>
                    <a:pt x="15021" y="12847"/>
                  </a:cubicBezTo>
                  <a:cubicBezTo>
                    <a:pt x="14959" y="12913"/>
                    <a:pt x="14896" y="12979"/>
                    <a:pt x="14837" y="13045"/>
                  </a:cubicBezTo>
                  <a:cubicBezTo>
                    <a:pt x="14592" y="12913"/>
                    <a:pt x="14327" y="12829"/>
                    <a:pt x="14049" y="12800"/>
                  </a:cubicBezTo>
                  <a:cubicBezTo>
                    <a:pt x="14166" y="12671"/>
                    <a:pt x="14287" y="12558"/>
                    <a:pt x="14415" y="12458"/>
                  </a:cubicBezTo>
                  <a:close/>
                  <a:moveTo>
                    <a:pt x="8153" y="9535"/>
                  </a:moveTo>
                  <a:cubicBezTo>
                    <a:pt x="8479" y="9708"/>
                    <a:pt x="8729" y="10023"/>
                    <a:pt x="8868" y="10236"/>
                  </a:cubicBezTo>
                  <a:cubicBezTo>
                    <a:pt x="9429" y="11094"/>
                    <a:pt x="9572" y="12194"/>
                    <a:pt x="9286" y="13291"/>
                  </a:cubicBezTo>
                  <a:cubicBezTo>
                    <a:pt x="8406" y="12396"/>
                    <a:pt x="7977" y="11032"/>
                    <a:pt x="8142" y="9627"/>
                  </a:cubicBezTo>
                  <a:cubicBezTo>
                    <a:pt x="8142" y="9594"/>
                    <a:pt x="8149" y="9565"/>
                    <a:pt x="8153" y="9535"/>
                  </a:cubicBezTo>
                  <a:close/>
                  <a:moveTo>
                    <a:pt x="7676" y="9414"/>
                  </a:moveTo>
                  <a:cubicBezTo>
                    <a:pt x="7692" y="9414"/>
                    <a:pt x="7708" y="9414"/>
                    <a:pt x="7723" y="9415"/>
                  </a:cubicBezTo>
                  <a:lnTo>
                    <a:pt x="7735" y="9415"/>
                  </a:lnTo>
                  <a:cubicBezTo>
                    <a:pt x="7727" y="9469"/>
                    <a:pt x="7720" y="9525"/>
                    <a:pt x="7716" y="9576"/>
                  </a:cubicBezTo>
                  <a:cubicBezTo>
                    <a:pt x="7555" y="10966"/>
                    <a:pt x="7929" y="12323"/>
                    <a:pt x="8721" y="13301"/>
                  </a:cubicBezTo>
                  <a:lnTo>
                    <a:pt x="6220" y="12954"/>
                  </a:lnTo>
                  <a:cubicBezTo>
                    <a:pt x="6224" y="12495"/>
                    <a:pt x="6246" y="12037"/>
                    <a:pt x="6286" y="11582"/>
                  </a:cubicBezTo>
                  <a:cubicBezTo>
                    <a:pt x="6351" y="10827"/>
                    <a:pt x="6725" y="9414"/>
                    <a:pt x="7676" y="9414"/>
                  </a:cubicBezTo>
                  <a:close/>
                  <a:moveTo>
                    <a:pt x="16646" y="12524"/>
                  </a:moveTo>
                  <a:cubicBezTo>
                    <a:pt x="17027" y="12697"/>
                    <a:pt x="17357" y="12971"/>
                    <a:pt x="17617" y="13331"/>
                  </a:cubicBezTo>
                  <a:cubicBezTo>
                    <a:pt x="17353" y="13291"/>
                    <a:pt x="17093" y="13232"/>
                    <a:pt x="16836" y="13159"/>
                  </a:cubicBezTo>
                  <a:cubicBezTo>
                    <a:pt x="16773" y="12971"/>
                    <a:pt x="16697" y="12778"/>
                    <a:pt x="16602" y="12597"/>
                  </a:cubicBezTo>
                  <a:cubicBezTo>
                    <a:pt x="16616" y="12575"/>
                    <a:pt x="16631" y="12550"/>
                    <a:pt x="16646" y="12524"/>
                  </a:cubicBezTo>
                  <a:close/>
                  <a:moveTo>
                    <a:pt x="15472" y="13089"/>
                  </a:moveTo>
                  <a:cubicBezTo>
                    <a:pt x="15527" y="13118"/>
                    <a:pt x="15582" y="13144"/>
                    <a:pt x="15637" y="13166"/>
                  </a:cubicBezTo>
                  <a:cubicBezTo>
                    <a:pt x="15549" y="13262"/>
                    <a:pt x="15461" y="13353"/>
                    <a:pt x="15365" y="13438"/>
                  </a:cubicBezTo>
                  <a:cubicBezTo>
                    <a:pt x="15343" y="13411"/>
                    <a:pt x="15318" y="13389"/>
                    <a:pt x="15292" y="13367"/>
                  </a:cubicBezTo>
                  <a:cubicBezTo>
                    <a:pt x="15362" y="13279"/>
                    <a:pt x="15421" y="13188"/>
                    <a:pt x="15472" y="13089"/>
                  </a:cubicBezTo>
                  <a:close/>
                  <a:moveTo>
                    <a:pt x="11640" y="13005"/>
                  </a:moveTo>
                  <a:lnTo>
                    <a:pt x="11640" y="13005"/>
                  </a:lnTo>
                  <a:cubicBezTo>
                    <a:pt x="11621" y="13108"/>
                    <a:pt x="11603" y="13210"/>
                    <a:pt x="11592" y="13313"/>
                  </a:cubicBezTo>
                  <a:cubicBezTo>
                    <a:pt x="11523" y="13372"/>
                    <a:pt x="11457" y="13430"/>
                    <a:pt x="11394" y="13489"/>
                  </a:cubicBezTo>
                  <a:cubicBezTo>
                    <a:pt x="11339" y="13485"/>
                    <a:pt x="11288" y="13482"/>
                    <a:pt x="11233" y="13482"/>
                  </a:cubicBezTo>
                  <a:cubicBezTo>
                    <a:pt x="11372" y="13323"/>
                    <a:pt x="11508" y="13166"/>
                    <a:pt x="11640" y="13005"/>
                  </a:cubicBezTo>
                  <a:close/>
                  <a:moveTo>
                    <a:pt x="19355" y="10918"/>
                  </a:moveTo>
                  <a:cubicBezTo>
                    <a:pt x="19487" y="11377"/>
                    <a:pt x="19509" y="11898"/>
                    <a:pt x="19403" y="12421"/>
                  </a:cubicBezTo>
                  <a:cubicBezTo>
                    <a:pt x="19330" y="12795"/>
                    <a:pt x="19201" y="13152"/>
                    <a:pt x="19039" y="13489"/>
                  </a:cubicBezTo>
                  <a:cubicBezTo>
                    <a:pt x="18797" y="13452"/>
                    <a:pt x="18555" y="13430"/>
                    <a:pt x="18313" y="13408"/>
                  </a:cubicBezTo>
                  <a:cubicBezTo>
                    <a:pt x="18262" y="13404"/>
                    <a:pt x="18215" y="13401"/>
                    <a:pt x="18167" y="13397"/>
                  </a:cubicBezTo>
                  <a:cubicBezTo>
                    <a:pt x="17848" y="12829"/>
                    <a:pt x="17394" y="12399"/>
                    <a:pt x="16847" y="12147"/>
                  </a:cubicBezTo>
                  <a:cubicBezTo>
                    <a:pt x="16895" y="12055"/>
                    <a:pt x="16935" y="11964"/>
                    <a:pt x="16976" y="11868"/>
                  </a:cubicBezTo>
                  <a:cubicBezTo>
                    <a:pt x="17712" y="11439"/>
                    <a:pt x="18519" y="11120"/>
                    <a:pt x="19355" y="10918"/>
                  </a:cubicBezTo>
                  <a:close/>
                  <a:moveTo>
                    <a:pt x="11636" y="5759"/>
                  </a:moveTo>
                  <a:cubicBezTo>
                    <a:pt x="11687" y="5777"/>
                    <a:pt x="11735" y="5799"/>
                    <a:pt x="11787" y="5821"/>
                  </a:cubicBezTo>
                  <a:cubicBezTo>
                    <a:pt x="11127" y="6162"/>
                    <a:pt x="10569" y="6657"/>
                    <a:pt x="10195" y="7339"/>
                  </a:cubicBezTo>
                  <a:cubicBezTo>
                    <a:pt x="9509" y="8582"/>
                    <a:pt x="9678" y="10203"/>
                    <a:pt x="10599" y="11281"/>
                  </a:cubicBezTo>
                  <a:cubicBezTo>
                    <a:pt x="10917" y="11651"/>
                    <a:pt x="11317" y="11945"/>
                    <a:pt x="11757" y="12150"/>
                  </a:cubicBezTo>
                  <a:cubicBezTo>
                    <a:pt x="11464" y="12553"/>
                    <a:pt x="11149" y="12942"/>
                    <a:pt x="10807" y="13309"/>
                  </a:cubicBezTo>
                  <a:cubicBezTo>
                    <a:pt x="10756" y="13367"/>
                    <a:pt x="10697" y="13426"/>
                    <a:pt x="10639" y="13482"/>
                  </a:cubicBezTo>
                  <a:cubicBezTo>
                    <a:pt x="10511" y="13489"/>
                    <a:pt x="10382" y="13499"/>
                    <a:pt x="10254" y="13514"/>
                  </a:cubicBezTo>
                  <a:lnTo>
                    <a:pt x="9689" y="13433"/>
                  </a:lnTo>
                  <a:cubicBezTo>
                    <a:pt x="10019" y="12209"/>
                    <a:pt x="9858" y="10973"/>
                    <a:pt x="9223" y="10001"/>
                  </a:cubicBezTo>
                  <a:cubicBezTo>
                    <a:pt x="8937" y="9561"/>
                    <a:pt x="8593" y="9253"/>
                    <a:pt x="8230" y="9099"/>
                  </a:cubicBezTo>
                  <a:cubicBezTo>
                    <a:pt x="8497" y="7893"/>
                    <a:pt x="9191" y="6863"/>
                    <a:pt x="10147" y="6283"/>
                  </a:cubicBezTo>
                  <a:cubicBezTo>
                    <a:pt x="10591" y="6012"/>
                    <a:pt x="11101" y="5836"/>
                    <a:pt x="11636" y="5759"/>
                  </a:cubicBezTo>
                  <a:close/>
                  <a:moveTo>
                    <a:pt x="12095" y="13455"/>
                  </a:moveTo>
                  <a:cubicBezTo>
                    <a:pt x="12061" y="13485"/>
                    <a:pt x="12029" y="13511"/>
                    <a:pt x="11995" y="13540"/>
                  </a:cubicBezTo>
                  <a:cubicBezTo>
                    <a:pt x="11999" y="13536"/>
                    <a:pt x="11999" y="13533"/>
                    <a:pt x="11999" y="13529"/>
                  </a:cubicBezTo>
                  <a:cubicBezTo>
                    <a:pt x="12029" y="13504"/>
                    <a:pt x="12061" y="13482"/>
                    <a:pt x="12095" y="13455"/>
                  </a:cubicBezTo>
                  <a:close/>
                  <a:moveTo>
                    <a:pt x="2685" y="7834"/>
                  </a:moveTo>
                  <a:cubicBezTo>
                    <a:pt x="2836" y="8252"/>
                    <a:pt x="3078" y="8608"/>
                    <a:pt x="3404" y="8887"/>
                  </a:cubicBezTo>
                  <a:cubicBezTo>
                    <a:pt x="1922" y="9807"/>
                    <a:pt x="947" y="11545"/>
                    <a:pt x="881" y="13411"/>
                  </a:cubicBezTo>
                  <a:cubicBezTo>
                    <a:pt x="881" y="13463"/>
                    <a:pt x="877" y="13514"/>
                    <a:pt x="877" y="13562"/>
                  </a:cubicBezTo>
                  <a:cubicBezTo>
                    <a:pt x="591" y="12869"/>
                    <a:pt x="466" y="12132"/>
                    <a:pt x="536" y="11417"/>
                  </a:cubicBezTo>
                  <a:cubicBezTo>
                    <a:pt x="664" y="10122"/>
                    <a:pt x="1387" y="8868"/>
                    <a:pt x="2516" y="7966"/>
                  </a:cubicBezTo>
                  <a:cubicBezTo>
                    <a:pt x="2572" y="7922"/>
                    <a:pt x="2626" y="7878"/>
                    <a:pt x="2685" y="7834"/>
                  </a:cubicBezTo>
                  <a:close/>
                  <a:moveTo>
                    <a:pt x="4797" y="8120"/>
                  </a:moveTo>
                  <a:lnTo>
                    <a:pt x="4797" y="8120"/>
                  </a:lnTo>
                  <a:cubicBezTo>
                    <a:pt x="4794" y="8139"/>
                    <a:pt x="4790" y="8157"/>
                    <a:pt x="4782" y="8175"/>
                  </a:cubicBezTo>
                  <a:cubicBezTo>
                    <a:pt x="4386" y="9770"/>
                    <a:pt x="4504" y="11409"/>
                    <a:pt x="4618" y="12993"/>
                  </a:cubicBezTo>
                  <a:cubicBezTo>
                    <a:pt x="4625" y="13096"/>
                    <a:pt x="4702" y="13177"/>
                    <a:pt x="4801" y="13191"/>
                  </a:cubicBezTo>
                  <a:lnTo>
                    <a:pt x="5791" y="13328"/>
                  </a:lnTo>
                  <a:cubicBezTo>
                    <a:pt x="5791" y="13482"/>
                    <a:pt x="5794" y="13631"/>
                    <a:pt x="5799" y="13785"/>
                  </a:cubicBezTo>
                  <a:cubicBezTo>
                    <a:pt x="5271" y="13599"/>
                    <a:pt x="4768" y="13331"/>
                    <a:pt x="4420" y="12898"/>
                  </a:cubicBezTo>
                  <a:cubicBezTo>
                    <a:pt x="3848" y="12184"/>
                    <a:pt x="3836" y="11204"/>
                    <a:pt x="3929" y="10503"/>
                  </a:cubicBezTo>
                  <a:cubicBezTo>
                    <a:pt x="4039" y="9653"/>
                    <a:pt x="4347" y="8839"/>
                    <a:pt x="4797" y="8120"/>
                  </a:cubicBezTo>
                  <a:close/>
                  <a:moveTo>
                    <a:pt x="13121" y="13338"/>
                  </a:moveTo>
                  <a:cubicBezTo>
                    <a:pt x="13029" y="13496"/>
                    <a:pt x="12945" y="13658"/>
                    <a:pt x="12875" y="13815"/>
                  </a:cubicBezTo>
                  <a:cubicBezTo>
                    <a:pt x="12751" y="13768"/>
                    <a:pt x="12626" y="13724"/>
                    <a:pt x="12501" y="13687"/>
                  </a:cubicBezTo>
                  <a:cubicBezTo>
                    <a:pt x="12692" y="13540"/>
                    <a:pt x="12901" y="13419"/>
                    <a:pt x="13121" y="13338"/>
                  </a:cubicBezTo>
                  <a:close/>
                  <a:moveTo>
                    <a:pt x="13819" y="13212"/>
                  </a:moveTo>
                  <a:cubicBezTo>
                    <a:pt x="13837" y="13212"/>
                    <a:pt x="13855" y="13212"/>
                    <a:pt x="13873" y="13213"/>
                  </a:cubicBezTo>
                  <a:cubicBezTo>
                    <a:pt x="14107" y="13221"/>
                    <a:pt x="14335" y="13279"/>
                    <a:pt x="14548" y="13379"/>
                  </a:cubicBezTo>
                  <a:cubicBezTo>
                    <a:pt x="14493" y="13445"/>
                    <a:pt x="14441" y="13511"/>
                    <a:pt x="14390" y="13577"/>
                  </a:cubicBezTo>
                  <a:cubicBezTo>
                    <a:pt x="14295" y="13628"/>
                    <a:pt x="14195" y="13672"/>
                    <a:pt x="14097" y="13705"/>
                  </a:cubicBezTo>
                  <a:cubicBezTo>
                    <a:pt x="13851" y="13790"/>
                    <a:pt x="13594" y="13829"/>
                    <a:pt x="13334" y="13844"/>
                  </a:cubicBezTo>
                  <a:cubicBezTo>
                    <a:pt x="13440" y="13636"/>
                    <a:pt x="13569" y="13419"/>
                    <a:pt x="13711" y="13213"/>
                  </a:cubicBezTo>
                  <a:cubicBezTo>
                    <a:pt x="13748" y="13213"/>
                    <a:pt x="13783" y="13212"/>
                    <a:pt x="13819" y="13212"/>
                  </a:cubicBezTo>
                  <a:close/>
                  <a:moveTo>
                    <a:pt x="14995" y="13675"/>
                  </a:moveTo>
                  <a:cubicBezTo>
                    <a:pt x="15010" y="13690"/>
                    <a:pt x="15025" y="13702"/>
                    <a:pt x="15039" y="13716"/>
                  </a:cubicBezTo>
                  <a:cubicBezTo>
                    <a:pt x="14892" y="13829"/>
                    <a:pt x="14742" y="13932"/>
                    <a:pt x="14588" y="14027"/>
                  </a:cubicBezTo>
                  <a:cubicBezTo>
                    <a:pt x="14617" y="13983"/>
                    <a:pt x="14647" y="13944"/>
                    <a:pt x="14676" y="13903"/>
                  </a:cubicBezTo>
                  <a:cubicBezTo>
                    <a:pt x="14790" y="13837"/>
                    <a:pt x="14892" y="13760"/>
                    <a:pt x="14995" y="13675"/>
                  </a:cubicBezTo>
                  <a:close/>
                  <a:moveTo>
                    <a:pt x="21511" y="10662"/>
                  </a:moveTo>
                  <a:cubicBezTo>
                    <a:pt x="21595" y="10662"/>
                    <a:pt x="21680" y="10663"/>
                    <a:pt x="21764" y="10665"/>
                  </a:cubicBezTo>
                  <a:cubicBezTo>
                    <a:pt x="21750" y="11637"/>
                    <a:pt x="21423" y="12704"/>
                    <a:pt x="20807" y="13763"/>
                  </a:cubicBezTo>
                  <a:cubicBezTo>
                    <a:pt x="20723" y="13907"/>
                    <a:pt x="20635" y="14049"/>
                    <a:pt x="20543" y="14186"/>
                  </a:cubicBezTo>
                  <a:cubicBezTo>
                    <a:pt x="20447" y="14086"/>
                    <a:pt x="20337" y="13995"/>
                    <a:pt x="20220" y="13914"/>
                  </a:cubicBezTo>
                  <a:cubicBezTo>
                    <a:pt x="19985" y="13756"/>
                    <a:pt x="19733" y="13650"/>
                    <a:pt x="19469" y="13580"/>
                  </a:cubicBezTo>
                  <a:cubicBezTo>
                    <a:pt x="19623" y="13240"/>
                    <a:pt x="19748" y="12883"/>
                    <a:pt x="19824" y="12506"/>
                  </a:cubicBezTo>
                  <a:cubicBezTo>
                    <a:pt x="19941" y="11927"/>
                    <a:pt x="19919" y="11347"/>
                    <a:pt x="19773" y="10830"/>
                  </a:cubicBezTo>
                  <a:cubicBezTo>
                    <a:pt x="20347" y="10718"/>
                    <a:pt x="20928" y="10662"/>
                    <a:pt x="21511" y="10662"/>
                  </a:cubicBezTo>
                  <a:close/>
                  <a:moveTo>
                    <a:pt x="6217" y="13386"/>
                  </a:moveTo>
                  <a:lnTo>
                    <a:pt x="8952" y="13763"/>
                  </a:lnTo>
                  <a:cubicBezTo>
                    <a:pt x="8494" y="13892"/>
                    <a:pt x="8043" y="14054"/>
                    <a:pt x="7606" y="14240"/>
                  </a:cubicBezTo>
                  <a:cubicBezTo>
                    <a:pt x="7236" y="14167"/>
                    <a:pt x="6872" y="14086"/>
                    <a:pt x="6520" y="13998"/>
                  </a:cubicBezTo>
                  <a:cubicBezTo>
                    <a:pt x="6425" y="13976"/>
                    <a:pt x="6327" y="13951"/>
                    <a:pt x="6231" y="13922"/>
                  </a:cubicBezTo>
                  <a:cubicBezTo>
                    <a:pt x="6224" y="13746"/>
                    <a:pt x="6220" y="13565"/>
                    <a:pt x="6217" y="13386"/>
                  </a:cubicBezTo>
                  <a:close/>
                  <a:moveTo>
                    <a:pt x="13957" y="14189"/>
                  </a:moveTo>
                  <a:cubicBezTo>
                    <a:pt x="13924" y="14240"/>
                    <a:pt x="13895" y="14291"/>
                    <a:pt x="13862" y="14343"/>
                  </a:cubicBezTo>
                  <a:cubicBezTo>
                    <a:pt x="13843" y="14332"/>
                    <a:pt x="13825" y="14321"/>
                    <a:pt x="13811" y="14306"/>
                  </a:cubicBezTo>
                  <a:cubicBezTo>
                    <a:pt x="13774" y="14284"/>
                    <a:pt x="13741" y="14259"/>
                    <a:pt x="13704" y="14237"/>
                  </a:cubicBezTo>
                  <a:cubicBezTo>
                    <a:pt x="13789" y="14225"/>
                    <a:pt x="13873" y="14208"/>
                    <a:pt x="13957" y="14189"/>
                  </a:cubicBezTo>
                  <a:close/>
                  <a:moveTo>
                    <a:pt x="18379" y="13844"/>
                  </a:moveTo>
                  <a:lnTo>
                    <a:pt x="18379" y="13844"/>
                  </a:lnTo>
                  <a:cubicBezTo>
                    <a:pt x="18530" y="13859"/>
                    <a:pt x="18680" y="13873"/>
                    <a:pt x="18827" y="13892"/>
                  </a:cubicBezTo>
                  <a:cubicBezTo>
                    <a:pt x="18739" y="14049"/>
                    <a:pt x="18643" y="14208"/>
                    <a:pt x="18541" y="14357"/>
                  </a:cubicBezTo>
                  <a:cubicBezTo>
                    <a:pt x="18501" y="14193"/>
                    <a:pt x="18450" y="14032"/>
                    <a:pt x="18391" y="13870"/>
                  </a:cubicBezTo>
                  <a:cubicBezTo>
                    <a:pt x="18387" y="13863"/>
                    <a:pt x="18384" y="13856"/>
                    <a:pt x="18379" y="13844"/>
                  </a:cubicBezTo>
                  <a:close/>
                  <a:moveTo>
                    <a:pt x="8941" y="14211"/>
                  </a:moveTo>
                  <a:lnTo>
                    <a:pt x="8941" y="14211"/>
                  </a:lnTo>
                  <a:cubicBezTo>
                    <a:pt x="8897" y="14299"/>
                    <a:pt x="8853" y="14384"/>
                    <a:pt x="8805" y="14467"/>
                  </a:cubicBezTo>
                  <a:cubicBezTo>
                    <a:pt x="8666" y="14442"/>
                    <a:pt x="8527" y="14416"/>
                    <a:pt x="8387" y="14391"/>
                  </a:cubicBezTo>
                  <a:cubicBezTo>
                    <a:pt x="8571" y="14325"/>
                    <a:pt x="8754" y="14266"/>
                    <a:pt x="8941" y="14211"/>
                  </a:cubicBezTo>
                  <a:close/>
                  <a:moveTo>
                    <a:pt x="13107" y="14387"/>
                  </a:moveTo>
                  <a:cubicBezTo>
                    <a:pt x="13191" y="14431"/>
                    <a:pt x="13279" y="14479"/>
                    <a:pt x="13363" y="14530"/>
                  </a:cubicBezTo>
                  <a:cubicBezTo>
                    <a:pt x="13253" y="14552"/>
                    <a:pt x="13143" y="14574"/>
                    <a:pt x="13037" y="14589"/>
                  </a:cubicBezTo>
                  <a:cubicBezTo>
                    <a:pt x="13059" y="14523"/>
                    <a:pt x="13081" y="14453"/>
                    <a:pt x="13107" y="14387"/>
                  </a:cubicBezTo>
                  <a:close/>
                  <a:moveTo>
                    <a:pt x="12007" y="14186"/>
                  </a:moveTo>
                  <a:lnTo>
                    <a:pt x="12007" y="14186"/>
                  </a:lnTo>
                  <a:cubicBezTo>
                    <a:pt x="12230" y="14218"/>
                    <a:pt x="12461" y="14244"/>
                    <a:pt x="12692" y="14262"/>
                  </a:cubicBezTo>
                  <a:cubicBezTo>
                    <a:pt x="12648" y="14387"/>
                    <a:pt x="12608" y="14508"/>
                    <a:pt x="12571" y="14626"/>
                  </a:cubicBezTo>
                  <a:cubicBezTo>
                    <a:pt x="12421" y="14621"/>
                    <a:pt x="12263" y="14599"/>
                    <a:pt x="12161" y="14516"/>
                  </a:cubicBezTo>
                  <a:cubicBezTo>
                    <a:pt x="12083" y="14445"/>
                    <a:pt x="12032" y="14340"/>
                    <a:pt x="12007" y="14186"/>
                  </a:cubicBezTo>
                  <a:close/>
                  <a:moveTo>
                    <a:pt x="10672" y="14002"/>
                  </a:moveTo>
                  <a:lnTo>
                    <a:pt x="10903" y="14035"/>
                  </a:lnTo>
                  <a:cubicBezTo>
                    <a:pt x="10837" y="14123"/>
                    <a:pt x="10775" y="14211"/>
                    <a:pt x="10719" y="14299"/>
                  </a:cubicBezTo>
                  <a:cubicBezTo>
                    <a:pt x="10624" y="14453"/>
                    <a:pt x="10547" y="14611"/>
                    <a:pt x="10481" y="14768"/>
                  </a:cubicBezTo>
                  <a:cubicBezTo>
                    <a:pt x="10074" y="14692"/>
                    <a:pt x="9660" y="14618"/>
                    <a:pt x="9249" y="14545"/>
                  </a:cubicBezTo>
                  <a:cubicBezTo>
                    <a:pt x="9301" y="14450"/>
                    <a:pt x="9348" y="14354"/>
                    <a:pt x="9392" y="14259"/>
                  </a:cubicBezTo>
                  <a:cubicBezTo>
                    <a:pt x="9421" y="14196"/>
                    <a:pt x="9447" y="14134"/>
                    <a:pt x="9473" y="14076"/>
                  </a:cubicBezTo>
                  <a:cubicBezTo>
                    <a:pt x="9509" y="14064"/>
                    <a:pt x="9543" y="14057"/>
                    <a:pt x="9579" y="14049"/>
                  </a:cubicBezTo>
                  <a:cubicBezTo>
                    <a:pt x="9755" y="14138"/>
                    <a:pt x="9929" y="14182"/>
                    <a:pt x="10100" y="14182"/>
                  </a:cubicBezTo>
                  <a:cubicBezTo>
                    <a:pt x="10149" y="14182"/>
                    <a:pt x="10198" y="14178"/>
                    <a:pt x="10247" y="14171"/>
                  </a:cubicBezTo>
                  <a:cubicBezTo>
                    <a:pt x="10404" y="14145"/>
                    <a:pt x="10543" y="14086"/>
                    <a:pt x="10672" y="14002"/>
                  </a:cubicBezTo>
                  <a:close/>
                  <a:moveTo>
                    <a:pt x="11394" y="14105"/>
                  </a:moveTo>
                  <a:lnTo>
                    <a:pt x="11501" y="14115"/>
                  </a:lnTo>
                  <a:cubicBezTo>
                    <a:pt x="11347" y="14343"/>
                    <a:pt x="11215" y="14592"/>
                    <a:pt x="11112" y="14856"/>
                  </a:cubicBezTo>
                  <a:cubicBezTo>
                    <a:pt x="11108" y="14868"/>
                    <a:pt x="11105" y="14878"/>
                    <a:pt x="11101" y="14890"/>
                  </a:cubicBezTo>
                  <a:cubicBezTo>
                    <a:pt x="11039" y="14878"/>
                    <a:pt x="10976" y="14863"/>
                    <a:pt x="10910" y="14853"/>
                  </a:cubicBezTo>
                  <a:cubicBezTo>
                    <a:pt x="10961" y="14743"/>
                    <a:pt x="11017" y="14633"/>
                    <a:pt x="11086" y="14526"/>
                  </a:cubicBezTo>
                  <a:cubicBezTo>
                    <a:pt x="11174" y="14379"/>
                    <a:pt x="11277" y="14240"/>
                    <a:pt x="11394" y="14105"/>
                  </a:cubicBezTo>
                  <a:close/>
                  <a:moveTo>
                    <a:pt x="6253" y="14372"/>
                  </a:moveTo>
                  <a:lnTo>
                    <a:pt x="6253" y="14372"/>
                  </a:lnTo>
                  <a:cubicBezTo>
                    <a:pt x="6308" y="14387"/>
                    <a:pt x="6363" y="14401"/>
                    <a:pt x="6415" y="14416"/>
                  </a:cubicBezTo>
                  <a:cubicBezTo>
                    <a:pt x="6598" y="14460"/>
                    <a:pt x="6777" y="14504"/>
                    <a:pt x="6965" y="14545"/>
                  </a:cubicBezTo>
                  <a:cubicBezTo>
                    <a:pt x="6733" y="14658"/>
                    <a:pt x="6510" y="14783"/>
                    <a:pt x="6293" y="14912"/>
                  </a:cubicBezTo>
                  <a:cubicBezTo>
                    <a:pt x="6275" y="14731"/>
                    <a:pt x="6264" y="14552"/>
                    <a:pt x="6253" y="14372"/>
                  </a:cubicBezTo>
                  <a:close/>
                  <a:moveTo>
                    <a:pt x="11702" y="14611"/>
                  </a:moveTo>
                  <a:cubicBezTo>
                    <a:pt x="11746" y="14695"/>
                    <a:pt x="11805" y="14772"/>
                    <a:pt x="11885" y="14841"/>
                  </a:cubicBezTo>
                  <a:cubicBezTo>
                    <a:pt x="12054" y="14985"/>
                    <a:pt x="12259" y="15032"/>
                    <a:pt x="12457" y="15047"/>
                  </a:cubicBezTo>
                  <a:cubicBezTo>
                    <a:pt x="12447" y="15102"/>
                    <a:pt x="12432" y="15154"/>
                    <a:pt x="12425" y="15205"/>
                  </a:cubicBezTo>
                  <a:cubicBezTo>
                    <a:pt x="12127" y="15124"/>
                    <a:pt x="11827" y="15051"/>
                    <a:pt x="11523" y="14981"/>
                  </a:cubicBezTo>
                  <a:cubicBezTo>
                    <a:pt x="11574" y="14856"/>
                    <a:pt x="11633" y="14736"/>
                    <a:pt x="11702" y="14611"/>
                  </a:cubicBezTo>
                  <a:close/>
                  <a:moveTo>
                    <a:pt x="13535" y="14926"/>
                  </a:moveTo>
                  <a:lnTo>
                    <a:pt x="13535" y="14926"/>
                  </a:lnTo>
                  <a:cubicBezTo>
                    <a:pt x="13444" y="15105"/>
                    <a:pt x="13359" y="15286"/>
                    <a:pt x="13279" y="15472"/>
                  </a:cubicBezTo>
                  <a:cubicBezTo>
                    <a:pt x="13136" y="15421"/>
                    <a:pt x="12993" y="15374"/>
                    <a:pt x="12846" y="15330"/>
                  </a:cubicBezTo>
                  <a:cubicBezTo>
                    <a:pt x="12865" y="15230"/>
                    <a:pt x="12887" y="15135"/>
                    <a:pt x="12909" y="15036"/>
                  </a:cubicBezTo>
                  <a:cubicBezTo>
                    <a:pt x="13117" y="15014"/>
                    <a:pt x="13330" y="14978"/>
                    <a:pt x="13535" y="14926"/>
                  </a:cubicBezTo>
                  <a:close/>
                  <a:moveTo>
                    <a:pt x="21852" y="12528"/>
                  </a:moveTo>
                  <a:cubicBezTo>
                    <a:pt x="21717" y="13624"/>
                    <a:pt x="21464" y="14692"/>
                    <a:pt x="21130" y="15740"/>
                  </a:cubicBezTo>
                  <a:cubicBezTo>
                    <a:pt x="21130" y="15655"/>
                    <a:pt x="21126" y="15572"/>
                    <a:pt x="21119" y="15491"/>
                  </a:cubicBezTo>
                  <a:cubicBezTo>
                    <a:pt x="21082" y="15135"/>
                    <a:pt x="20980" y="14819"/>
                    <a:pt x="20818" y="14548"/>
                  </a:cubicBezTo>
                  <a:cubicBezTo>
                    <a:pt x="20943" y="14365"/>
                    <a:pt x="21064" y="14174"/>
                    <a:pt x="21178" y="13980"/>
                  </a:cubicBezTo>
                  <a:cubicBezTo>
                    <a:pt x="21416" y="13565"/>
                    <a:pt x="21662" y="13071"/>
                    <a:pt x="21852" y="12528"/>
                  </a:cubicBezTo>
                  <a:close/>
                  <a:moveTo>
                    <a:pt x="16979" y="13639"/>
                  </a:moveTo>
                  <a:lnTo>
                    <a:pt x="16979" y="13639"/>
                  </a:lnTo>
                  <a:cubicBezTo>
                    <a:pt x="17254" y="13705"/>
                    <a:pt x="17533" y="13756"/>
                    <a:pt x="17815" y="13790"/>
                  </a:cubicBezTo>
                  <a:cubicBezTo>
                    <a:pt x="17841" y="13793"/>
                    <a:pt x="17866" y="13797"/>
                    <a:pt x="17892" y="13800"/>
                  </a:cubicBezTo>
                  <a:cubicBezTo>
                    <a:pt x="17929" y="13873"/>
                    <a:pt x="17961" y="13947"/>
                    <a:pt x="17991" y="14024"/>
                  </a:cubicBezTo>
                  <a:cubicBezTo>
                    <a:pt x="18093" y="14291"/>
                    <a:pt x="18164" y="14570"/>
                    <a:pt x="18200" y="14853"/>
                  </a:cubicBezTo>
                  <a:cubicBezTo>
                    <a:pt x="18137" y="14937"/>
                    <a:pt x="18079" y="15017"/>
                    <a:pt x="18017" y="15098"/>
                  </a:cubicBezTo>
                  <a:cubicBezTo>
                    <a:pt x="17797" y="15391"/>
                    <a:pt x="17555" y="15699"/>
                    <a:pt x="17291" y="16000"/>
                  </a:cubicBezTo>
                  <a:cubicBezTo>
                    <a:pt x="17301" y="15249"/>
                    <a:pt x="17199" y="14453"/>
                    <a:pt x="16979" y="13639"/>
                  </a:cubicBezTo>
                  <a:close/>
                  <a:moveTo>
                    <a:pt x="13983" y="14988"/>
                  </a:moveTo>
                  <a:cubicBezTo>
                    <a:pt x="14390" y="15347"/>
                    <a:pt x="14713" y="15777"/>
                    <a:pt x="14973" y="16242"/>
                  </a:cubicBezTo>
                  <a:cubicBezTo>
                    <a:pt x="14566" y="16000"/>
                    <a:pt x="14129" y="15795"/>
                    <a:pt x="13679" y="15619"/>
                  </a:cubicBezTo>
                  <a:cubicBezTo>
                    <a:pt x="13774" y="15403"/>
                    <a:pt x="13873" y="15193"/>
                    <a:pt x="13983" y="14988"/>
                  </a:cubicBezTo>
                  <a:close/>
                  <a:moveTo>
                    <a:pt x="19274" y="13973"/>
                  </a:moveTo>
                  <a:cubicBezTo>
                    <a:pt x="19528" y="14032"/>
                    <a:pt x="19765" y="14123"/>
                    <a:pt x="19978" y="14269"/>
                  </a:cubicBezTo>
                  <a:cubicBezTo>
                    <a:pt x="20100" y="14350"/>
                    <a:pt x="20202" y="14442"/>
                    <a:pt x="20293" y="14548"/>
                  </a:cubicBezTo>
                  <a:cubicBezTo>
                    <a:pt x="19784" y="15242"/>
                    <a:pt x="19186" y="15843"/>
                    <a:pt x="18538" y="16330"/>
                  </a:cubicBezTo>
                  <a:lnTo>
                    <a:pt x="18538" y="16330"/>
                  </a:lnTo>
                  <a:cubicBezTo>
                    <a:pt x="18648" y="15894"/>
                    <a:pt x="18684" y="15428"/>
                    <a:pt x="18643" y="14970"/>
                  </a:cubicBezTo>
                  <a:cubicBezTo>
                    <a:pt x="18868" y="14651"/>
                    <a:pt x="19088" y="14321"/>
                    <a:pt x="19274" y="13973"/>
                  </a:cubicBezTo>
                  <a:close/>
                  <a:moveTo>
                    <a:pt x="10771" y="15259"/>
                  </a:moveTo>
                  <a:cubicBezTo>
                    <a:pt x="10837" y="15274"/>
                    <a:pt x="10907" y="15289"/>
                    <a:pt x="10973" y="15300"/>
                  </a:cubicBezTo>
                  <a:cubicBezTo>
                    <a:pt x="10877" y="15667"/>
                    <a:pt x="10829" y="16041"/>
                    <a:pt x="10815" y="16408"/>
                  </a:cubicBezTo>
                  <a:cubicBezTo>
                    <a:pt x="10800" y="16364"/>
                    <a:pt x="10789" y="16320"/>
                    <a:pt x="10775" y="16271"/>
                  </a:cubicBezTo>
                  <a:cubicBezTo>
                    <a:pt x="10694" y="15934"/>
                    <a:pt x="10690" y="15597"/>
                    <a:pt x="10771" y="15259"/>
                  </a:cubicBezTo>
                  <a:close/>
                  <a:moveTo>
                    <a:pt x="7654" y="14687"/>
                  </a:moveTo>
                  <a:cubicBezTo>
                    <a:pt x="7955" y="14746"/>
                    <a:pt x="8259" y="14805"/>
                    <a:pt x="8560" y="14856"/>
                  </a:cubicBezTo>
                  <a:cubicBezTo>
                    <a:pt x="8039" y="15608"/>
                    <a:pt x="7331" y="16173"/>
                    <a:pt x="6550" y="16469"/>
                  </a:cubicBezTo>
                  <a:cubicBezTo>
                    <a:pt x="6447" y="16110"/>
                    <a:pt x="6385" y="15740"/>
                    <a:pt x="6341" y="15381"/>
                  </a:cubicBezTo>
                  <a:cubicBezTo>
                    <a:pt x="6755" y="15127"/>
                    <a:pt x="7195" y="14893"/>
                    <a:pt x="7654" y="14687"/>
                  </a:cubicBezTo>
                  <a:close/>
                  <a:moveTo>
                    <a:pt x="3826" y="9136"/>
                  </a:moveTo>
                  <a:cubicBezTo>
                    <a:pt x="3672" y="9561"/>
                    <a:pt x="3562" y="10001"/>
                    <a:pt x="3503" y="10449"/>
                  </a:cubicBezTo>
                  <a:cubicBezTo>
                    <a:pt x="3401" y="11230"/>
                    <a:pt x="3418" y="12333"/>
                    <a:pt x="4086" y="13166"/>
                  </a:cubicBezTo>
                  <a:cubicBezTo>
                    <a:pt x="4533" y="13724"/>
                    <a:pt x="5171" y="14035"/>
                    <a:pt x="5816" y="14244"/>
                  </a:cubicBezTo>
                  <a:cubicBezTo>
                    <a:pt x="5831" y="14526"/>
                    <a:pt x="5850" y="14805"/>
                    <a:pt x="5879" y="15083"/>
                  </a:cubicBezTo>
                  <a:cubicBezTo>
                    <a:pt x="5879" y="15110"/>
                    <a:pt x="5882" y="15135"/>
                    <a:pt x="5887" y="15161"/>
                  </a:cubicBezTo>
                  <a:cubicBezTo>
                    <a:pt x="5846" y="15186"/>
                    <a:pt x="5806" y="15212"/>
                    <a:pt x="5765" y="15237"/>
                  </a:cubicBezTo>
                  <a:cubicBezTo>
                    <a:pt x="5274" y="15564"/>
                    <a:pt x="4672" y="15993"/>
                    <a:pt x="4127" y="16535"/>
                  </a:cubicBezTo>
                  <a:cubicBezTo>
                    <a:pt x="3401" y="16327"/>
                    <a:pt x="2704" y="15919"/>
                    <a:pt x="2098" y="15337"/>
                  </a:cubicBezTo>
                  <a:cubicBezTo>
                    <a:pt x="1824" y="15069"/>
                    <a:pt x="1578" y="14780"/>
                    <a:pt x="1369" y="14472"/>
                  </a:cubicBezTo>
                  <a:cubicBezTo>
                    <a:pt x="1317" y="14123"/>
                    <a:pt x="1299" y="13775"/>
                    <a:pt x="1310" y="13426"/>
                  </a:cubicBezTo>
                  <a:cubicBezTo>
                    <a:pt x="1372" y="11619"/>
                    <a:pt x="2355" y="9943"/>
                    <a:pt x="3826" y="9136"/>
                  </a:cubicBezTo>
                  <a:close/>
                  <a:moveTo>
                    <a:pt x="12791" y="15762"/>
                  </a:moveTo>
                  <a:lnTo>
                    <a:pt x="12791" y="15762"/>
                  </a:lnTo>
                  <a:cubicBezTo>
                    <a:pt x="12901" y="15795"/>
                    <a:pt x="13007" y="15831"/>
                    <a:pt x="13117" y="15868"/>
                  </a:cubicBezTo>
                  <a:cubicBezTo>
                    <a:pt x="13019" y="16125"/>
                    <a:pt x="12934" y="16386"/>
                    <a:pt x="12861" y="16645"/>
                  </a:cubicBezTo>
                  <a:cubicBezTo>
                    <a:pt x="12787" y="16378"/>
                    <a:pt x="12765" y="16078"/>
                    <a:pt x="12791" y="15762"/>
                  </a:cubicBezTo>
                  <a:close/>
                  <a:moveTo>
                    <a:pt x="5941" y="15638"/>
                  </a:moveTo>
                  <a:cubicBezTo>
                    <a:pt x="5985" y="15953"/>
                    <a:pt x="6048" y="16276"/>
                    <a:pt x="6139" y="16594"/>
                  </a:cubicBezTo>
                  <a:cubicBezTo>
                    <a:pt x="6022" y="16623"/>
                    <a:pt x="5904" y="16645"/>
                    <a:pt x="5787" y="16664"/>
                  </a:cubicBezTo>
                  <a:cubicBezTo>
                    <a:pt x="5614" y="16687"/>
                    <a:pt x="5440" y="16699"/>
                    <a:pt x="5266" y="16699"/>
                  </a:cubicBezTo>
                  <a:cubicBezTo>
                    <a:pt x="5053" y="16699"/>
                    <a:pt x="4840" y="16682"/>
                    <a:pt x="4628" y="16650"/>
                  </a:cubicBezTo>
                  <a:cubicBezTo>
                    <a:pt x="5073" y="16239"/>
                    <a:pt x="5542" y="15905"/>
                    <a:pt x="5941" y="15638"/>
                  </a:cubicBezTo>
                  <a:close/>
                  <a:moveTo>
                    <a:pt x="15321" y="14039"/>
                  </a:moveTo>
                  <a:cubicBezTo>
                    <a:pt x="15384" y="14127"/>
                    <a:pt x="15446" y="14218"/>
                    <a:pt x="15497" y="14321"/>
                  </a:cubicBezTo>
                  <a:cubicBezTo>
                    <a:pt x="15908" y="15069"/>
                    <a:pt x="15978" y="15993"/>
                    <a:pt x="15703" y="16738"/>
                  </a:cubicBezTo>
                  <a:cubicBezTo>
                    <a:pt x="15695" y="16730"/>
                    <a:pt x="15688" y="16726"/>
                    <a:pt x="15681" y="16719"/>
                  </a:cubicBezTo>
                  <a:cubicBezTo>
                    <a:pt x="15362" y="15956"/>
                    <a:pt x="14911" y="15242"/>
                    <a:pt x="14273" y="14673"/>
                  </a:cubicBezTo>
                  <a:cubicBezTo>
                    <a:pt x="14639" y="14508"/>
                    <a:pt x="14991" y="14296"/>
                    <a:pt x="15321" y="14039"/>
                  </a:cubicBezTo>
                  <a:close/>
                  <a:moveTo>
                    <a:pt x="16052" y="13345"/>
                  </a:moveTo>
                  <a:cubicBezTo>
                    <a:pt x="16198" y="13404"/>
                    <a:pt x="16345" y="13455"/>
                    <a:pt x="16495" y="13504"/>
                  </a:cubicBezTo>
                  <a:cubicBezTo>
                    <a:pt x="16807" y="14548"/>
                    <a:pt x="16920" y="15564"/>
                    <a:pt x="16839" y="16484"/>
                  </a:cubicBezTo>
                  <a:cubicBezTo>
                    <a:pt x="16619" y="16704"/>
                    <a:pt x="16385" y="16914"/>
                    <a:pt x="16135" y="17108"/>
                  </a:cubicBezTo>
                  <a:cubicBezTo>
                    <a:pt x="16106" y="17082"/>
                    <a:pt x="16077" y="17053"/>
                    <a:pt x="16047" y="17027"/>
                  </a:cubicBezTo>
                  <a:cubicBezTo>
                    <a:pt x="16426" y="16144"/>
                    <a:pt x="16367" y="15014"/>
                    <a:pt x="15876" y="14115"/>
                  </a:cubicBezTo>
                  <a:cubicBezTo>
                    <a:pt x="15805" y="13988"/>
                    <a:pt x="15729" y="13870"/>
                    <a:pt x="15648" y="13760"/>
                  </a:cubicBezTo>
                  <a:cubicBezTo>
                    <a:pt x="15788" y="13631"/>
                    <a:pt x="15923" y="13492"/>
                    <a:pt x="16052" y="13345"/>
                  </a:cubicBezTo>
                  <a:close/>
                  <a:moveTo>
                    <a:pt x="18225" y="15531"/>
                  </a:moveTo>
                  <a:lnTo>
                    <a:pt x="18225" y="15531"/>
                  </a:lnTo>
                  <a:cubicBezTo>
                    <a:pt x="18203" y="15949"/>
                    <a:pt x="18112" y="16359"/>
                    <a:pt x="17951" y="16730"/>
                  </a:cubicBezTo>
                  <a:cubicBezTo>
                    <a:pt x="17697" y="16887"/>
                    <a:pt x="17441" y="17027"/>
                    <a:pt x="17181" y="17148"/>
                  </a:cubicBezTo>
                  <a:cubicBezTo>
                    <a:pt x="17210" y="16994"/>
                    <a:pt x="17232" y="16836"/>
                    <a:pt x="17250" y="16679"/>
                  </a:cubicBezTo>
                  <a:cubicBezTo>
                    <a:pt x="17614" y="16305"/>
                    <a:pt x="17936" y="15909"/>
                    <a:pt x="18225" y="15531"/>
                  </a:cubicBezTo>
                  <a:close/>
                  <a:moveTo>
                    <a:pt x="16741" y="17163"/>
                  </a:moveTo>
                  <a:lnTo>
                    <a:pt x="16741" y="17163"/>
                  </a:lnTo>
                  <a:cubicBezTo>
                    <a:pt x="16729" y="17225"/>
                    <a:pt x="16715" y="17288"/>
                    <a:pt x="16700" y="17350"/>
                  </a:cubicBezTo>
                  <a:cubicBezTo>
                    <a:pt x="16619" y="17379"/>
                    <a:pt x="16539" y="17408"/>
                    <a:pt x="16458" y="17434"/>
                  </a:cubicBezTo>
                  <a:cubicBezTo>
                    <a:pt x="16451" y="17427"/>
                    <a:pt x="16443" y="17420"/>
                    <a:pt x="16440" y="17416"/>
                  </a:cubicBezTo>
                  <a:cubicBezTo>
                    <a:pt x="16543" y="17335"/>
                    <a:pt x="16641" y="17251"/>
                    <a:pt x="16741" y="17163"/>
                  </a:cubicBezTo>
                  <a:close/>
                  <a:moveTo>
                    <a:pt x="13517" y="16015"/>
                  </a:moveTo>
                  <a:cubicBezTo>
                    <a:pt x="14170" y="16271"/>
                    <a:pt x="14782" y="16587"/>
                    <a:pt x="15329" y="16994"/>
                  </a:cubicBezTo>
                  <a:cubicBezTo>
                    <a:pt x="15365" y="17082"/>
                    <a:pt x="15399" y="17174"/>
                    <a:pt x="15428" y="17262"/>
                  </a:cubicBezTo>
                  <a:cubicBezTo>
                    <a:pt x="15321" y="17427"/>
                    <a:pt x="15197" y="17581"/>
                    <a:pt x="15061" y="17724"/>
                  </a:cubicBezTo>
                  <a:cubicBezTo>
                    <a:pt x="14922" y="17735"/>
                    <a:pt x="14782" y="17742"/>
                    <a:pt x="14643" y="17742"/>
                  </a:cubicBezTo>
                  <a:cubicBezTo>
                    <a:pt x="14115" y="17742"/>
                    <a:pt x="13741" y="17662"/>
                    <a:pt x="13455" y="17482"/>
                  </a:cubicBezTo>
                  <a:cubicBezTo>
                    <a:pt x="13337" y="17408"/>
                    <a:pt x="13235" y="17320"/>
                    <a:pt x="13151" y="17218"/>
                  </a:cubicBezTo>
                  <a:cubicBezTo>
                    <a:pt x="13246" y="16811"/>
                    <a:pt x="13367" y="16408"/>
                    <a:pt x="13517" y="16015"/>
                  </a:cubicBezTo>
                  <a:close/>
                  <a:moveTo>
                    <a:pt x="1592" y="15432"/>
                  </a:moveTo>
                  <a:lnTo>
                    <a:pt x="1592" y="15432"/>
                  </a:lnTo>
                  <a:cubicBezTo>
                    <a:pt x="1658" y="15506"/>
                    <a:pt x="1732" y="15575"/>
                    <a:pt x="1805" y="15645"/>
                  </a:cubicBezTo>
                  <a:cubicBezTo>
                    <a:pt x="2399" y="16220"/>
                    <a:pt x="3081" y="16638"/>
                    <a:pt x="3800" y="16880"/>
                  </a:cubicBezTo>
                  <a:cubicBezTo>
                    <a:pt x="3511" y="17207"/>
                    <a:pt x="3247" y="17570"/>
                    <a:pt x="3037" y="17970"/>
                  </a:cubicBezTo>
                  <a:cubicBezTo>
                    <a:pt x="2370" y="17210"/>
                    <a:pt x="1875" y="16337"/>
                    <a:pt x="1592" y="15432"/>
                  </a:cubicBezTo>
                  <a:close/>
                  <a:moveTo>
                    <a:pt x="11391" y="15391"/>
                  </a:moveTo>
                  <a:cubicBezTo>
                    <a:pt x="11717" y="15465"/>
                    <a:pt x="12043" y="15545"/>
                    <a:pt x="12359" y="15633"/>
                  </a:cubicBezTo>
                  <a:cubicBezTo>
                    <a:pt x="12285" y="16422"/>
                    <a:pt x="12469" y="16958"/>
                    <a:pt x="12696" y="17310"/>
                  </a:cubicBezTo>
                  <a:cubicBezTo>
                    <a:pt x="12652" y="17530"/>
                    <a:pt x="12611" y="17746"/>
                    <a:pt x="12582" y="17970"/>
                  </a:cubicBezTo>
                  <a:cubicBezTo>
                    <a:pt x="12333" y="17896"/>
                    <a:pt x="12095" y="17794"/>
                    <a:pt x="11875" y="17665"/>
                  </a:cubicBezTo>
                  <a:cubicBezTo>
                    <a:pt x="11677" y="17548"/>
                    <a:pt x="11453" y="17386"/>
                    <a:pt x="11255" y="17166"/>
                  </a:cubicBezTo>
                  <a:cubicBezTo>
                    <a:pt x="11215" y="16591"/>
                    <a:pt x="11237" y="15978"/>
                    <a:pt x="11391" y="15391"/>
                  </a:cubicBezTo>
                  <a:close/>
                  <a:moveTo>
                    <a:pt x="17507" y="17478"/>
                  </a:moveTo>
                  <a:lnTo>
                    <a:pt x="17507" y="17478"/>
                  </a:lnTo>
                  <a:cubicBezTo>
                    <a:pt x="17345" y="17691"/>
                    <a:pt x="17166" y="17889"/>
                    <a:pt x="16968" y="18072"/>
                  </a:cubicBezTo>
                  <a:cubicBezTo>
                    <a:pt x="16957" y="18061"/>
                    <a:pt x="16949" y="18047"/>
                    <a:pt x="16942" y="18036"/>
                  </a:cubicBezTo>
                  <a:cubicBezTo>
                    <a:pt x="16983" y="17918"/>
                    <a:pt x="17020" y="17801"/>
                    <a:pt x="17056" y="17680"/>
                  </a:cubicBezTo>
                  <a:cubicBezTo>
                    <a:pt x="17206" y="17618"/>
                    <a:pt x="17357" y="17552"/>
                    <a:pt x="17507" y="17478"/>
                  </a:cubicBezTo>
                  <a:close/>
                  <a:moveTo>
                    <a:pt x="13051" y="17717"/>
                  </a:moveTo>
                  <a:cubicBezTo>
                    <a:pt x="13117" y="17772"/>
                    <a:pt x="13180" y="17816"/>
                    <a:pt x="13227" y="17845"/>
                  </a:cubicBezTo>
                  <a:cubicBezTo>
                    <a:pt x="13429" y="17973"/>
                    <a:pt x="13649" y="18050"/>
                    <a:pt x="13865" y="18098"/>
                  </a:cubicBezTo>
                  <a:cubicBezTo>
                    <a:pt x="13765" y="18107"/>
                    <a:pt x="13663" y="18111"/>
                    <a:pt x="13562" y="18111"/>
                  </a:cubicBezTo>
                  <a:cubicBezTo>
                    <a:pt x="13374" y="18111"/>
                    <a:pt x="13185" y="18096"/>
                    <a:pt x="12997" y="18065"/>
                  </a:cubicBezTo>
                  <a:cubicBezTo>
                    <a:pt x="13015" y="17948"/>
                    <a:pt x="13029" y="17830"/>
                    <a:pt x="13051" y="17717"/>
                  </a:cubicBezTo>
                  <a:close/>
                  <a:moveTo>
                    <a:pt x="16323" y="17933"/>
                  </a:moveTo>
                  <a:cubicBezTo>
                    <a:pt x="16367" y="17988"/>
                    <a:pt x="16414" y="18043"/>
                    <a:pt x="16458" y="18102"/>
                  </a:cubicBezTo>
                  <a:cubicBezTo>
                    <a:pt x="16385" y="18278"/>
                    <a:pt x="16304" y="18446"/>
                    <a:pt x="16209" y="18608"/>
                  </a:cubicBezTo>
                  <a:cubicBezTo>
                    <a:pt x="16176" y="18402"/>
                    <a:pt x="16135" y="18197"/>
                    <a:pt x="16084" y="17992"/>
                  </a:cubicBezTo>
                  <a:cubicBezTo>
                    <a:pt x="16165" y="17973"/>
                    <a:pt x="16242" y="17955"/>
                    <a:pt x="16323" y="17933"/>
                  </a:cubicBezTo>
                  <a:close/>
                  <a:moveTo>
                    <a:pt x="12949" y="18487"/>
                  </a:moveTo>
                  <a:cubicBezTo>
                    <a:pt x="13156" y="18522"/>
                    <a:pt x="13367" y="18538"/>
                    <a:pt x="13577" y="18538"/>
                  </a:cubicBezTo>
                  <a:cubicBezTo>
                    <a:pt x="13720" y="18538"/>
                    <a:pt x="13862" y="18531"/>
                    <a:pt x="14001" y="18516"/>
                  </a:cubicBezTo>
                  <a:lnTo>
                    <a:pt x="14001" y="18516"/>
                  </a:lnTo>
                  <a:cubicBezTo>
                    <a:pt x="13671" y="18688"/>
                    <a:pt x="13312" y="18832"/>
                    <a:pt x="12919" y="18942"/>
                  </a:cubicBezTo>
                  <a:cubicBezTo>
                    <a:pt x="12927" y="18788"/>
                    <a:pt x="12938" y="18637"/>
                    <a:pt x="12949" y="18487"/>
                  </a:cubicBezTo>
                  <a:close/>
                  <a:moveTo>
                    <a:pt x="20540" y="14937"/>
                  </a:moveTo>
                  <a:cubicBezTo>
                    <a:pt x="20620" y="15113"/>
                    <a:pt x="20672" y="15311"/>
                    <a:pt x="20694" y="15531"/>
                  </a:cubicBezTo>
                  <a:cubicBezTo>
                    <a:pt x="20785" y="16455"/>
                    <a:pt x="20315" y="17643"/>
                    <a:pt x="19553" y="18424"/>
                  </a:cubicBezTo>
                  <a:cubicBezTo>
                    <a:pt x="19230" y="18754"/>
                    <a:pt x="18759" y="19124"/>
                    <a:pt x="18279" y="19124"/>
                  </a:cubicBezTo>
                  <a:cubicBezTo>
                    <a:pt x="18220" y="19124"/>
                    <a:pt x="18161" y="19118"/>
                    <a:pt x="18101" y="19106"/>
                  </a:cubicBezTo>
                  <a:cubicBezTo>
                    <a:pt x="17746" y="19033"/>
                    <a:pt x="17470" y="18747"/>
                    <a:pt x="17221" y="18421"/>
                  </a:cubicBezTo>
                  <a:cubicBezTo>
                    <a:pt x="17609" y="18069"/>
                    <a:pt x="17932" y="17673"/>
                    <a:pt x="18178" y="17232"/>
                  </a:cubicBezTo>
                  <a:cubicBezTo>
                    <a:pt x="18215" y="17174"/>
                    <a:pt x="18244" y="17112"/>
                    <a:pt x="18277" y="17049"/>
                  </a:cubicBezTo>
                  <a:cubicBezTo>
                    <a:pt x="19120" y="16510"/>
                    <a:pt x="19890" y="15795"/>
                    <a:pt x="20540" y="14937"/>
                  </a:cubicBezTo>
                  <a:close/>
                  <a:moveTo>
                    <a:pt x="11325" y="17808"/>
                  </a:moveTo>
                  <a:lnTo>
                    <a:pt x="11325" y="17808"/>
                  </a:lnTo>
                  <a:cubicBezTo>
                    <a:pt x="11427" y="17889"/>
                    <a:pt x="11541" y="17966"/>
                    <a:pt x="11658" y="18036"/>
                  </a:cubicBezTo>
                  <a:cubicBezTo>
                    <a:pt x="11926" y="18194"/>
                    <a:pt x="12223" y="18314"/>
                    <a:pt x="12531" y="18399"/>
                  </a:cubicBezTo>
                  <a:cubicBezTo>
                    <a:pt x="12513" y="18612"/>
                    <a:pt x="12498" y="18828"/>
                    <a:pt x="12494" y="19040"/>
                  </a:cubicBezTo>
                  <a:cubicBezTo>
                    <a:pt x="12227" y="19096"/>
                    <a:pt x="11948" y="19136"/>
                    <a:pt x="11662" y="19158"/>
                  </a:cubicBezTo>
                  <a:cubicBezTo>
                    <a:pt x="11523" y="18905"/>
                    <a:pt x="11449" y="18586"/>
                    <a:pt x="11398" y="18285"/>
                  </a:cubicBezTo>
                  <a:cubicBezTo>
                    <a:pt x="11372" y="18135"/>
                    <a:pt x="11347" y="17973"/>
                    <a:pt x="11325" y="17808"/>
                  </a:cubicBezTo>
                  <a:close/>
                  <a:moveTo>
                    <a:pt x="9022" y="14941"/>
                  </a:moveTo>
                  <a:cubicBezTo>
                    <a:pt x="9069" y="14948"/>
                    <a:pt x="9121" y="14956"/>
                    <a:pt x="9172" y="14966"/>
                  </a:cubicBezTo>
                  <a:cubicBezTo>
                    <a:pt x="9565" y="15036"/>
                    <a:pt x="9961" y="15105"/>
                    <a:pt x="10353" y="15179"/>
                  </a:cubicBezTo>
                  <a:cubicBezTo>
                    <a:pt x="10261" y="15575"/>
                    <a:pt x="10261" y="15978"/>
                    <a:pt x="10360" y="16374"/>
                  </a:cubicBezTo>
                  <a:cubicBezTo>
                    <a:pt x="10448" y="16730"/>
                    <a:pt x="10609" y="17056"/>
                    <a:pt x="10841" y="17339"/>
                  </a:cubicBezTo>
                  <a:cubicBezTo>
                    <a:pt x="10870" y="17702"/>
                    <a:pt x="10921" y="18043"/>
                    <a:pt x="10976" y="18358"/>
                  </a:cubicBezTo>
                  <a:cubicBezTo>
                    <a:pt x="11024" y="18634"/>
                    <a:pt x="11090" y="18920"/>
                    <a:pt x="11196" y="19184"/>
                  </a:cubicBezTo>
                  <a:lnTo>
                    <a:pt x="10917" y="19184"/>
                  </a:lnTo>
                  <a:cubicBezTo>
                    <a:pt x="9150" y="19162"/>
                    <a:pt x="7735" y="18560"/>
                    <a:pt x="7031" y="17530"/>
                  </a:cubicBezTo>
                  <a:cubicBezTo>
                    <a:pt x="6891" y="17324"/>
                    <a:pt x="6777" y="17104"/>
                    <a:pt x="6686" y="16873"/>
                  </a:cubicBezTo>
                  <a:cubicBezTo>
                    <a:pt x="7610" y="16528"/>
                    <a:pt x="8439" y="15846"/>
                    <a:pt x="9022" y="14941"/>
                  </a:cubicBezTo>
                  <a:close/>
                  <a:moveTo>
                    <a:pt x="15666" y="18080"/>
                  </a:moveTo>
                  <a:cubicBezTo>
                    <a:pt x="15729" y="18348"/>
                    <a:pt x="15780" y="18612"/>
                    <a:pt x="15820" y="18876"/>
                  </a:cubicBezTo>
                  <a:cubicBezTo>
                    <a:pt x="15039" y="19286"/>
                    <a:pt x="14107" y="19561"/>
                    <a:pt x="13073" y="19675"/>
                  </a:cubicBezTo>
                  <a:cubicBezTo>
                    <a:pt x="13022" y="19682"/>
                    <a:pt x="12971" y="19686"/>
                    <a:pt x="12919" y="19690"/>
                  </a:cubicBezTo>
                  <a:cubicBezTo>
                    <a:pt x="12916" y="19587"/>
                    <a:pt x="12916" y="19488"/>
                    <a:pt x="12912" y="19385"/>
                  </a:cubicBezTo>
                  <a:cubicBezTo>
                    <a:pt x="13836" y="19147"/>
                    <a:pt x="14628" y="18729"/>
                    <a:pt x="15226" y="18164"/>
                  </a:cubicBezTo>
                  <a:lnTo>
                    <a:pt x="15292" y="18131"/>
                  </a:lnTo>
                  <a:cubicBezTo>
                    <a:pt x="15417" y="18120"/>
                    <a:pt x="15541" y="18102"/>
                    <a:pt x="15666" y="18080"/>
                  </a:cubicBezTo>
                  <a:close/>
                  <a:moveTo>
                    <a:pt x="12491" y="19477"/>
                  </a:moveTo>
                  <a:cubicBezTo>
                    <a:pt x="12491" y="19550"/>
                    <a:pt x="12494" y="19624"/>
                    <a:pt x="12498" y="19693"/>
                  </a:cubicBezTo>
                  <a:cubicBezTo>
                    <a:pt x="12322" y="19678"/>
                    <a:pt x="12157" y="19638"/>
                    <a:pt x="12017" y="19554"/>
                  </a:cubicBezTo>
                  <a:cubicBezTo>
                    <a:pt x="12179" y="19532"/>
                    <a:pt x="12337" y="19510"/>
                    <a:pt x="12491" y="19477"/>
                  </a:cubicBezTo>
                  <a:close/>
                  <a:moveTo>
                    <a:pt x="15568" y="19473"/>
                  </a:moveTo>
                  <a:lnTo>
                    <a:pt x="15568" y="19473"/>
                  </a:lnTo>
                  <a:cubicBezTo>
                    <a:pt x="14896" y="20170"/>
                    <a:pt x="14027" y="20636"/>
                    <a:pt x="13066" y="20958"/>
                  </a:cubicBezTo>
                  <a:cubicBezTo>
                    <a:pt x="13011" y="20680"/>
                    <a:pt x="12975" y="20401"/>
                    <a:pt x="12949" y="20118"/>
                  </a:cubicBezTo>
                  <a:cubicBezTo>
                    <a:pt x="13007" y="20111"/>
                    <a:pt x="13063" y="20108"/>
                    <a:pt x="13121" y="20100"/>
                  </a:cubicBezTo>
                  <a:cubicBezTo>
                    <a:pt x="14016" y="20005"/>
                    <a:pt x="14841" y="19788"/>
                    <a:pt x="15568" y="19473"/>
                  </a:cubicBezTo>
                  <a:close/>
                  <a:moveTo>
                    <a:pt x="6278" y="17002"/>
                  </a:moveTo>
                  <a:cubicBezTo>
                    <a:pt x="6381" y="17269"/>
                    <a:pt x="6510" y="17530"/>
                    <a:pt x="6674" y="17772"/>
                  </a:cubicBezTo>
                  <a:cubicBezTo>
                    <a:pt x="7459" y="18916"/>
                    <a:pt x="9003" y="19587"/>
                    <a:pt x="10910" y="19612"/>
                  </a:cubicBezTo>
                  <a:cubicBezTo>
                    <a:pt x="10955" y="19613"/>
                    <a:pt x="11000" y="19613"/>
                    <a:pt x="11044" y="19613"/>
                  </a:cubicBezTo>
                  <a:cubicBezTo>
                    <a:pt x="11178" y="19613"/>
                    <a:pt x="11309" y="19610"/>
                    <a:pt x="11438" y="19602"/>
                  </a:cubicBezTo>
                  <a:cubicBezTo>
                    <a:pt x="11533" y="19722"/>
                    <a:pt x="11643" y="19825"/>
                    <a:pt x="11779" y="19910"/>
                  </a:cubicBezTo>
                  <a:cubicBezTo>
                    <a:pt x="12007" y="20052"/>
                    <a:pt x="12263" y="20111"/>
                    <a:pt x="12523" y="20126"/>
                  </a:cubicBezTo>
                  <a:cubicBezTo>
                    <a:pt x="12549" y="20445"/>
                    <a:pt x="12593" y="20768"/>
                    <a:pt x="12655" y="21083"/>
                  </a:cubicBezTo>
                  <a:cubicBezTo>
                    <a:pt x="11548" y="21398"/>
                    <a:pt x="10345" y="21552"/>
                    <a:pt x="9201" y="21662"/>
                  </a:cubicBezTo>
                  <a:cubicBezTo>
                    <a:pt x="8941" y="21689"/>
                    <a:pt x="8665" y="21717"/>
                    <a:pt x="8391" y="21717"/>
                  </a:cubicBezTo>
                  <a:cubicBezTo>
                    <a:pt x="8073" y="21717"/>
                    <a:pt x="7756" y="21680"/>
                    <a:pt x="7466" y="21560"/>
                  </a:cubicBezTo>
                  <a:cubicBezTo>
                    <a:pt x="6620" y="21211"/>
                    <a:pt x="6151" y="20276"/>
                    <a:pt x="6041" y="18707"/>
                  </a:cubicBezTo>
                  <a:cubicBezTo>
                    <a:pt x="6044" y="18703"/>
                    <a:pt x="6044" y="18696"/>
                    <a:pt x="6048" y="18692"/>
                  </a:cubicBezTo>
                  <a:cubicBezTo>
                    <a:pt x="6209" y="18336"/>
                    <a:pt x="6180" y="17970"/>
                    <a:pt x="5970" y="17691"/>
                  </a:cubicBezTo>
                  <a:cubicBezTo>
                    <a:pt x="5929" y="17636"/>
                    <a:pt x="5865" y="17603"/>
                    <a:pt x="5798" y="17603"/>
                  </a:cubicBezTo>
                  <a:cubicBezTo>
                    <a:pt x="5776" y="17603"/>
                    <a:pt x="5754" y="17606"/>
                    <a:pt x="5733" y="17614"/>
                  </a:cubicBezTo>
                  <a:cubicBezTo>
                    <a:pt x="5648" y="17643"/>
                    <a:pt x="5586" y="17724"/>
                    <a:pt x="5586" y="17816"/>
                  </a:cubicBezTo>
                  <a:cubicBezTo>
                    <a:pt x="5586" y="18010"/>
                    <a:pt x="5582" y="18292"/>
                    <a:pt x="5601" y="18622"/>
                  </a:cubicBezTo>
                  <a:cubicBezTo>
                    <a:pt x="5442" y="18872"/>
                    <a:pt x="5171" y="19052"/>
                    <a:pt x="4904" y="19074"/>
                  </a:cubicBezTo>
                  <a:cubicBezTo>
                    <a:pt x="4874" y="19076"/>
                    <a:pt x="4845" y="19077"/>
                    <a:pt x="4815" y="19077"/>
                  </a:cubicBezTo>
                  <a:cubicBezTo>
                    <a:pt x="4362" y="19077"/>
                    <a:pt x="3868" y="18820"/>
                    <a:pt x="3349" y="18304"/>
                  </a:cubicBezTo>
                  <a:cubicBezTo>
                    <a:pt x="3584" y="17819"/>
                    <a:pt x="3902" y="17390"/>
                    <a:pt x="4259" y="17012"/>
                  </a:cubicBezTo>
                  <a:cubicBezTo>
                    <a:pt x="4586" y="17088"/>
                    <a:pt x="4919" y="17127"/>
                    <a:pt x="5250" y="17127"/>
                  </a:cubicBezTo>
                  <a:cubicBezTo>
                    <a:pt x="5449" y="17127"/>
                    <a:pt x="5647" y="17113"/>
                    <a:pt x="5843" y="17086"/>
                  </a:cubicBezTo>
                  <a:cubicBezTo>
                    <a:pt x="5989" y="17068"/>
                    <a:pt x="6136" y="17038"/>
                    <a:pt x="6278" y="17002"/>
                  </a:cubicBezTo>
                  <a:close/>
                  <a:moveTo>
                    <a:pt x="15920" y="19722"/>
                  </a:moveTo>
                  <a:cubicBezTo>
                    <a:pt x="15930" y="19866"/>
                    <a:pt x="15937" y="20005"/>
                    <a:pt x="15945" y="20140"/>
                  </a:cubicBezTo>
                  <a:cubicBezTo>
                    <a:pt x="15981" y="20878"/>
                    <a:pt x="15967" y="21724"/>
                    <a:pt x="15615" y="22421"/>
                  </a:cubicBezTo>
                  <a:cubicBezTo>
                    <a:pt x="15337" y="22977"/>
                    <a:pt x="14745" y="23482"/>
                    <a:pt x="14091" y="23482"/>
                  </a:cubicBezTo>
                  <a:cubicBezTo>
                    <a:pt x="14054" y="23482"/>
                    <a:pt x="14017" y="23481"/>
                    <a:pt x="13979" y="23477"/>
                  </a:cubicBezTo>
                  <a:cubicBezTo>
                    <a:pt x="13601" y="22821"/>
                    <a:pt x="13330" y="22113"/>
                    <a:pt x="13154" y="21380"/>
                  </a:cubicBezTo>
                  <a:cubicBezTo>
                    <a:pt x="14214" y="21032"/>
                    <a:pt x="15179" y="20518"/>
                    <a:pt x="15920" y="19722"/>
                  </a:cubicBezTo>
                  <a:close/>
                  <a:moveTo>
                    <a:pt x="3176" y="18732"/>
                  </a:moveTo>
                  <a:lnTo>
                    <a:pt x="3176" y="18732"/>
                  </a:lnTo>
                  <a:cubicBezTo>
                    <a:pt x="3736" y="19252"/>
                    <a:pt x="4274" y="19504"/>
                    <a:pt x="4810" y="19504"/>
                  </a:cubicBezTo>
                  <a:cubicBezTo>
                    <a:pt x="4854" y="19504"/>
                    <a:pt x="4897" y="19502"/>
                    <a:pt x="4941" y="19499"/>
                  </a:cubicBezTo>
                  <a:cubicBezTo>
                    <a:pt x="5193" y="19480"/>
                    <a:pt x="5442" y="19370"/>
                    <a:pt x="5652" y="19202"/>
                  </a:cubicBezTo>
                  <a:cubicBezTo>
                    <a:pt x="5784" y="20250"/>
                    <a:pt x="6173" y="21490"/>
                    <a:pt x="7305" y="21956"/>
                  </a:cubicBezTo>
                  <a:cubicBezTo>
                    <a:pt x="7655" y="22101"/>
                    <a:pt x="8032" y="22144"/>
                    <a:pt x="8396" y="22144"/>
                  </a:cubicBezTo>
                  <a:cubicBezTo>
                    <a:pt x="8693" y="22144"/>
                    <a:pt x="8982" y="22116"/>
                    <a:pt x="9242" y="22091"/>
                  </a:cubicBezTo>
                  <a:cubicBezTo>
                    <a:pt x="10401" y="21974"/>
                    <a:pt x="11618" y="21824"/>
                    <a:pt x="12747" y="21504"/>
                  </a:cubicBezTo>
                  <a:cubicBezTo>
                    <a:pt x="12916" y="22208"/>
                    <a:pt x="13173" y="22887"/>
                    <a:pt x="13513" y="23525"/>
                  </a:cubicBezTo>
                  <a:cubicBezTo>
                    <a:pt x="10951" y="23459"/>
                    <a:pt x="8387" y="23180"/>
                    <a:pt x="5872" y="22685"/>
                  </a:cubicBezTo>
                  <a:cubicBezTo>
                    <a:pt x="5153" y="22542"/>
                    <a:pt x="4460" y="22381"/>
                    <a:pt x="3924" y="21963"/>
                  </a:cubicBezTo>
                  <a:cubicBezTo>
                    <a:pt x="2964" y="21208"/>
                    <a:pt x="2832" y="19800"/>
                    <a:pt x="3176" y="18732"/>
                  </a:cubicBezTo>
                  <a:close/>
                  <a:moveTo>
                    <a:pt x="20122" y="18428"/>
                  </a:moveTo>
                  <a:cubicBezTo>
                    <a:pt x="19674" y="19477"/>
                    <a:pt x="19186" y="20504"/>
                    <a:pt x="18702" y="21523"/>
                  </a:cubicBezTo>
                  <a:cubicBezTo>
                    <a:pt x="18438" y="22084"/>
                    <a:pt x="18134" y="22722"/>
                    <a:pt x="17606" y="23088"/>
                  </a:cubicBezTo>
                  <a:cubicBezTo>
                    <a:pt x="17056" y="23470"/>
                    <a:pt x="16316" y="23518"/>
                    <a:pt x="15600" y="23532"/>
                  </a:cubicBezTo>
                  <a:cubicBezTo>
                    <a:pt x="15465" y="23536"/>
                    <a:pt x="15333" y="23536"/>
                    <a:pt x="15197" y="23540"/>
                  </a:cubicBezTo>
                  <a:cubicBezTo>
                    <a:pt x="15541" y="23298"/>
                    <a:pt x="15824" y="22964"/>
                    <a:pt x="16000" y="22616"/>
                  </a:cubicBezTo>
                  <a:cubicBezTo>
                    <a:pt x="16396" y="21827"/>
                    <a:pt x="16411" y="20914"/>
                    <a:pt x="16374" y="20122"/>
                  </a:cubicBezTo>
                  <a:cubicBezTo>
                    <a:pt x="16360" y="19844"/>
                    <a:pt x="16338" y="19554"/>
                    <a:pt x="16304" y="19253"/>
                  </a:cubicBezTo>
                  <a:cubicBezTo>
                    <a:pt x="16316" y="19238"/>
                    <a:pt x="16326" y="19220"/>
                    <a:pt x="16341" y="19206"/>
                  </a:cubicBezTo>
                  <a:cubicBezTo>
                    <a:pt x="16392" y="19132"/>
                    <a:pt x="16440" y="19055"/>
                    <a:pt x="16487" y="18982"/>
                  </a:cubicBezTo>
                  <a:cubicBezTo>
                    <a:pt x="16627" y="18890"/>
                    <a:pt x="16763" y="18795"/>
                    <a:pt x="16891" y="18696"/>
                  </a:cubicBezTo>
                  <a:cubicBezTo>
                    <a:pt x="17181" y="19074"/>
                    <a:pt x="17526" y="19426"/>
                    <a:pt x="18017" y="19524"/>
                  </a:cubicBezTo>
                  <a:cubicBezTo>
                    <a:pt x="18108" y="19543"/>
                    <a:pt x="18200" y="19553"/>
                    <a:pt x="18292" y="19553"/>
                  </a:cubicBezTo>
                  <a:cubicBezTo>
                    <a:pt x="18793" y="19553"/>
                    <a:pt x="19319" y="19276"/>
                    <a:pt x="19858" y="18722"/>
                  </a:cubicBezTo>
                  <a:cubicBezTo>
                    <a:pt x="19949" y="18630"/>
                    <a:pt x="20037" y="18531"/>
                    <a:pt x="20122" y="18428"/>
                  </a:cubicBezTo>
                  <a:close/>
                  <a:moveTo>
                    <a:pt x="14214" y="0"/>
                  </a:moveTo>
                  <a:cubicBezTo>
                    <a:pt x="13499" y="0"/>
                    <a:pt x="12765" y="125"/>
                    <a:pt x="12043" y="376"/>
                  </a:cubicBezTo>
                  <a:cubicBezTo>
                    <a:pt x="10719" y="838"/>
                    <a:pt x="9631" y="1655"/>
                    <a:pt x="8919" y="2696"/>
                  </a:cubicBezTo>
                  <a:cubicBezTo>
                    <a:pt x="8472" y="2646"/>
                    <a:pt x="8048" y="2621"/>
                    <a:pt x="7645" y="2621"/>
                  </a:cubicBezTo>
                  <a:cubicBezTo>
                    <a:pt x="6188" y="2621"/>
                    <a:pt x="5010" y="2949"/>
                    <a:pt x="4083" y="3606"/>
                  </a:cubicBezTo>
                  <a:cubicBezTo>
                    <a:pt x="3115" y="4292"/>
                    <a:pt x="2480" y="5590"/>
                    <a:pt x="2506" y="6833"/>
                  </a:cubicBezTo>
                  <a:cubicBezTo>
                    <a:pt x="2513" y="7027"/>
                    <a:pt x="2531" y="7215"/>
                    <a:pt x="2565" y="7394"/>
                  </a:cubicBezTo>
                  <a:cubicBezTo>
                    <a:pt x="2458" y="7471"/>
                    <a:pt x="2352" y="7548"/>
                    <a:pt x="2249" y="7633"/>
                  </a:cubicBezTo>
                  <a:cubicBezTo>
                    <a:pt x="1013" y="8619"/>
                    <a:pt x="254" y="9946"/>
                    <a:pt x="111" y="11373"/>
                  </a:cubicBezTo>
                  <a:cubicBezTo>
                    <a:pt x="1" y="12480"/>
                    <a:pt x="312" y="13636"/>
                    <a:pt x="962" y="14629"/>
                  </a:cubicBezTo>
                  <a:cubicBezTo>
                    <a:pt x="1182" y="15982"/>
                    <a:pt x="1838" y="17302"/>
                    <a:pt x="2843" y="18395"/>
                  </a:cubicBezTo>
                  <a:cubicBezTo>
                    <a:pt x="2348" y="19653"/>
                    <a:pt x="2469" y="21362"/>
                    <a:pt x="3660" y="22300"/>
                  </a:cubicBezTo>
                  <a:cubicBezTo>
                    <a:pt x="4269" y="22777"/>
                    <a:pt x="5046" y="22960"/>
                    <a:pt x="5791" y="23103"/>
                  </a:cubicBezTo>
                  <a:cubicBezTo>
                    <a:pt x="8714" y="23679"/>
                    <a:pt x="11699" y="23969"/>
                    <a:pt x="14680" y="23969"/>
                  </a:cubicBezTo>
                  <a:cubicBezTo>
                    <a:pt x="14991" y="23969"/>
                    <a:pt x="15299" y="23965"/>
                    <a:pt x="15612" y="23961"/>
                  </a:cubicBezTo>
                  <a:cubicBezTo>
                    <a:pt x="16389" y="23943"/>
                    <a:pt x="17203" y="23892"/>
                    <a:pt x="17851" y="23440"/>
                  </a:cubicBezTo>
                  <a:cubicBezTo>
                    <a:pt x="18472" y="23008"/>
                    <a:pt x="18816" y="22286"/>
                    <a:pt x="19091" y="21706"/>
                  </a:cubicBezTo>
                  <a:cubicBezTo>
                    <a:pt x="20499" y="18732"/>
                    <a:pt x="21959" y="15660"/>
                    <a:pt x="22311" y="12297"/>
                  </a:cubicBezTo>
                  <a:cubicBezTo>
                    <a:pt x="22362" y="11783"/>
                    <a:pt x="22392" y="11255"/>
                    <a:pt x="22395" y="10701"/>
                  </a:cubicBezTo>
                  <a:cubicBezTo>
                    <a:pt x="23744" y="10830"/>
                    <a:pt x="25061" y="11259"/>
                    <a:pt x="26190" y="12003"/>
                  </a:cubicBezTo>
                  <a:lnTo>
                    <a:pt x="26242" y="12037"/>
                  </a:lnTo>
                  <a:cubicBezTo>
                    <a:pt x="26548" y="12237"/>
                    <a:pt x="26892" y="12466"/>
                    <a:pt x="27294" y="12466"/>
                  </a:cubicBezTo>
                  <a:cubicBezTo>
                    <a:pt x="27325" y="12466"/>
                    <a:pt x="27357" y="12465"/>
                    <a:pt x="27389" y="12462"/>
                  </a:cubicBezTo>
                  <a:cubicBezTo>
                    <a:pt x="27719" y="12436"/>
                    <a:pt x="27987" y="12267"/>
                    <a:pt x="28167" y="11978"/>
                  </a:cubicBezTo>
                  <a:cubicBezTo>
                    <a:pt x="28519" y="11413"/>
                    <a:pt x="28449" y="10551"/>
                    <a:pt x="28233" y="9994"/>
                  </a:cubicBezTo>
                  <a:cubicBezTo>
                    <a:pt x="26795" y="6257"/>
                    <a:pt x="22696" y="4413"/>
                    <a:pt x="19513" y="3518"/>
                  </a:cubicBezTo>
                  <a:cubicBezTo>
                    <a:pt x="19066" y="3393"/>
                    <a:pt x="18598" y="3277"/>
                    <a:pt x="18122" y="3277"/>
                  </a:cubicBezTo>
                  <a:cubicBezTo>
                    <a:pt x="18082" y="3277"/>
                    <a:pt x="18042" y="3278"/>
                    <a:pt x="18002" y="3280"/>
                  </a:cubicBezTo>
                  <a:cubicBezTo>
                    <a:pt x="17826" y="3170"/>
                    <a:pt x="17658" y="3038"/>
                    <a:pt x="17485" y="2902"/>
                  </a:cubicBezTo>
                  <a:cubicBezTo>
                    <a:pt x="17203" y="2682"/>
                    <a:pt x="16910" y="2454"/>
                    <a:pt x="16568" y="2312"/>
                  </a:cubicBezTo>
                  <a:cubicBezTo>
                    <a:pt x="16763" y="1890"/>
                    <a:pt x="16968" y="1472"/>
                    <a:pt x="17188" y="1065"/>
                  </a:cubicBezTo>
                  <a:cubicBezTo>
                    <a:pt x="17243" y="966"/>
                    <a:pt x="17210" y="841"/>
                    <a:pt x="17111" y="782"/>
                  </a:cubicBezTo>
                  <a:cubicBezTo>
                    <a:pt x="16253" y="263"/>
                    <a:pt x="15254" y="0"/>
                    <a:pt x="14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3096829" y="1289625"/>
              <a:ext cx="245999" cy="271843"/>
            </a:xfrm>
            <a:custGeom>
              <a:avLst/>
              <a:gdLst/>
              <a:ahLst/>
              <a:cxnLst/>
              <a:rect l="l" t="t" r="r" b="b"/>
              <a:pathLst>
                <a:path w="14554" h="16083" extrusionOk="0">
                  <a:moveTo>
                    <a:pt x="4357" y="0"/>
                  </a:moveTo>
                  <a:cubicBezTo>
                    <a:pt x="3990" y="0"/>
                    <a:pt x="3636" y="58"/>
                    <a:pt x="3296" y="175"/>
                  </a:cubicBezTo>
                  <a:cubicBezTo>
                    <a:pt x="843" y="1015"/>
                    <a:pt x="33" y="4568"/>
                    <a:pt x="0" y="4718"/>
                  </a:cubicBezTo>
                  <a:lnTo>
                    <a:pt x="209" y="4762"/>
                  </a:lnTo>
                  <a:cubicBezTo>
                    <a:pt x="216" y="4729"/>
                    <a:pt x="1027" y="1176"/>
                    <a:pt x="3367" y="373"/>
                  </a:cubicBezTo>
                  <a:cubicBezTo>
                    <a:pt x="3682" y="266"/>
                    <a:pt x="4012" y="212"/>
                    <a:pt x="4354" y="212"/>
                  </a:cubicBezTo>
                  <a:cubicBezTo>
                    <a:pt x="5484" y="212"/>
                    <a:pt x="6758" y="795"/>
                    <a:pt x="8159" y="1957"/>
                  </a:cubicBezTo>
                  <a:cubicBezTo>
                    <a:pt x="11074" y="4381"/>
                    <a:pt x="13161" y="10376"/>
                    <a:pt x="14554" y="16082"/>
                  </a:cubicBezTo>
                  <a:lnTo>
                    <a:pt x="14554" y="15224"/>
                  </a:lnTo>
                  <a:cubicBezTo>
                    <a:pt x="13153" y="9731"/>
                    <a:pt x="11107" y="4131"/>
                    <a:pt x="8291" y="1792"/>
                  </a:cubicBezTo>
                  <a:cubicBezTo>
                    <a:pt x="6854" y="601"/>
                    <a:pt x="5536" y="0"/>
                    <a:pt x="43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3214523" y="1321335"/>
              <a:ext cx="33433" cy="219969"/>
            </a:xfrm>
            <a:custGeom>
              <a:avLst/>
              <a:gdLst/>
              <a:ahLst/>
              <a:cxnLst/>
              <a:rect l="l" t="t" r="r" b="b"/>
              <a:pathLst>
                <a:path w="1978" h="13014" extrusionOk="0">
                  <a:moveTo>
                    <a:pt x="1456" y="0"/>
                  </a:moveTo>
                  <a:cubicBezTo>
                    <a:pt x="1456" y="0"/>
                    <a:pt x="936" y="2395"/>
                    <a:pt x="936" y="3539"/>
                  </a:cubicBezTo>
                  <a:lnTo>
                    <a:pt x="936" y="7183"/>
                  </a:lnTo>
                  <a:cubicBezTo>
                    <a:pt x="936" y="9267"/>
                    <a:pt x="0" y="11661"/>
                    <a:pt x="415" y="13014"/>
                  </a:cubicBezTo>
                  <a:cubicBezTo>
                    <a:pt x="730" y="11973"/>
                    <a:pt x="1977" y="10411"/>
                    <a:pt x="1977" y="8849"/>
                  </a:cubicBezTo>
                  <a:cubicBezTo>
                    <a:pt x="1977" y="7286"/>
                    <a:pt x="1772" y="4998"/>
                    <a:pt x="1772" y="3851"/>
                  </a:cubicBezTo>
                  <a:cubicBezTo>
                    <a:pt x="1772" y="2707"/>
                    <a:pt x="1456"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3235837" y="1367766"/>
              <a:ext cx="40380" cy="248230"/>
            </a:xfrm>
            <a:custGeom>
              <a:avLst/>
              <a:gdLst/>
              <a:ahLst/>
              <a:cxnLst/>
              <a:rect l="l" t="t" r="r" b="b"/>
              <a:pathLst>
                <a:path w="2389" h="14686" extrusionOk="0">
                  <a:moveTo>
                    <a:pt x="2271" y="0"/>
                  </a:moveTo>
                  <a:cubicBezTo>
                    <a:pt x="2271" y="0"/>
                    <a:pt x="361" y="1672"/>
                    <a:pt x="361" y="3461"/>
                  </a:cubicBezTo>
                  <a:cubicBezTo>
                    <a:pt x="361" y="5255"/>
                    <a:pt x="478" y="7880"/>
                    <a:pt x="239" y="9552"/>
                  </a:cubicBezTo>
                  <a:cubicBezTo>
                    <a:pt x="1" y="11224"/>
                    <a:pt x="837" y="14686"/>
                    <a:pt x="837" y="14686"/>
                  </a:cubicBezTo>
                  <a:cubicBezTo>
                    <a:pt x="837" y="14686"/>
                    <a:pt x="1435" y="11939"/>
                    <a:pt x="1435" y="10029"/>
                  </a:cubicBezTo>
                  <a:cubicBezTo>
                    <a:pt x="1435" y="8119"/>
                    <a:pt x="958" y="6446"/>
                    <a:pt x="1673" y="4297"/>
                  </a:cubicBezTo>
                  <a:cubicBezTo>
                    <a:pt x="2388" y="2148"/>
                    <a:pt x="2271" y="0"/>
                    <a:pt x="22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3259518" y="1394219"/>
              <a:ext cx="39873" cy="221913"/>
            </a:xfrm>
            <a:custGeom>
              <a:avLst/>
              <a:gdLst/>
              <a:ahLst/>
              <a:cxnLst/>
              <a:rect l="l" t="t" r="r" b="b"/>
              <a:pathLst>
                <a:path w="2359" h="13129" extrusionOk="0">
                  <a:moveTo>
                    <a:pt x="1695" y="1"/>
                  </a:moveTo>
                  <a:cubicBezTo>
                    <a:pt x="1695" y="1"/>
                    <a:pt x="1094" y="2446"/>
                    <a:pt x="1046" y="4159"/>
                  </a:cubicBezTo>
                  <a:cubicBezTo>
                    <a:pt x="1002" y="5872"/>
                    <a:pt x="1387" y="7382"/>
                    <a:pt x="694" y="9289"/>
                  </a:cubicBezTo>
                  <a:cubicBezTo>
                    <a:pt x="1" y="11199"/>
                    <a:pt x="56" y="13129"/>
                    <a:pt x="56" y="13129"/>
                  </a:cubicBezTo>
                  <a:cubicBezTo>
                    <a:pt x="56" y="13129"/>
                    <a:pt x="1808" y="11676"/>
                    <a:pt x="1852" y="10070"/>
                  </a:cubicBezTo>
                  <a:cubicBezTo>
                    <a:pt x="1896" y="8464"/>
                    <a:pt x="1852" y="6110"/>
                    <a:pt x="2106" y="4617"/>
                  </a:cubicBezTo>
                  <a:cubicBezTo>
                    <a:pt x="2358" y="3125"/>
                    <a:pt x="1695" y="1"/>
                    <a:pt x="16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3129113" y="1291011"/>
              <a:ext cx="46499" cy="222031"/>
            </a:xfrm>
            <a:custGeom>
              <a:avLst/>
              <a:gdLst/>
              <a:ahLst/>
              <a:cxnLst/>
              <a:rect l="l" t="t" r="r" b="b"/>
              <a:pathLst>
                <a:path w="2751" h="13136" extrusionOk="0">
                  <a:moveTo>
                    <a:pt x="2611" y="1"/>
                  </a:moveTo>
                  <a:lnTo>
                    <a:pt x="2611" y="1"/>
                  </a:lnTo>
                  <a:cubicBezTo>
                    <a:pt x="2611" y="1"/>
                    <a:pt x="411" y="1497"/>
                    <a:pt x="411" y="3099"/>
                  </a:cubicBezTo>
                  <a:cubicBezTo>
                    <a:pt x="411" y="4702"/>
                    <a:pt x="550" y="7049"/>
                    <a:pt x="276" y="8545"/>
                  </a:cubicBezTo>
                  <a:cubicBezTo>
                    <a:pt x="0" y="10041"/>
                    <a:pt x="961" y="13136"/>
                    <a:pt x="961" y="13136"/>
                  </a:cubicBezTo>
                  <a:cubicBezTo>
                    <a:pt x="961" y="13136"/>
                    <a:pt x="1650" y="10683"/>
                    <a:pt x="1650" y="8974"/>
                  </a:cubicBezTo>
                  <a:cubicBezTo>
                    <a:pt x="1650" y="7266"/>
                    <a:pt x="1100" y="5770"/>
                    <a:pt x="1926" y="3848"/>
                  </a:cubicBezTo>
                  <a:cubicBezTo>
                    <a:pt x="2750" y="1923"/>
                    <a:pt x="2611" y="1"/>
                    <a:pt x="26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3171269" y="1309080"/>
              <a:ext cx="48409" cy="195917"/>
            </a:xfrm>
            <a:custGeom>
              <a:avLst/>
              <a:gdLst/>
              <a:ahLst/>
              <a:cxnLst/>
              <a:rect l="l" t="t" r="r" b="b"/>
              <a:pathLst>
                <a:path w="2864" h="11591" extrusionOk="0">
                  <a:moveTo>
                    <a:pt x="2772" y="1"/>
                  </a:moveTo>
                  <a:cubicBezTo>
                    <a:pt x="2453" y="1"/>
                    <a:pt x="1397" y="172"/>
                    <a:pt x="1195" y="2397"/>
                  </a:cubicBezTo>
                  <a:cubicBezTo>
                    <a:pt x="953" y="5023"/>
                    <a:pt x="953" y="5261"/>
                    <a:pt x="836" y="7292"/>
                  </a:cubicBezTo>
                  <a:cubicBezTo>
                    <a:pt x="715" y="9321"/>
                    <a:pt x="0" y="11591"/>
                    <a:pt x="0" y="11591"/>
                  </a:cubicBezTo>
                  <a:cubicBezTo>
                    <a:pt x="0" y="11591"/>
                    <a:pt x="1789" y="10755"/>
                    <a:pt x="1789" y="8246"/>
                  </a:cubicBezTo>
                  <a:cubicBezTo>
                    <a:pt x="1789" y="5738"/>
                    <a:pt x="2625" y="4066"/>
                    <a:pt x="2747" y="2874"/>
                  </a:cubicBezTo>
                  <a:cubicBezTo>
                    <a:pt x="2864" y="1678"/>
                    <a:pt x="2864" y="6"/>
                    <a:pt x="2864" y="6"/>
                  </a:cubicBezTo>
                  <a:cubicBezTo>
                    <a:pt x="2864" y="6"/>
                    <a:pt x="2830" y="1"/>
                    <a:pt x="27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3280224" y="1438352"/>
              <a:ext cx="38386" cy="252337"/>
            </a:xfrm>
            <a:custGeom>
              <a:avLst/>
              <a:gdLst/>
              <a:ahLst/>
              <a:cxnLst/>
              <a:rect l="l" t="t" r="r" b="b"/>
              <a:pathLst>
                <a:path w="2271" h="14929" extrusionOk="0">
                  <a:moveTo>
                    <a:pt x="1673" y="1"/>
                  </a:moveTo>
                  <a:cubicBezTo>
                    <a:pt x="1673" y="1"/>
                    <a:pt x="1079" y="2751"/>
                    <a:pt x="1079" y="4063"/>
                  </a:cubicBezTo>
                  <a:lnTo>
                    <a:pt x="1079" y="8244"/>
                  </a:lnTo>
                  <a:cubicBezTo>
                    <a:pt x="1079" y="10631"/>
                    <a:pt x="1" y="13378"/>
                    <a:pt x="481" y="14928"/>
                  </a:cubicBezTo>
                  <a:cubicBezTo>
                    <a:pt x="837" y="13737"/>
                    <a:pt x="2270" y="11943"/>
                    <a:pt x="2270" y="10154"/>
                  </a:cubicBezTo>
                  <a:cubicBezTo>
                    <a:pt x="2270" y="8361"/>
                    <a:pt x="2032" y="5735"/>
                    <a:pt x="2032" y="4419"/>
                  </a:cubicBezTo>
                  <a:cubicBezTo>
                    <a:pt x="2032" y="3107"/>
                    <a:pt x="1673" y="1"/>
                    <a:pt x="16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3082445" y="1345505"/>
              <a:ext cx="32301" cy="125214"/>
            </a:xfrm>
            <a:custGeom>
              <a:avLst/>
              <a:gdLst/>
              <a:ahLst/>
              <a:cxnLst/>
              <a:rect l="l" t="t" r="r" b="b"/>
              <a:pathLst>
                <a:path w="1911" h="7408" extrusionOk="0">
                  <a:moveTo>
                    <a:pt x="1434" y="0"/>
                  </a:moveTo>
                  <a:cubicBezTo>
                    <a:pt x="1434" y="1"/>
                    <a:pt x="0" y="1673"/>
                    <a:pt x="0" y="3345"/>
                  </a:cubicBezTo>
                  <a:cubicBezTo>
                    <a:pt x="0" y="5017"/>
                    <a:pt x="598" y="7408"/>
                    <a:pt x="598" y="7408"/>
                  </a:cubicBezTo>
                  <a:cubicBezTo>
                    <a:pt x="598" y="7408"/>
                    <a:pt x="477" y="6689"/>
                    <a:pt x="1195" y="4419"/>
                  </a:cubicBezTo>
                  <a:cubicBezTo>
                    <a:pt x="1911" y="2153"/>
                    <a:pt x="1434" y="1"/>
                    <a:pt x="1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2906116" y="1675734"/>
              <a:ext cx="372447" cy="438603"/>
            </a:xfrm>
            <a:custGeom>
              <a:avLst/>
              <a:gdLst/>
              <a:ahLst/>
              <a:cxnLst/>
              <a:rect l="l" t="t" r="r" b="b"/>
              <a:pathLst>
                <a:path w="22035" h="25949" extrusionOk="0">
                  <a:moveTo>
                    <a:pt x="13098" y="1"/>
                  </a:moveTo>
                  <a:lnTo>
                    <a:pt x="0" y="2792"/>
                  </a:lnTo>
                  <a:lnTo>
                    <a:pt x="2354" y="25856"/>
                  </a:lnTo>
                  <a:cubicBezTo>
                    <a:pt x="2354" y="25856"/>
                    <a:pt x="5203" y="25949"/>
                    <a:pt x="8383" y="25949"/>
                  </a:cubicBezTo>
                  <a:cubicBezTo>
                    <a:pt x="10694" y="25949"/>
                    <a:pt x="13180" y="25900"/>
                    <a:pt x="14873" y="25731"/>
                  </a:cubicBezTo>
                  <a:cubicBezTo>
                    <a:pt x="18896" y="25332"/>
                    <a:pt x="20582" y="24489"/>
                    <a:pt x="21308" y="21155"/>
                  </a:cubicBezTo>
                  <a:cubicBezTo>
                    <a:pt x="22034" y="17819"/>
                    <a:pt x="21246" y="12919"/>
                    <a:pt x="21246" y="12919"/>
                  </a:cubicBezTo>
                  <a:lnTo>
                    <a:pt x="17828" y="13132"/>
                  </a:lnTo>
                  <a:lnTo>
                    <a:pt x="13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3145982" y="1808995"/>
              <a:ext cx="69486" cy="301929"/>
            </a:xfrm>
            <a:custGeom>
              <a:avLst/>
              <a:gdLst/>
              <a:ahLst/>
              <a:cxnLst/>
              <a:rect l="l" t="t" r="r" b="b"/>
              <a:pathLst>
                <a:path w="4111" h="17863" extrusionOk="0">
                  <a:moveTo>
                    <a:pt x="0" y="1"/>
                  </a:moveTo>
                  <a:lnTo>
                    <a:pt x="532" y="17862"/>
                  </a:lnTo>
                  <a:cubicBezTo>
                    <a:pt x="583" y="17855"/>
                    <a:pt x="635" y="17852"/>
                    <a:pt x="682" y="17847"/>
                  </a:cubicBezTo>
                  <a:cubicBezTo>
                    <a:pt x="2094" y="17708"/>
                    <a:pt x="3216" y="17510"/>
                    <a:pt x="4111" y="17173"/>
                  </a:cubicBezTo>
                  <a:lnTo>
                    <a:pt x="0" y="1"/>
                  </a:lnTo>
                  <a:close/>
                </a:path>
              </a:pathLst>
            </a:custGeom>
            <a:solidFill>
              <a:srgbClr val="2C272B">
                <a:alpha val="2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3183472" y="1846384"/>
              <a:ext cx="67830" cy="136860"/>
            </a:xfrm>
            <a:custGeom>
              <a:avLst/>
              <a:gdLst/>
              <a:ahLst/>
              <a:cxnLst/>
              <a:rect l="l" t="t" r="r" b="b"/>
              <a:pathLst>
                <a:path w="4013" h="8097" extrusionOk="0">
                  <a:moveTo>
                    <a:pt x="1" y="0"/>
                  </a:moveTo>
                  <a:lnTo>
                    <a:pt x="4012" y="8097"/>
                  </a:lnTo>
                  <a:lnTo>
                    <a:pt x="2571" y="2251"/>
                  </a:lnTo>
                  <a:lnTo>
                    <a:pt x="1" y="0"/>
                  </a:lnTo>
                  <a:close/>
                </a:path>
              </a:pathLst>
            </a:custGeom>
            <a:solidFill>
              <a:srgbClr val="2C272B">
                <a:alpha val="2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a:off x="3179686" y="1650076"/>
              <a:ext cx="96902" cy="247639"/>
            </a:xfrm>
            <a:custGeom>
              <a:avLst/>
              <a:gdLst/>
              <a:ahLst/>
              <a:cxnLst/>
              <a:rect l="l" t="t" r="r" b="b"/>
              <a:pathLst>
                <a:path w="5733" h="14651" extrusionOk="0">
                  <a:moveTo>
                    <a:pt x="2156" y="1"/>
                  </a:moveTo>
                  <a:cubicBezTo>
                    <a:pt x="0" y="8864"/>
                    <a:pt x="807" y="12762"/>
                    <a:pt x="807" y="12762"/>
                  </a:cubicBezTo>
                  <a:lnTo>
                    <a:pt x="1643" y="14650"/>
                  </a:lnTo>
                  <a:lnTo>
                    <a:pt x="5061" y="14437"/>
                  </a:lnTo>
                  <a:lnTo>
                    <a:pt x="5732" y="14383"/>
                  </a:lnTo>
                  <a:cubicBezTo>
                    <a:pt x="5732" y="14383"/>
                    <a:pt x="4801" y="2050"/>
                    <a:pt x="2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a:off x="2826470" y="1598827"/>
              <a:ext cx="414956" cy="230330"/>
            </a:xfrm>
            <a:custGeom>
              <a:avLst/>
              <a:gdLst/>
              <a:ahLst/>
              <a:cxnLst/>
              <a:rect l="l" t="t" r="r" b="b"/>
              <a:pathLst>
                <a:path w="24550" h="13627" extrusionOk="0">
                  <a:moveTo>
                    <a:pt x="6039" y="0"/>
                  </a:moveTo>
                  <a:cubicBezTo>
                    <a:pt x="0" y="836"/>
                    <a:pt x="752" y="3928"/>
                    <a:pt x="752" y="3928"/>
                  </a:cubicBezTo>
                  <a:lnTo>
                    <a:pt x="605" y="12761"/>
                  </a:lnTo>
                  <a:lnTo>
                    <a:pt x="24216" y="13626"/>
                  </a:lnTo>
                  <a:cubicBezTo>
                    <a:pt x="24216" y="13626"/>
                    <a:pt x="24550" y="5735"/>
                    <a:pt x="23053" y="3033"/>
                  </a:cubicBezTo>
                  <a:cubicBezTo>
                    <a:pt x="21562" y="330"/>
                    <a:pt x="16681" y="44"/>
                    <a:pt x="16681" y="44"/>
                  </a:cubicBezTo>
                  <a:lnTo>
                    <a:pt x="60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a:off x="2801099" y="2035982"/>
              <a:ext cx="210318" cy="91679"/>
            </a:xfrm>
            <a:custGeom>
              <a:avLst/>
              <a:gdLst/>
              <a:ahLst/>
              <a:cxnLst/>
              <a:rect l="l" t="t" r="r" b="b"/>
              <a:pathLst>
                <a:path w="12443" h="5424" extrusionOk="0">
                  <a:moveTo>
                    <a:pt x="11922" y="0"/>
                  </a:moveTo>
                  <a:lnTo>
                    <a:pt x="4218" y="473"/>
                  </a:lnTo>
                  <a:lnTo>
                    <a:pt x="3162" y="2262"/>
                  </a:lnTo>
                  <a:cubicBezTo>
                    <a:pt x="2909" y="2695"/>
                    <a:pt x="2527" y="3037"/>
                    <a:pt x="2077" y="3242"/>
                  </a:cubicBezTo>
                  <a:lnTo>
                    <a:pt x="859" y="3795"/>
                  </a:lnTo>
                  <a:cubicBezTo>
                    <a:pt x="313" y="4044"/>
                    <a:pt x="1" y="4624"/>
                    <a:pt x="89" y="5215"/>
                  </a:cubicBezTo>
                  <a:lnTo>
                    <a:pt x="119" y="5423"/>
                  </a:lnTo>
                  <a:cubicBezTo>
                    <a:pt x="119" y="5423"/>
                    <a:pt x="12436" y="5295"/>
                    <a:pt x="12439" y="5093"/>
                  </a:cubicBezTo>
                  <a:cubicBezTo>
                    <a:pt x="12443" y="4892"/>
                    <a:pt x="11922" y="0"/>
                    <a:pt x="11922" y="0"/>
                  </a:cubicBezTo>
                  <a:close/>
                </a:path>
              </a:pathLst>
            </a:custGeom>
            <a:solidFill>
              <a:srgbClr val="DC8B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a:off x="2887252" y="2087907"/>
              <a:ext cx="29596" cy="38690"/>
            </a:xfrm>
            <a:custGeom>
              <a:avLst/>
              <a:gdLst/>
              <a:ahLst/>
              <a:cxnLst/>
              <a:rect l="l" t="t" r="r" b="b"/>
              <a:pathLst>
                <a:path w="1751" h="2289" extrusionOk="0">
                  <a:moveTo>
                    <a:pt x="1618" y="0"/>
                  </a:moveTo>
                  <a:cubicBezTo>
                    <a:pt x="1589" y="0"/>
                    <a:pt x="1560" y="11"/>
                    <a:pt x="1538" y="34"/>
                  </a:cubicBezTo>
                  <a:cubicBezTo>
                    <a:pt x="1534" y="34"/>
                    <a:pt x="1270" y="283"/>
                    <a:pt x="632" y="529"/>
                  </a:cubicBezTo>
                  <a:cubicBezTo>
                    <a:pt x="1" y="767"/>
                    <a:pt x="30" y="1376"/>
                    <a:pt x="52" y="1864"/>
                  </a:cubicBezTo>
                  <a:cubicBezTo>
                    <a:pt x="56" y="1970"/>
                    <a:pt x="63" y="2072"/>
                    <a:pt x="60" y="2168"/>
                  </a:cubicBezTo>
                  <a:cubicBezTo>
                    <a:pt x="60" y="2234"/>
                    <a:pt x="111" y="2289"/>
                    <a:pt x="177" y="2289"/>
                  </a:cubicBezTo>
                  <a:cubicBezTo>
                    <a:pt x="243" y="2289"/>
                    <a:pt x="298" y="2238"/>
                    <a:pt x="298" y="2172"/>
                  </a:cubicBezTo>
                  <a:cubicBezTo>
                    <a:pt x="298" y="2072"/>
                    <a:pt x="294" y="1962"/>
                    <a:pt x="291" y="1852"/>
                  </a:cubicBezTo>
                  <a:cubicBezTo>
                    <a:pt x="269" y="1380"/>
                    <a:pt x="247" y="928"/>
                    <a:pt x="716" y="749"/>
                  </a:cubicBezTo>
                  <a:cubicBezTo>
                    <a:pt x="1406" y="488"/>
                    <a:pt x="1692" y="217"/>
                    <a:pt x="1702" y="202"/>
                  </a:cubicBezTo>
                  <a:cubicBezTo>
                    <a:pt x="1751" y="158"/>
                    <a:pt x="1751" y="85"/>
                    <a:pt x="1707" y="38"/>
                  </a:cubicBezTo>
                  <a:cubicBezTo>
                    <a:pt x="1681" y="13"/>
                    <a:pt x="1650" y="0"/>
                    <a:pt x="1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p:nvPr/>
          </p:nvSpPr>
          <p:spPr>
            <a:xfrm>
              <a:off x="2862033" y="2091947"/>
              <a:ext cx="27467" cy="35343"/>
            </a:xfrm>
            <a:custGeom>
              <a:avLst/>
              <a:gdLst/>
              <a:ahLst/>
              <a:cxnLst/>
              <a:rect l="l" t="t" r="r" b="b"/>
              <a:pathLst>
                <a:path w="1625" h="2091" extrusionOk="0">
                  <a:moveTo>
                    <a:pt x="1493" y="0"/>
                  </a:moveTo>
                  <a:cubicBezTo>
                    <a:pt x="1464" y="4"/>
                    <a:pt x="811" y="56"/>
                    <a:pt x="389" y="572"/>
                  </a:cubicBezTo>
                  <a:cubicBezTo>
                    <a:pt x="103" y="924"/>
                    <a:pt x="0" y="1401"/>
                    <a:pt x="81" y="1987"/>
                  </a:cubicBezTo>
                  <a:cubicBezTo>
                    <a:pt x="88" y="2046"/>
                    <a:pt x="140" y="2090"/>
                    <a:pt x="195" y="2090"/>
                  </a:cubicBezTo>
                  <a:lnTo>
                    <a:pt x="213" y="2090"/>
                  </a:lnTo>
                  <a:cubicBezTo>
                    <a:pt x="279" y="2083"/>
                    <a:pt x="323" y="2021"/>
                    <a:pt x="316" y="1958"/>
                  </a:cubicBezTo>
                  <a:cubicBezTo>
                    <a:pt x="246" y="1437"/>
                    <a:pt x="330" y="1024"/>
                    <a:pt x="572" y="723"/>
                  </a:cubicBezTo>
                  <a:cubicBezTo>
                    <a:pt x="928" y="286"/>
                    <a:pt x="1504" y="239"/>
                    <a:pt x="1508" y="239"/>
                  </a:cubicBezTo>
                  <a:cubicBezTo>
                    <a:pt x="1574" y="235"/>
                    <a:pt x="1625" y="176"/>
                    <a:pt x="1618" y="110"/>
                  </a:cubicBezTo>
                  <a:cubicBezTo>
                    <a:pt x="1614" y="48"/>
                    <a:pt x="1555" y="0"/>
                    <a:pt x="1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a:off x="2840516" y="2091625"/>
              <a:ext cx="27483" cy="35309"/>
            </a:xfrm>
            <a:custGeom>
              <a:avLst/>
              <a:gdLst/>
              <a:ahLst/>
              <a:cxnLst/>
              <a:rect l="l" t="t" r="r" b="b"/>
              <a:pathLst>
                <a:path w="1626" h="2089" extrusionOk="0">
                  <a:moveTo>
                    <a:pt x="1500" y="1"/>
                  </a:moveTo>
                  <a:cubicBezTo>
                    <a:pt x="1498" y="1"/>
                    <a:pt x="1496" y="1"/>
                    <a:pt x="1493" y="1"/>
                  </a:cubicBezTo>
                  <a:cubicBezTo>
                    <a:pt x="1468" y="1"/>
                    <a:pt x="811" y="53"/>
                    <a:pt x="393" y="569"/>
                  </a:cubicBezTo>
                  <a:cubicBezTo>
                    <a:pt x="107" y="921"/>
                    <a:pt x="1" y="1398"/>
                    <a:pt x="82" y="1984"/>
                  </a:cubicBezTo>
                  <a:cubicBezTo>
                    <a:pt x="89" y="2047"/>
                    <a:pt x="141" y="2087"/>
                    <a:pt x="199" y="2087"/>
                  </a:cubicBezTo>
                  <a:cubicBezTo>
                    <a:pt x="200" y="2089"/>
                    <a:pt x="202" y="2089"/>
                    <a:pt x="204" y="2089"/>
                  </a:cubicBezTo>
                  <a:cubicBezTo>
                    <a:pt x="208" y="2089"/>
                    <a:pt x="213" y="2087"/>
                    <a:pt x="217" y="2087"/>
                  </a:cubicBezTo>
                  <a:cubicBezTo>
                    <a:pt x="280" y="2080"/>
                    <a:pt x="327" y="2018"/>
                    <a:pt x="317" y="1955"/>
                  </a:cubicBezTo>
                  <a:cubicBezTo>
                    <a:pt x="247" y="1434"/>
                    <a:pt x="335" y="1021"/>
                    <a:pt x="577" y="723"/>
                  </a:cubicBezTo>
                  <a:cubicBezTo>
                    <a:pt x="929" y="283"/>
                    <a:pt x="1505" y="236"/>
                    <a:pt x="1512" y="236"/>
                  </a:cubicBezTo>
                  <a:cubicBezTo>
                    <a:pt x="1578" y="232"/>
                    <a:pt x="1625" y="173"/>
                    <a:pt x="1622" y="111"/>
                  </a:cubicBezTo>
                  <a:cubicBezTo>
                    <a:pt x="1615" y="47"/>
                    <a:pt x="1563" y="1"/>
                    <a:pt x="1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a:off x="2821315" y="2091254"/>
              <a:ext cx="27483" cy="35343"/>
            </a:xfrm>
            <a:custGeom>
              <a:avLst/>
              <a:gdLst/>
              <a:ahLst/>
              <a:cxnLst/>
              <a:rect l="l" t="t" r="r" b="b"/>
              <a:pathLst>
                <a:path w="1626" h="2091" extrusionOk="0">
                  <a:moveTo>
                    <a:pt x="1493" y="1"/>
                  </a:moveTo>
                  <a:cubicBezTo>
                    <a:pt x="1463" y="4"/>
                    <a:pt x="811" y="56"/>
                    <a:pt x="393" y="573"/>
                  </a:cubicBezTo>
                  <a:cubicBezTo>
                    <a:pt x="103" y="925"/>
                    <a:pt x="1" y="1402"/>
                    <a:pt x="81" y="1989"/>
                  </a:cubicBezTo>
                  <a:cubicBezTo>
                    <a:pt x="89" y="2047"/>
                    <a:pt x="140" y="2091"/>
                    <a:pt x="195" y="2091"/>
                  </a:cubicBezTo>
                  <a:lnTo>
                    <a:pt x="213" y="2091"/>
                  </a:lnTo>
                  <a:cubicBezTo>
                    <a:pt x="279" y="2084"/>
                    <a:pt x="323" y="2021"/>
                    <a:pt x="316" y="1955"/>
                  </a:cubicBezTo>
                  <a:cubicBezTo>
                    <a:pt x="246" y="1439"/>
                    <a:pt x="331" y="1024"/>
                    <a:pt x="573" y="723"/>
                  </a:cubicBezTo>
                  <a:cubicBezTo>
                    <a:pt x="928" y="287"/>
                    <a:pt x="1504" y="239"/>
                    <a:pt x="1511" y="239"/>
                  </a:cubicBezTo>
                  <a:cubicBezTo>
                    <a:pt x="1573" y="236"/>
                    <a:pt x="1625" y="177"/>
                    <a:pt x="1621" y="111"/>
                  </a:cubicBezTo>
                  <a:cubicBezTo>
                    <a:pt x="1614" y="48"/>
                    <a:pt x="1559" y="1"/>
                    <a:pt x="14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2807742" y="1611656"/>
              <a:ext cx="73830" cy="200143"/>
            </a:xfrm>
            <a:custGeom>
              <a:avLst/>
              <a:gdLst/>
              <a:ahLst/>
              <a:cxnLst/>
              <a:rect l="l" t="t" r="r" b="b"/>
              <a:pathLst>
                <a:path w="4368" h="11841" extrusionOk="0">
                  <a:moveTo>
                    <a:pt x="4368" y="1"/>
                  </a:moveTo>
                  <a:cubicBezTo>
                    <a:pt x="4368" y="1"/>
                    <a:pt x="1361" y="1086"/>
                    <a:pt x="496" y="5156"/>
                  </a:cubicBezTo>
                  <a:cubicBezTo>
                    <a:pt x="0" y="7503"/>
                    <a:pt x="173" y="10839"/>
                    <a:pt x="173" y="10839"/>
                  </a:cubicBezTo>
                  <a:lnTo>
                    <a:pt x="4111" y="11841"/>
                  </a:lnTo>
                  <a:lnTo>
                    <a:pt x="436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2942879" y="1526669"/>
              <a:ext cx="128915" cy="126160"/>
            </a:xfrm>
            <a:custGeom>
              <a:avLst/>
              <a:gdLst/>
              <a:ahLst/>
              <a:cxnLst/>
              <a:rect l="l" t="t" r="r" b="b"/>
              <a:pathLst>
                <a:path w="7627" h="7464" extrusionOk="0">
                  <a:moveTo>
                    <a:pt x="4020" y="0"/>
                  </a:moveTo>
                  <a:cubicBezTo>
                    <a:pt x="2056" y="0"/>
                    <a:pt x="0" y="1645"/>
                    <a:pt x="501" y="3624"/>
                  </a:cubicBezTo>
                  <a:cubicBezTo>
                    <a:pt x="1066" y="5857"/>
                    <a:pt x="1972" y="7430"/>
                    <a:pt x="3949" y="7463"/>
                  </a:cubicBezTo>
                  <a:cubicBezTo>
                    <a:pt x="3968" y="7463"/>
                    <a:pt x="3988" y="7463"/>
                    <a:pt x="4008" y="7463"/>
                  </a:cubicBezTo>
                  <a:cubicBezTo>
                    <a:pt x="5961" y="7463"/>
                    <a:pt x="7557" y="5833"/>
                    <a:pt x="7594" y="3792"/>
                  </a:cubicBezTo>
                  <a:cubicBezTo>
                    <a:pt x="7626" y="1732"/>
                    <a:pt x="6054" y="34"/>
                    <a:pt x="4077" y="1"/>
                  </a:cubicBezTo>
                  <a:cubicBezTo>
                    <a:pt x="4058" y="0"/>
                    <a:pt x="4039" y="0"/>
                    <a:pt x="4020" y="0"/>
                  </a:cubicBezTo>
                  <a:close/>
                </a:path>
              </a:pathLst>
            </a:custGeom>
            <a:solidFill>
              <a:srgbClr val="DF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2929289" y="1498965"/>
              <a:ext cx="227237" cy="225395"/>
            </a:xfrm>
            <a:custGeom>
              <a:avLst/>
              <a:gdLst/>
              <a:ahLst/>
              <a:cxnLst/>
              <a:rect l="l" t="t" r="r" b="b"/>
              <a:pathLst>
                <a:path w="13444" h="13335" extrusionOk="0">
                  <a:moveTo>
                    <a:pt x="4667" y="0"/>
                  </a:moveTo>
                  <a:cubicBezTo>
                    <a:pt x="505" y="0"/>
                    <a:pt x="220" y="6047"/>
                    <a:pt x="220" y="6047"/>
                  </a:cubicBezTo>
                  <a:lnTo>
                    <a:pt x="0" y="11196"/>
                  </a:lnTo>
                  <a:lnTo>
                    <a:pt x="2537" y="11508"/>
                  </a:lnTo>
                  <a:lnTo>
                    <a:pt x="1698" y="5736"/>
                  </a:lnTo>
                  <a:cubicBezTo>
                    <a:pt x="1698" y="5736"/>
                    <a:pt x="4522" y="4914"/>
                    <a:pt x="5695" y="2927"/>
                  </a:cubicBezTo>
                  <a:cubicBezTo>
                    <a:pt x="8328" y="5582"/>
                    <a:pt x="8100" y="5846"/>
                    <a:pt x="8100" y="5846"/>
                  </a:cubicBezTo>
                  <a:lnTo>
                    <a:pt x="7943" y="12604"/>
                  </a:lnTo>
                  <a:lnTo>
                    <a:pt x="11676" y="13334"/>
                  </a:lnTo>
                  <a:lnTo>
                    <a:pt x="11665" y="6040"/>
                  </a:lnTo>
                  <a:lnTo>
                    <a:pt x="13443" y="6580"/>
                  </a:lnTo>
                  <a:cubicBezTo>
                    <a:pt x="13443" y="6580"/>
                    <a:pt x="11443" y="41"/>
                    <a:pt x="5314" y="41"/>
                  </a:cubicBezTo>
                  <a:cubicBezTo>
                    <a:pt x="5301" y="41"/>
                    <a:pt x="5287" y="41"/>
                    <a:pt x="5274" y="41"/>
                  </a:cubicBezTo>
                  <a:cubicBezTo>
                    <a:pt x="5063" y="13"/>
                    <a:pt x="4861" y="0"/>
                    <a:pt x="4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2981096" y="2032939"/>
              <a:ext cx="190356" cy="96834"/>
            </a:xfrm>
            <a:custGeom>
              <a:avLst/>
              <a:gdLst/>
              <a:ahLst/>
              <a:cxnLst/>
              <a:rect l="l" t="t" r="r" b="b"/>
              <a:pathLst>
                <a:path w="11262" h="5729" extrusionOk="0">
                  <a:moveTo>
                    <a:pt x="2685" y="0"/>
                  </a:moveTo>
                  <a:lnTo>
                    <a:pt x="1908" y="2332"/>
                  </a:lnTo>
                  <a:lnTo>
                    <a:pt x="675" y="3982"/>
                  </a:lnTo>
                  <a:lnTo>
                    <a:pt x="232" y="4415"/>
                  </a:lnTo>
                  <a:cubicBezTo>
                    <a:pt x="81" y="4559"/>
                    <a:pt x="0" y="4760"/>
                    <a:pt x="12" y="4969"/>
                  </a:cubicBezTo>
                  <a:cubicBezTo>
                    <a:pt x="34" y="5321"/>
                    <a:pt x="305" y="5607"/>
                    <a:pt x="653" y="5644"/>
                  </a:cubicBezTo>
                  <a:lnTo>
                    <a:pt x="1409" y="5725"/>
                  </a:lnTo>
                  <a:cubicBezTo>
                    <a:pt x="1492" y="5727"/>
                    <a:pt x="1572" y="5728"/>
                    <a:pt x="1648" y="5728"/>
                  </a:cubicBezTo>
                  <a:cubicBezTo>
                    <a:pt x="2346" y="5728"/>
                    <a:pt x="2769" y="5631"/>
                    <a:pt x="3096" y="5314"/>
                  </a:cubicBezTo>
                  <a:lnTo>
                    <a:pt x="3404" y="5376"/>
                  </a:lnTo>
                  <a:cubicBezTo>
                    <a:pt x="3525" y="5402"/>
                    <a:pt x="3649" y="5412"/>
                    <a:pt x="3774" y="5412"/>
                  </a:cubicBezTo>
                  <a:lnTo>
                    <a:pt x="7811" y="5424"/>
                  </a:lnTo>
                  <a:cubicBezTo>
                    <a:pt x="7811" y="5424"/>
                    <a:pt x="10529" y="5409"/>
                    <a:pt x="10906" y="4510"/>
                  </a:cubicBezTo>
                  <a:cubicBezTo>
                    <a:pt x="11262" y="3378"/>
                    <a:pt x="11111" y="210"/>
                    <a:pt x="11111" y="210"/>
                  </a:cubicBezTo>
                  <a:lnTo>
                    <a:pt x="2685" y="0"/>
                  </a:lnTo>
                  <a:close/>
                </a:path>
              </a:pathLst>
            </a:custGeom>
            <a:solidFill>
              <a:srgbClr val="DF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3028643" y="2092352"/>
              <a:ext cx="19353" cy="32385"/>
            </a:xfrm>
            <a:custGeom>
              <a:avLst/>
              <a:gdLst/>
              <a:ahLst/>
              <a:cxnLst/>
              <a:rect l="l" t="t" r="r" b="b"/>
              <a:pathLst>
                <a:path w="1145" h="1916" extrusionOk="0">
                  <a:moveTo>
                    <a:pt x="1014" y="1"/>
                  </a:moveTo>
                  <a:cubicBezTo>
                    <a:pt x="985" y="1"/>
                    <a:pt x="956" y="11"/>
                    <a:pt x="932" y="32"/>
                  </a:cubicBezTo>
                  <a:cubicBezTo>
                    <a:pt x="895" y="68"/>
                    <a:pt x="0" y="912"/>
                    <a:pt x="166" y="1821"/>
                  </a:cubicBezTo>
                  <a:cubicBezTo>
                    <a:pt x="176" y="1875"/>
                    <a:pt x="224" y="1916"/>
                    <a:pt x="279" y="1916"/>
                  </a:cubicBezTo>
                  <a:lnTo>
                    <a:pt x="305" y="1916"/>
                  </a:lnTo>
                  <a:cubicBezTo>
                    <a:pt x="367" y="1905"/>
                    <a:pt x="411" y="1843"/>
                    <a:pt x="400" y="1777"/>
                  </a:cubicBezTo>
                  <a:cubicBezTo>
                    <a:pt x="257" y="1000"/>
                    <a:pt x="1086" y="215"/>
                    <a:pt x="1097" y="208"/>
                  </a:cubicBezTo>
                  <a:cubicBezTo>
                    <a:pt x="1144" y="164"/>
                    <a:pt x="1144" y="86"/>
                    <a:pt x="1100" y="39"/>
                  </a:cubicBezTo>
                  <a:cubicBezTo>
                    <a:pt x="1077" y="14"/>
                    <a:pt x="1046" y="1"/>
                    <a:pt x="1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3058071" y="2092842"/>
              <a:ext cx="19353" cy="32402"/>
            </a:xfrm>
            <a:custGeom>
              <a:avLst/>
              <a:gdLst/>
              <a:ahLst/>
              <a:cxnLst/>
              <a:rect l="l" t="t" r="r" b="b"/>
              <a:pathLst>
                <a:path w="1145" h="1917" extrusionOk="0">
                  <a:moveTo>
                    <a:pt x="1012" y="1"/>
                  </a:moveTo>
                  <a:cubicBezTo>
                    <a:pt x="983" y="1"/>
                    <a:pt x="955" y="11"/>
                    <a:pt x="933" y="32"/>
                  </a:cubicBezTo>
                  <a:cubicBezTo>
                    <a:pt x="892" y="69"/>
                    <a:pt x="1" y="912"/>
                    <a:pt x="163" y="1821"/>
                  </a:cubicBezTo>
                  <a:cubicBezTo>
                    <a:pt x="173" y="1876"/>
                    <a:pt x="221" y="1917"/>
                    <a:pt x="280" y="1917"/>
                  </a:cubicBezTo>
                  <a:lnTo>
                    <a:pt x="302" y="1917"/>
                  </a:lnTo>
                  <a:cubicBezTo>
                    <a:pt x="368" y="1905"/>
                    <a:pt x="408" y="1843"/>
                    <a:pt x="397" y="1777"/>
                  </a:cubicBezTo>
                  <a:cubicBezTo>
                    <a:pt x="258" y="1000"/>
                    <a:pt x="1087" y="215"/>
                    <a:pt x="1094" y="208"/>
                  </a:cubicBezTo>
                  <a:cubicBezTo>
                    <a:pt x="1141" y="164"/>
                    <a:pt x="1145" y="86"/>
                    <a:pt x="1101" y="39"/>
                  </a:cubicBezTo>
                  <a:cubicBezTo>
                    <a:pt x="1076" y="14"/>
                    <a:pt x="1043"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3088648" y="2092217"/>
              <a:ext cx="19353" cy="32402"/>
            </a:xfrm>
            <a:custGeom>
              <a:avLst/>
              <a:gdLst/>
              <a:ahLst/>
              <a:cxnLst/>
              <a:rect l="l" t="t" r="r" b="b"/>
              <a:pathLst>
                <a:path w="1145" h="1917" extrusionOk="0">
                  <a:moveTo>
                    <a:pt x="1010" y="1"/>
                  </a:moveTo>
                  <a:cubicBezTo>
                    <a:pt x="982" y="1"/>
                    <a:pt x="954" y="11"/>
                    <a:pt x="931" y="32"/>
                  </a:cubicBezTo>
                  <a:cubicBezTo>
                    <a:pt x="891" y="69"/>
                    <a:pt x="0" y="912"/>
                    <a:pt x="161" y="1822"/>
                  </a:cubicBezTo>
                  <a:cubicBezTo>
                    <a:pt x="172" y="1876"/>
                    <a:pt x="220" y="1917"/>
                    <a:pt x="278" y="1917"/>
                  </a:cubicBezTo>
                  <a:lnTo>
                    <a:pt x="300" y="1917"/>
                  </a:lnTo>
                  <a:cubicBezTo>
                    <a:pt x="366" y="1905"/>
                    <a:pt x="407" y="1844"/>
                    <a:pt x="396" y="1778"/>
                  </a:cubicBezTo>
                  <a:cubicBezTo>
                    <a:pt x="256" y="1000"/>
                    <a:pt x="1085" y="216"/>
                    <a:pt x="1092" y="208"/>
                  </a:cubicBezTo>
                  <a:cubicBezTo>
                    <a:pt x="1140" y="164"/>
                    <a:pt x="1144" y="87"/>
                    <a:pt x="1100" y="40"/>
                  </a:cubicBezTo>
                  <a:cubicBezTo>
                    <a:pt x="1075" y="14"/>
                    <a:pt x="1042" y="1"/>
                    <a:pt x="1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5"/>
            <p:cNvSpPr/>
            <p:nvPr/>
          </p:nvSpPr>
          <p:spPr>
            <a:xfrm>
              <a:off x="3120307" y="2092792"/>
              <a:ext cx="19370" cy="32385"/>
            </a:xfrm>
            <a:custGeom>
              <a:avLst/>
              <a:gdLst/>
              <a:ahLst/>
              <a:cxnLst/>
              <a:rect l="l" t="t" r="r" b="b"/>
              <a:pathLst>
                <a:path w="1146" h="1916" extrusionOk="0">
                  <a:moveTo>
                    <a:pt x="1011" y="0"/>
                  </a:moveTo>
                  <a:cubicBezTo>
                    <a:pt x="983" y="0"/>
                    <a:pt x="954" y="11"/>
                    <a:pt x="932" y="31"/>
                  </a:cubicBezTo>
                  <a:cubicBezTo>
                    <a:pt x="892" y="67"/>
                    <a:pt x="1" y="911"/>
                    <a:pt x="162" y="1817"/>
                  </a:cubicBezTo>
                  <a:cubicBezTo>
                    <a:pt x="173" y="1876"/>
                    <a:pt x="221" y="1915"/>
                    <a:pt x="279" y="1915"/>
                  </a:cubicBezTo>
                  <a:lnTo>
                    <a:pt x="301" y="1915"/>
                  </a:lnTo>
                  <a:cubicBezTo>
                    <a:pt x="367" y="1901"/>
                    <a:pt x="408" y="1839"/>
                    <a:pt x="397" y="1776"/>
                  </a:cubicBezTo>
                  <a:cubicBezTo>
                    <a:pt x="257" y="996"/>
                    <a:pt x="1086" y="214"/>
                    <a:pt x="1093" y="207"/>
                  </a:cubicBezTo>
                  <a:cubicBezTo>
                    <a:pt x="1142" y="160"/>
                    <a:pt x="1145" y="86"/>
                    <a:pt x="1101" y="38"/>
                  </a:cubicBezTo>
                  <a:cubicBezTo>
                    <a:pt x="1076" y="13"/>
                    <a:pt x="1043" y="0"/>
                    <a:pt x="1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2809736" y="1642368"/>
              <a:ext cx="222690" cy="430270"/>
            </a:xfrm>
            <a:custGeom>
              <a:avLst/>
              <a:gdLst/>
              <a:ahLst/>
              <a:cxnLst/>
              <a:rect l="l" t="t" r="r" b="b"/>
              <a:pathLst>
                <a:path w="13175" h="25456" extrusionOk="0">
                  <a:moveTo>
                    <a:pt x="5676" y="1"/>
                  </a:moveTo>
                  <a:cubicBezTo>
                    <a:pt x="5577" y="1"/>
                    <a:pt x="5476" y="2"/>
                    <a:pt x="5372" y="5"/>
                  </a:cubicBezTo>
                  <a:cubicBezTo>
                    <a:pt x="1214" y="127"/>
                    <a:pt x="740" y="2532"/>
                    <a:pt x="740" y="2532"/>
                  </a:cubicBezTo>
                  <a:cubicBezTo>
                    <a:pt x="740" y="2532"/>
                    <a:pt x="0" y="3981"/>
                    <a:pt x="517" y="7350"/>
                  </a:cubicBezTo>
                  <a:cubicBezTo>
                    <a:pt x="1034" y="10725"/>
                    <a:pt x="1522" y="25378"/>
                    <a:pt x="1738" y="25444"/>
                  </a:cubicBezTo>
                  <a:cubicBezTo>
                    <a:pt x="1765" y="25452"/>
                    <a:pt x="1968" y="25456"/>
                    <a:pt x="2302" y="25456"/>
                  </a:cubicBezTo>
                  <a:cubicBezTo>
                    <a:pt x="4610" y="25456"/>
                    <a:pt x="13175" y="25282"/>
                    <a:pt x="13175" y="25282"/>
                  </a:cubicBezTo>
                  <a:lnTo>
                    <a:pt x="9849" y="2239"/>
                  </a:lnTo>
                  <a:cubicBezTo>
                    <a:pt x="9849" y="2239"/>
                    <a:pt x="9546" y="1"/>
                    <a:pt x="56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5"/>
            <p:cNvSpPr/>
            <p:nvPr/>
          </p:nvSpPr>
          <p:spPr>
            <a:xfrm>
              <a:off x="3179686" y="1649088"/>
              <a:ext cx="96902" cy="247639"/>
            </a:xfrm>
            <a:custGeom>
              <a:avLst/>
              <a:gdLst/>
              <a:ahLst/>
              <a:cxnLst/>
              <a:rect l="l" t="t" r="r" b="b"/>
              <a:pathLst>
                <a:path w="5733" h="14651" extrusionOk="0">
                  <a:moveTo>
                    <a:pt x="2156" y="1"/>
                  </a:moveTo>
                  <a:cubicBezTo>
                    <a:pt x="0" y="8864"/>
                    <a:pt x="807" y="12762"/>
                    <a:pt x="807" y="12762"/>
                  </a:cubicBezTo>
                  <a:lnTo>
                    <a:pt x="1643" y="14650"/>
                  </a:lnTo>
                  <a:lnTo>
                    <a:pt x="5061" y="14437"/>
                  </a:lnTo>
                  <a:lnTo>
                    <a:pt x="5732" y="14383"/>
                  </a:lnTo>
                  <a:cubicBezTo>
                    <a:pt x="5732" y="14383"/>
                    <a:pt x="4801" y="2050"/>
                    <a:pt x="2156" y="1"/>
                  </a:cubicBezTo>
                  <a:close/>
                </a:path>
              </a:pathLst>
            </a:custGeom>
            <a:solidFill>
              <a:srgbClr val="2C272B">
                <a:alpha val="2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5"/>
            <p:cNvSpPr/>
            <p:nvPr/>
          </p:nvSpPr>
          <p:spPr>
            <a:xfrm>
              <a:off x="2809736" y="1642368"/>
              <a:ext cx="222690" cy="430270"/>
            </a:xfrm>
            <a:custGeom>
              <a:avLst/>
              <a:gdLst/>
              <a:ahLst/>
              <a:cxnLst/>
              <a:rect l="l" t="t" r="r" b="b"/>
              <a:pathLst>
                <a:path w="13175" h="25456" extrusionOk="0">
                  <a:moveTo>
                    <a:pt x="5676" y="1"/>
                  </a:moveTo>
                  <a:cubicBezTo>
                    <a:pt x="5577" y="1"/>
                    <a:pt x="5476" y="2"/>
                    <a:pt x="5372" y="5"/>
                  </a:cubicBezTo>
                  <a:cubicBezTo>
                    <a:pt x="1214" y="127"/>
                    <a:pt x="740" y="2532"/>
                    <a:pt x="740" y="2532"/>
                  </a:cubicBezTo>
                  <a:cubicBezTo>
                    <a:pt x="740" y="2532"/>
                    <a:pt x="0" y="3981"/>
                    <a:pt x="517" y="7350"/>
                  </a:cubicBezTo>
                  <a:cubicBezTo>
                    <a:pt x="1034" y="10725"/>
                    <a:pt x="1522" y="25378"/>
                    <a:pt x="1738" y="25444"/>
                  </a:cubicBezTo>
                  <a:cubicBezTo>
                    <a:pt x="1765" y="25452"/>
                    <a:pt x="1968" y="25456"/>
                    <a:pt x="2302" y="25456"/>
                  </a:cubicBezTo>
                  <a:cubicBezTo>
                    <a:pt x="4610" y="25456"/>
                    <a:pt x="13175" y="25282"/>
                    <a:pt x="13175" y="25282"/>
                  </a:cubicBezTo>
                  <a:lnTo>
                    <a:pt x="9849" y="2239"/>
                  </a:lnTo>
                  <a:cubicBezTo>
                    <a:pt x="9849" y="2239"/>
                    <a:pt x="9546" y="1"/>
                    <a:pt x="5676" y="1"/>
                  </a:cubicBezTo>
                  <a:close/>
                </a:path>
              </a:pathLst>
            </a:custGeom>
            <a:solidFill>
              <a:srgbClr val="2C272B">
                <a:alpha val="240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5"/>
            <p:cNvSpPr/>
            <p:nvPr/>
          </p:nvSpPr>
          <p:spPr>
            <a:xfrm>
              <a:off x="2959968" y="1648233"/>
              <a:ext cx="226561" cy="423391"/>
            </a:xfrm>
            <a:custGeom>
              <a:avLst/>
              <a:gdLst/>
              <a:ahLst/>
              <a:cxnLst/>
              <a:rect l="l" t="t" r="r" b="b"/>
              <a:pathLst>
                <a:path w="13404" h="25049" extrusionOk="0">
                  <a:moveTo>
                    <a:pt x="5731" y="0"/>
                  </a:moveTo>
                  <a:cubicBezTo>
                    <a:pt x="5657" y="0"/>
                    <a:pt x="5583" y="1"/>
                    <a:pt x="5508" y="3"/>
                  </a:cubicBezTo>
                  <a:cubicBezTo>
                    <a:pt x="1240" y="120"/>
                    <a:pt x="759" y="2526"/>
                    <a:pt x="759" y="2526"/>
                  </a:cubicBezTo>
                  <a:cubicBezTo>
                    <a:pt x="759" y="2526"/>
                    <a:pt x="1" y="3971"/>
                    <a:pt x="532" y="7345"/>
                  </a:cubicBezTo>
                  <a:cubicBezTo>
                    <a:pt x="1064" y="10718"/>
                    <a:pt x="1888" y="24968"/>
                    <a:pt x="2108" y="25034"/>
                  </a:cubicBezTo>
                  <a:cubicBezTo>
                    <a:pt x="2141" y="25044"/>
                    <a:pt x="2426" y="25048"/>
                    <a:pt x="2884" y="25048"/>
                  </a:cubicBezTo>
                  <a:cubicBezTo>
                    <a:pt x="5439" y="25048"/>
                    <a:pt x="13403" y="24916"/>
                    <a:pt x="13403" y="24916"/>
                  </a:cubicBezTo>
                  <a:lnTo>
                    <a:pt x="10821" y="3245"/>
                  </a:lnTo>
                  <a:cubicBezTo>
                    <a:pt x="10821" y="3245"/>
                    <a:pt x="9810" y="0"/>
                    <a:pt x="57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5"/>
            <p:cNvSpPr/>
            <p:nvPr/>
          </p:nvSpPr>
          <p:spPr>
            <a:xfrm>
              <a:off x="2786106" y="1696000"/>
              <a:ext cx="453224" cy="221119"/>
            </a:xfrm>
            <a:custGeom>
              <a:avLst/>
              <a:gdLst/>
              <a:ahLst/>
              <a:cxnLst/>
              <a:rect l="l" t="t" r="r" b="b"/>
              <a:pathLst>
                <a:path w="26814" h="13082" extrusionOk="0">
                  <a:moveTo>
                    <a:pt x="21269" y="1"/>
                  </a:moveTo>
                  <a:lnTo>
                    <a:pt x="21027" y="6488"/>
                  </a:lnTo>
                  <a:lnTo>
                    <a:pt x="4624" y="6818"/>
                  </a:lnTo>
                  <a:lnTo>
                    <a:pt x="569" y="7860"/>
                  </a:lnTo>
                  <a:cubicBezTo>
                    <a:pt x="232" y="7948"/>
                    <a:pt x="1" y="8263"/>
                    <a:pt x="23" y="8615"/>
                  </a:cubicBezTo>
                  <a:lnTo>
                    <a:pt x="45" y="8948"/>
                  </a:lnTo>
                  <a:cubicBezTo>
                    <a:pt x="69" y="9334"/>
                    <a:pt x="392" y="9632"/>
                    <a:pt x="776" y="9632"/>
                  </a:cubicBezTo>
                  <a:cubicBezTo>
                    <a:pt x="794" y="9632"/>
                    <a:pt x="812" y="9632"/>
                    <a:pt x="830" y="9630"/>
                  </a:cubicBezTo>
                  <a:cubicBezTo>
                    <a:pt x="830" y="9630"/>
                    <a:pt x="1141" y="10815"/>
                    <a:pt x="1563" y="11977"/>
                  </a:cubicBezTo>
                  <a:cubicBezTo>
                    <a:pt x="1774" y="12549"/>
                    <a:pt x="2313" y="12905"/>
                    <a:pt x="2892" y="12905"/>
                  </a:cubicBezTo>
                  <a:cubicBezTo>
                    <a:pt x="3037" y="12905"/>
                    <a:pt x="3184" y="12882"/>
                    <a:pt x="3330" y="12835"/>
                  </a:cubicBezTo>
                  <a:cubicBezTo>
                    <a:pt x="4470" y="12468"/>
                    <a:pt x="5475" y="11918"/>
                    <a:pt x="5475" y="11918"/>
                  </a:cubicBezTo>
                  <a:lnTo>
                    <a:pt x="21562" y="13081"/>
                  </a:lnTo>
                  <a:cubicBezTo>
                    <a:pt x="21586" y="13082"/>
                    <a:pt x="21611" y="13082"/>
                    <a:pt x="21635" y="13082"/>
                  </a:cubicBezTo>
                  <a:cubicBezTo>
                    <a:pt x="23678" y="13082"/>
                    <a:pt x="25965" y="10842"/>
                    <a:pt x="26157" y="8816"/>
                  </a:cubicBezTo>
                  <a:lnTo>
                    <a:pt x="26813" y="1585"/>
                  </a:lnTo>
                  <a:lnTo>
                    <a:pt x="21269" y="1"/>
                  </a:lnTo>
                  <a:close/>
                </a:path>
              </a:pathLst>
            </a:custGeom>
            <a:solidFill>
              <a:srgbClr val="DC8B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5"/>
            <p:cNvSpPr/>
            <p:nvPr/>
          </p:nvSpPr>
          <p:spPr>
            <a:xfrm>
              <a:off x="2798006" y="1854869"/>
              <a:ext cx="25371" cy="5899"/>
            </a:xfrm>
            <a:custGeom>
              <a:avLst/>
              <a:gdLst/>
              <a:ahLst/>
              <a:cxnLst/>
              <a:rect l="l" t="t" r="r" b="b"/>
              <a:pathLst>
                <a:path w="1501" h="349" extrusionOk="0">
                  <a:moveTo>
                    <a:pt x="1373" y="0"/>
                  </a:moveTo>
                  <a:cubicBezTo>
                    <a:pt x="1370" y="0"/>
                    <a:pt x="1367" y="0"/>
                    <a:pt x="1365" y="1"/>
                  </a:cubicBezTo>
                  <a:lnTo>
                    <a:pt x="114" y="114"/>
                  </a:lnTo>
                  <a:cubicBezTo>
                    <a:pt x="48" y="118"/>
                    <a:pt x="1" y="177"/>
                    <a:pt x="4" y="243"/>
                  </a:cubicBezTo>
                  <a:cubicBezTo>
                    <a:pt x="12" y="304"/>
                    <a:pt x="63" y="348"/>
                    <a:pt x="122" y="348"/>
                  </a:cubicBezTo>
                  <a:lnTo>
                    <a:pt x="133" y="348"/>
                  </a:lnTo>
                  <a:lnTo>
                    <a:pt x="1387" y="238"/>
                  </a:lnTo>
                  <a:cubicBezTo>
                    <a:pt x="1449" y="231"/>
                    <a:pt x="1500" y="172"/>
                    <a:pt x="1493" y="106"/>
                  </a:cubicBezTo>
                  <a:cubicBezTo>
                    <a:pt x="1486" y="47"/>
                    <a:pt x="1435" y="0"/>
                    <a:pt x="1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5"/>
            <p:cNvSpPr/>
            <p:nvPr/>
          </p:nvSpPr>
          <p:spPr>
            <a:xfrm>
              <a:off x="2804395" y="1876048"/>
              <a:ext cx="24695" cy="6727"/>
            </a:xfrm>
            <a:custGeom>
              <a:avLst/>
              <a:gdLst/>
              <a:ahLst/>
              <a:cxnLst/>
              <a:rect l="l" t="t" r="r" b="b"/>
              <a:pathLst>
                <a:path w="1461" h="398" extrusionOk="0">
                  <a:moveTo>
                    <a:pt x="1331" y="1"/>
                  </a:moveTo>
                  <a:cubicBezTo>
                    <a:pt x="1326" y="1"/>
                    <a:pt x="1322" y="1"/>
                    <a:pt x="1317" y="2"/>
                  </a:cubicBezTo>
                  <a:lnTo>
                    <a:pt x="110" y="163"/>
                  </a:lnTo>
                  <a:cubicBezTo>
                    <a:pt x="44" y="170"/>
                    <a:pt x="0" y="229"/>
                    <a:pt x="8" y="295"/>
                  </a:cubicBezTo>
                  <a:cubicBezTo>
                    <a:pt x="15" y="354"/>
                    <a:pt x="66" y="398"/>
                    <a:pt x="122" y="398"/>
                  </a:cubicBezTo>
                  <a:lnTo>
                    <a:pt x="140" y="398"/>
                  </a:lnTo>
                  <a:lnTo>
                    <a:pt x="1350" y="239"/>
                  </a:lnTo>
                  <a:cubicBezTo>
                    <a:pt x="1412" y="229"/>
                    <a:pt x="1460" y="170"/>
                    <a:pt x="1449" y="104"/>
                  </a:cubicBezTo>
                  <a:cubicBezTo>
                    <a:pt x="1442" y="46"/>
                    <a:pt x="1391" y="1"/>
                    <a:pt x="1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5"/>
            <p:cNvSpPr/>
            <p:nvPr/>
          </p:nvSpPr>
          <p:spPr>
            <a:xfrm>
              <a:off x="2812948" y="1897278"/>
              <a:ext cx="22632" cy="8248"/>
            </a:xfrm>
            <a:custGeom>
              <a:avLst/>
              <a:gdLst/>
              <a:ahLst/>
              <a:cxnLst/>
              <a:rect l="l" t="t" r="r" b="b"/>
              <a:pathLst>
                <a:path w="1339" h="488" extrusionOk="0">
                  <a:moveTo>
                    <a:pt x="1208" y="0"/>
                  </a:moveTo>
                  <a:cubicBezTo>
                    <a:pt x="1199" y="0"/>
                    <a:pt x="1190" y="1"/>
                    <a:pt x="1181" y="3"/>
                  </a:cubicBezTo>
                  <a:lnTo>
                    <a:pt x="107" y="252"/>
                  </a:lnTo>
                  <a:cubicBezTo>
                    <a:pt x="41" y="271"/>
                    <a:pt x="0" y="333"/>
                    <a:pt x="15" y="396"/>
                  </a:cubicBezTo>
                  <a:cubicBezTo>
                    <a:pt x="30" y="450"/>
                    <a:pt x="78" y="487"/>
                    <a:pt x="129" y="487"/>
                  </a:cubicBezTo>
                  <a:lnTo>
                    <a:pt x="158" y="487"/>
                  </a:lnTo>
                  <a:lnTo>
                    <a:pt x="1232" y="237"/>
                  </a:lnTo>
                  <a:cubicBezTo>
                    <a:pt x="1298" y="220"/>
                    <a:pt x="1339" y="157"/>
                    <a:pt x="1324" y="95"/>
                  </a:cubicBezTo>
                  <a:cubicBezTo>
                    <a:pt x="1312" y="38"/>
                    <a:pt x="1261" y="0"/>
                    <a:pt x="1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5"/>
            <p:cNvSpPr/>
            <p:nvPr/>
          </p:nvSpPr>
          <p:spPr>
            <a:xfrm>
              <a:off x="2809855" y="1809739"/>
              <a:ext cx="332590" cy="24255"/>
            </a:xfrm>
            <a:custGeom>
              <a:avLst/>
              <a:gdLst/>
              <a:ahLst/>
              <a:cxnLst/>
              <a:rect l="l" t="t" r="r" b="b"/>
              <a:pathLst>
                <a:path w="19677" h="1435" extrusionOk="0">
                  <a:moveTo>
                    <a:pt x="15478" y="1"/>
                  </a:moveTo>
                  <a:lnTo>
                    <a:pt x="0" y="1314"/>
                  </a:lnTo>
                  <a:lnTo>
                    <a:pt x="19641" y="1434"/>
                  </a:lnTo>
                  <a:lnTo>
                    <a:pt x="19677" y="566"/>
                  </a:lnTo>
                  <a:lnTo>
                    <a:pt x="15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5"/>
            <p:cNvSpPr/>
            <p:nvPr/>
          </p:nvSpPr>
          <p:spPr>
            <a:xfrm>
              <a:off x="3142433" y="1612264"/>
              <a:ext cx="140409" cy="221609"/>
            </a:xfrm>
            <a:custGeom>
              <a:avLst/>
              <a:gdLst/>
              <a:ahLst/>
              <a:cxnLst/>
              <a:rect l="l" t="t" r="r" b="b"/>
              <a:pathLst>
                <a:path w="8307" h="13111" extrusionOk="0">
                  <a:moveTo>
                    <a:pt x="1192" y="1"/>
                  </a:moveTo>
                  <a:cubicBezTo>
                    <a:pt x="1192" y="1"/>
                    <a:pt x="119" y="1295"/>
                    <a:pt x="97" y="6447"/>
                  </a:cubicBezTo>
                  <a:cubicBezTo>
                    <a:pt x="78" y="11603"/>
                    <a:pt x="1" y="12249"/>
                    <a:pt x="1" y="12249"/>
                  </a:cubicBezTo>
                  <a:lnTo>
                    <a:pt x="6301" y="13110"/>
                  </a:lnTo>
                  <a:cubicBezTo>
                    <a:pt x="6301" y="13110"/>
                    <a:pt x="8307" y="544"/>
                    <a:pt x="11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5"/>
            <p:cNvSpPr/>
            <p:nvPr/>
          </p:nvSpPr>
          <p:spPr>
            <a:xfrm>
              <a:off x="3138849" y="1625516"/>
              <a:ext cx="17612" cy="123760"/>
            </a:xfrm>
            <a:custGeom>
              <a:avLst/>
              <a:gdLst/>
              <a:ahLst/>
              <a:cxnLst/>
              <a:rect l="l" t="t" r="r" b="b"/>
              <a:pathLst>
                <a:path w="1042" h="7322" extrusionOk="0">
                  <a:moveTo>
                    <a:pt x="915" y="1"/>
                  </a:moveTo>
                  <a:cubicBezTo>
                    <a:pt x="855" y="1"/>
                    <a:pt x="803" y="46"/>
                    <a:pt x="796" y="105"/>
                  </a:cubicBezTo>
                  <a:lnTo>
                    <a:pt x="8" y="7189"/>
                  </a:lnTo>
                  <a:cubicBezTo>
                    <a:pt x="1" y="7251"/>
                    <a:pt x="48" y="7310"/>
                    <a:pt x="114" y="7317"/>
                  </a:cubicBezTo>
                  <a:cubicBezTo>
                    <a:pt x="118" y="7321"/>
                    <a:pt x="121" y="7321"/>
                    <a:pt x="125" y="7321"/>
                  </a:cubicBezTo>
                  <a:cubicBezTo>
                    <a:pt x="187" y="7321"/>
                    <a:pt x="238" y="7277"/>
                    <a:pt x="246" y="7215"/>
                  </a:cubicBezTo>
                  <a:lnTo>
                    <a:pt x="1035" y="134"/>
                  </a:lnTo>
                  <a:cubicBezTo>
                    <a:pt x="1042" y="68"/>
                    <a:pt x="994" y="9"/>
                    <a:pt x="928" y="2"/>
                  </a:cubicBezTo>
                  <a:cubicBezTo>
                    <a:pt x="924" y="1"/>
                    <a:pt x="919"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2769119" y="1711196"/>
              <a:ext cx="398493" cy="123439"/>
            </a:xfrm>
            <a:custGeom>
              <a:avLst/>
              <a:gdLst/>
              <a:ahLst/>
              <a:cxnLst/>
              <a:rect l="l" t="t" r="r" b="b"/>
              <a:pathLst>
                <a:path w="23576" h="7303" extrusionOk="0">
                  <a:moveTo>
                    <a:pt x="6539" y="1"/>
                  </a:moveTo>
                  <a:cubicBezTo>
                    <a:pt x="5243" y="1"/>
                    <a:pt x="4146" y="63"/>
                    <a:pt x="3426" y="220"/>
                  </a:cubicBezTo>
                  <a:cubicBezTo>
                    <a:pt x="0" y="965"/>
                    <a:pt x="357" y="3513"/>
                    <a:pt x="357" y="3513"/>
                  </a:cubicBezTo>
                  <a:lnTo>
                    <a:pt x="338" y="4646"/>
                  </a:lnTo>
                  <a:cubicBezTo>
                    <a:pt x="317" y="6003"/>
                    <a:pt x="1410" y="7108"/>
                    <a:pt x="2758" y="7108"/>
                  </a:cubicBezTo>
                  <a:cubicBezTo>
                    <a:pt x="2780" y="7108"/>
                    <a:pt x="2802" y="7107"/>
                    <a:pt x="2825" y="7107"/>
                  </a:cubicBezTo>
                  <a:cubicBezTo>
                    <a:pt x="6971" y="6993"/>
                    <a:pt x="14900" y="6799"/>
                    <a:pt x="19050" y="6477"/>
                  </a:cubicBezTo>
                  <a:cubicBezTo>
                    <a:pt x="19721" y="6801"/>
                    <a:pt x="20178" y="6905"/>
                    <a:pt x="20487" y="6905"/>
                  </a:cubicBezTo>
                  <a:cubicBezTo>
                    <a:pt x="20650" y="6905"/>
                    <a:pt x="20772" y="6876"/>
                    <a:pt x="20862" y="6836"/>
                  </a:cubicBezTo>
                  <a:cubicBezTo>
                    <a:pt x="20948" y="6799"/>
                    <a:pt x="21038" y="6779"/>
                    <a:pt x="21127" y="6779"/>
                  </a:cubicBezTo>
                  <a:cubicBezTo>
                    <a:pt x="21252" y="6779"/>
                    <a:pt x="21374" y="6818"/>
                    <a:pt x="21474" y="6902"/>
                  </a:cubicBezTo>
                  <a:cubicBezTo>
                    <a:pt x="21650" y="7044"/>
                    <a:pt x="21863" y="7198"/>
                    <a:pt x="22051" y="7264"/>
                  </a:cubicBezTo>
                  <a:cubicBezTo>
                    <a:pt x="22120" y="7289"/>
                    <a:pt x="22188" y="7303"/>
                    <a:pt x="22253" y="7303"/>
                  </a:cubicBezTo>
                  <a:cubicBezTo>
                    <a:pt x="22562" y="7303"/>
                    <a:pt x="22826" y="6987"/>
                    <a:pt x="23007" y="5941"/>
                  </a:cubicBezTo>
                  <a:cubicBezTo>
                    <a:pt x="23231" y="4672"/>
                    <a:pt x="23576" y="2648"/>
                    <a:pt x="22520" y="1896"/>
                  </a:cubicBezTo>
                  <a:cubicBezTo>
                    <a:pt x="21460" y="1141"/>
                    <a:pt x="20077" y="1005"/>
                    <a:pt x="20077" y="1005"/>
                  </a:cubicBezTo>
                  <a:cubicBezTo>
                    <a:pt x="20077" y="1005"/>
                    <a:pt x="11723" y="1"/>
                    <a:pt x="6539" y="1"/>
                  </a:cubicBezTo>
                  <a:close/>
                </a:path>
              </a:pathLst>
            </a:custGeom>
            <a:solidFill>
              <a:srgbClr val="DF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3129857" y="1801980"/>
              <a:ext cx="26976" cy="18018"/>
            </a:xfrm>
            <a:custGeom>
              <a:avLst/>
              <a:gdLst/>
              <a:ahLst/>
              <a:cxnLst/>
              <a:rect l="l" t="t" r="r" b="b"/>
              <a:pathLst>
                <a:path w="1596" h="1066" extrusionOk="0">
                  <a:moveTo>
                    <a:pt x="135" y="1"/>
                  </a:moveTo>
                  <a:cubicBezTo>
                    <a:pt x="84" y="1"/>
                    <a:pt x="34" y="34"/>
                    <a:pt x="19" y="86"/>
                  </a:cubicBezTo>
                  <a:cubicBezTo>
                    <a:pt x="0" y="148"/>
                    <a:pt x="37" y="214"/>
                    <a:pt x="100" y="236"/>
                  </a:cubicBezTo>
                  <a:cubicBezTo>
                    <a:pt x="393" y="320"/>
                    <a:pt x="1193" y="629"/>
                    <a:pt x="1350" y="996"/>
                  </a:cubicBezTo>
                  <a:cubicBezTo>
                    <a:pt x="1369" y="1040"/>
                    <a:pt x="1413" y="1065"/>
                    <a:pt x="1457" y="1065"/>
                  </a:cubicBezTo>
                  <a:cubicBezTo>
                    <a:pt x="1474" y="1065"/>
                    <a:pt x="1489" y="1062"/>
                    <a:pt x="1508" y="1054"/>
                  </a:cubicBezTo>
                  <a:cubicBezTo>
                    <a:pt x="1567" y="1028"/>
                    <a:pt x="1596" y="959"/>
                    <a:pt x="1567" y="900"/>
                  </a:cubicBezTo>
                  <a:cubicBezTo>
                    <a:pt x="1339" y="368"/>
                    <a:pt x="286" y="42"/>
                    <a:pt x="169" y="5"/>
                  </a:cubicBezTo>
                  <a:cubicBezTo>
                    <a:pt x="158" y="2"/>
                    <a:pt x="147"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5"/>
            <p:cNvSpPr/>
            <p:nvPr/>
          </p:nvSpPr>
          <p:spPr>
            <a:xfrm>
              <a:off x="3132021" y="1775663"/>
              <a:ext cx="30509" cy="15009"/>
            </a:xfrm>
            <a:custGeom>
              <a:avLst/>
              <a:gdLst/>
              <a:ahLst/>
              <a:cxnLst/>
              <a:rect l="l" t="t" r="r" b="b"/>
              <a:pathLst>
                <a:path w="1805" h="888" extrusionOk="0">
                  <a:moveTo>
                    <a:pt x="115" y="0"/>
                  </a:moveTo>
                  <a:cubicBezTo>
                    <a:pt x="55" y="0"/>
                    <a:pt x="4" y="54"/>
                    <a:pt x="4" y="117"/>
                  </a:cubicBezTo>
                  <a:cubicBezTo>
                    <a:pt x="1" y="180"/>
                    <a:pt x="53" y="234"/>
                    <a:pt x="119" y="238"/>
                  </a:cubicBezTo>
                  <a:cubicBezTo>
                    <a:pt x="126" y="238"/>
                    <a:pt x="848" y="260"/>
                    <a:pt x="1596" y="862"/>
                  </a:cubicBezTo>
                  <a:cubicBezTo>
                    <a:pt x="1618" y="880"/>
                    <a:pt x="1644" y="887"/>
                    <a:pt x="1669" y="887"/>
                  </a:cubicBezTo>
                  <a:cubicBezTo>
                    <a:pt x="1706" y="887"/>
                    <a:pt x="1739" y="872"/>
                    <a:pt x="1764" y="843"/>
                  </a:cubicBezTo>
                  <a:cubicBezTo>
                    <a:pt x="1805" y="792"/>
                    <a:pt x="1798" y="718"/>
                    <a:pt x="1747" y="674"/>
                  </a:cubicBezTo>
                  <a:cubicBezTo>
                    <a:pt x="933" y="18"/>
                    <a:pt x="155" y="0"/>
                    <a:pt x="122" y="0"/>
                  </a:cubicBezTo>
                  <a:cubicBezTo>
                    <a:pt x="120" y="0"/>
                    <a:pt x="117" y="0"/>
                    <a:pt x="1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5"/>
            <p:cNvSpPr/>
            <p:nvPr/>
          </p:nvSpPr>
          <p:spPr>
            <a:xfrm>
              <a:off x="3135993" y="1750799"/>
              <a:ext cx="27788" cy="15009"/>
            </a:xfrm>
            <a:custGeom>
              <a:avLst/>
              <a:gdLst/>
              <a:ahLst/>
              <a:cxnLst/>
              <a:rect l="l" t="t" r="r" b="b"/>
              <a:pathLst>
                <a:path w="1644" h="888" extrusionOk="0">
                  <a:moveTo>
                    <a:pt x="137" y="1"/>
                  </a:moveTo>
                  <a:cubicBezTo>
                    <a:pt x="87" y="1"/>
                    <a:pt x="40" y="31"/>
                    <a:pt x="23" y="77"/>
                  </a:cubicBezTo>
                  <a:cubicBezTo>
                    <a:pt x="1" y="140"/>
                    <a:pt x="30" y="209"/>
                    <a:pt x="92" y="231"/>
                  </a:cubicBezTo>
                  <a:cubicBezTo>
                    <a:pt x="104" y="235"/>
                    <a:pt x="972" y="558"/>
                    <a:pt x="1441" y="866"/>
                  </a:cubicBezTo>
                  <a:cubicBezTo>
                    <a:pt x="1460" y="881"/>
                    <a:pt x="1482" y="888"/>
                    <a:pt x="1504" y="888"/>
                  </a:cubicBezTo>
                  <a:cubicBezTo>
                    <a:pt x="1544" y="888"/>
                    <a:pt x="1581" y="869"/>
                    <a:pt x="1607" y="833"/>
                  </a:cubicBezTo>
                  <a:cubicBezTo>
                    <a:pt x="1644" y="778"/>
                    <a:pt x="1625" y="705"/>
                    <a:pt x="1573" y="668"/>
                  </a:cubicBezTo>
                  <a:cubicBezTo>
                    <a:pt x="1082" y="345"/>
                    <a:pt x="214" y="23"/>
                    <a:pt x="177" y="8"/>
                  </a:cubicBezTo>
                  <a:cubicBezTo>
                    <a:pt x="163" y="3"/>
                    <a:pt x="15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49;p15">
            <a:extLst>
              <a:ext uri="{FF2B5EF4-FFF2-40B4-BE49-F238E27FC236}">
                <a16:creationId xmlns:a16="http://schemas.microsoft.com/office/drawing/2014/main" id="{40C8ECA0-B6DE-E5E1-15DE-F5DFD8A9CEDA}"/>
              </a:ext>
            </a:extLst>
          </p:cNvPr>
          <p:cNvSpPr txBox="1">
            <a:spLocks/>
          </p:cNvSpPr>
          <p:nvPr/>
        </p:nvSpPr>
        <p:spPr>
          <a:xfrm>
            <a:off x="5775111" y="3691685"/>
            <a:ext cx="3027510" cy="14807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chemeClr val="dk1"/>
              </a:buClr>
              <a:buSzPts val="2800"/>
              <a:buFont typeface="Poppins Light"/>
              <a:buNone/>
              <a:defRPr sz="1800" b="0" i="0" u="none" strike="noStrike" cap="none">
                <a:solidFill>
                  <a:schemeClr val="dk1"/>
                </a:solidFill>
                <a:latin typeface="Poppins Light"/>
                <a:ea typeface="Poppins Light"/>
                <a:cs typeface="Poppins Light"/>
                <a:sym typeface="Poppins Light"/>
              </a:defRPr>
            </a:lvl1pPr>
            <a:lvl2pPr marL="914400" marR="0" lvl="1"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2pPr>
            <a:lvl3pPr marL="1371600" marR="0" lvl="2"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3pPr>
            <a:lvl4pPr marL="1828800" marR="0" lvl="3"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4pPr>
            <a:lvl5pPr marL="2286000" marR="0" lvl="4"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5pPr>
            <a:lvl6pPr marL="2743200" marR="0" lvl="5"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6pPr>
            <a:lvl7pPr marL="3200400" marR="0" lvl="6"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7pPr>
            <a:lvl8pPr marL="3657600" marR="0" lvl="7"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8pPr>
            <a:lvl9pPr marL="4114800" marR="0" lvl="8"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9pPr>
          </a:lstStyle>
          <a:p>
            <a:pPr marL="0" indent="0"/>
            <a:r>
              <a:rPr lang="en" sz="1600" b="1" dirty="0"/>
              <a:t>18102312 </a:t>
            </a:r>
            <a:r>
              <a:rPr lang="en" sz="1600" b="1" dirty="0" err="1"/>
              <a:t>Sangjin</a:t>
            </a:r>
            <a:r>
              <a:rPr lang="en" sz="1600" b="1" dirty="0"/>
              <a:t> Lee</a:t>
            </a:r>
          </a:p>
          <a:p>
            <a:pPr marL="0" indent="0"/>
            <a:r>
              <a:rPr lang="en" sz="1600" b="1" dirty="0"/>
              <a:t>19102079 </a:t>
            </a:r>
            <a:r>
              <a:rPr lang="en" sz="1600" b="1" dirty="0" err="1"/>
              <a:t>Kangmin</a:t>
            </a:r>
            <a:r>
              <a:rPr lang="en" sz="1600" b="1" dirty="0"/>
              <a:t> Kim</a:t>
            </a:r>
          </a:p>
          <a:p>
            <a:pPr marL="0" indent="0"/>
            <a:r>
              <a:rPr lang="en" sz="1600" b="1" dirty="0"/>
              <a:t>19102089 Chanwoo Park</a:t>
            </a:r>
          </a:p>
          <a:p>
            <a:pPr marL="0" indent="0"/>
            <a:r>
              <a:rPr lang="en" sz="1600" b="1" dirty="0"/>
              <a:t>19102061 </a:t>
            </a:r>
            <a:r>
              <a:rPr lang="en" sz="1600" b="1" dirty="0" err="1"/>
              <a:t>Suho</a:t>
            </a:r>
            <a:r>
              <a:rPr lang="en" sz="1600" b="1" dirty="0"/>
              <a:t> Lee</a:t>
            </a:r>
          </a:p>
          <a:p>
            <a:pPr marL="0" indent="0"/>
            <a:r>
              <a:rPr lang="en" sz="1600" b="1" dirty="0"/>
              <a:t>21102031 </a:t>
            </a:r>
            <a:r>
              <a:rPr lang="en" sz="1600" b="1" dirty="0" err="1"/>
              <a:t>Junhyuk</a:t>
            </a:r>
            <a:r>
              <a:rPr lang="en" sz="1600" b="1" dirty="0"/>
              <a:t> Choi</a:t>
            </a:r>
          </a:p>
          <a:p>
            <a:pPr marL="0" indent="0"/>
            <a:endParaRPr lang="en" sz="1600"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Google Shape;963;p35">
            <a:extLst>
              <a:ext uri="{FF2B5EF4-FFF2-40B4-BE49-F238E27FC236}">
                <a16:creationId xmlns:a16="http://schemas.microsoft.com/office/drawing/2014/main" id="{EEC3F8ED-621D-8511-C63A-AA44946DF840}"/>
              </a:ext>
            </a:extLst>
          </p:cNvPr>
          <p:cNvSpPr txBox="1">
            <a:spLocks/>
          </p:cNvSpPr>
          <p:nvPr/>
        </p:nvSpPr>
        <p:spPr>
          <a:xfrm>
            <a:off x="720000" y="226856"/>
            <a:ext cx="77040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ltLang="ko-KR" sz="3500" b="1" dirty="0">
                <a:latin typeface="Poppins" pitchFamily="2" charset="0"/>
                <a:cs typeface="Poppins" pitchFamily="2" charset="0"/>
              </a:rPr>
              <a:t>Service Concept</a:t>
            </a:r>
          </a:p>
        </p:txBody>
      </p:sp>
      <p:grpSp>
        <p:nvGrpSpPr>
          <p:cNvPr id="178" name="Google Shape;792;p30">
            <a:extLst>
              <a:ext uri="{FF2B5EF4-FFF2-40B4-BE49-F238E27FC236}">
                <a16:creationId xmlns:a16="http://schemas.microsoft.com/office/drawing/2014/main" id="{50DE7E59-7D38-B7F6-B31F-83AF4100E820}"/>
              </a:ext>
            </a:extLst>
          </p:cNvPr>
          <p:cNvGrpSpPr/>
          <p:nvPr/>
        </p:nvGrpSpPr>
        <p:grpSpPr>
          <a:xfrm>
            <a:off x="0" y="833409"/>
            <a:ext cx="9084793" cy="906177"/>
            <a:chOff x="2037640" y="1373103"/>
            <a:chExt cx="10104899" cy="906177"/>
          </a:xfrm>
        </p:grpSpPr>
        <p:sp>
          <p:nvSpPr>
            <p:cNvPr id="179" name="Google Shape;794;p30">
              <a:extLst>
                <a:ext uri="{FF2B5EF4-FFF2-40B4-BE49-F238E27FC236}">
                  <a16:creationId xmlns:a16="http://schemas.microsoft.com/office/drawing/2014/main" id="{9FC98D25-AE98-0FDA-EBEA-A731A6DF7B52}"/>
                </a:ext>
              </a:extLst>
            </p:cNvPr>
            <p:cNvSpPr txBox="1"/>
            <p:nvPr/>
          </p:nvSpPr>
          <p:spPr>
            <a:xfrm>
              <a:off x="2037640" y="1765080"/>
              <a:ext cx="10104899" cy="51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b="1" dirty="0">
                  <a:solidFill>
                    <a:schemeClr val="dk1"/>
                  </a:solidFill>
                  <a:latin typeface="Poppins Light"/>
                  <a:ea typeface="Poppins Light"/>
                  <a:cs typeface="Poppins Light"/>
                  <a:sym typeface="Poppins Light"/>
                </a:rPr>
                <a:t>Virtual Emotion Therapy utilizes the power of AI and the immersive meta-verse to help patients manage their emotions. </a:t>
              </a:r>
            </a:p>
            <a:p>
              <a:pPr marL="0" lvl="0" indent="0" algn="l" rtl="0">
                <a:spcBef>
                  <a:spcPts val="0"/>
                </a:spcBef>
                <a:spcAft>
                  <a:spcPts val="0"/>
                </a:spcAft>
                <a:buNone/>
              </a:pPr>
              <a:r>
                <a:rPr lang="en" sz="1000" b="1" dirty="0">
                  <a:solidFill>
                    <a:schemeClr val="dk1"/>
                  </a:solidFill>
                  <a:latin typeface="Poppins Light"/>
                  <a:ea typeface="Poppins Light"/>
                  <a:cs typeface="Poppins Light"/>
                  <a:sym typeface="Poppins Light"/>
                </a:rPr>
                <a:t>Our therapy sessions take place in a virtual world where patients experience various emotional scenarios designed to trigger their emotions.</a:t>
              </a:r>
            </a:p>
          </p:txBody>
        </p:sp>
        <p:sp>
          <p:nvSpPr>
            <p:cNvPr id="180" name="Google Shape;795;p30">
              <a:extLst>
                <a:ext uri="{FF2B5EF4-FFF2-40B4-BE49-F238E27FC236}">
                  <a16:creationId xmlns:a16="http://schemas.microsoft.com/office/drawing/2014/main" id="{533B4542-09F1-284A-86F5-2EAFE52B8287}"/>
                </a:ext>
              </a:extLst>
            </p:cNvPr>
            <p:cNvSpPr txBox="1"/>
            <p:nvPr/>
          </p:nvSpPr>
          <p:spPr>
            <a:xfrm>
              <a:off x="4050900" y="1373103"/>
              <a:ext cx="5799426" cy="402900"/>
            </a:xfrm>
            <a:prstGeom prst="roundRect">
              <a:avLst/>
            </a:prstGeom>
            <a:solidFill>
              <a:schemeClr val="accent5"/>
            </a:solidFill>
            <a:ln>
              <a:noFill/>
            </a:ln>
          </p:spPr>
          <p:txBody>
            <a:bodyPr spcFirstLastPara="1" wrap="square" lIns="91425" tIns="91425" rIns="91425" bIns="91425" anchor="ctr" anchorCtr="0">
              <a:noAutofit/>
            </a:bodyPr>
            <a:lstStyle/>
            <a:p>
              <a:pPr algn="ctr"/>
              <a:r>
                <a:rPr lang="en-US" altLang="ko-KR" sz="1800" b="1" dirty="0">
                  <a:solidFill>
                    <a:schemeClr val="bg2"/>
                  </a:solidFill>
                </a:rPr>
                <a:t>Virtual Emotion Therapy Meta-Verse platform</a:t>
              </a:r>
            </a:p>
          </p:txBody>
        </p:sp>
      </p:grpSp>
      <p:sp>
        <p:nvSpPr>
          <p:cNvPr id="181" name="Google Shape;819;p31">
            <a:extLst>
              <a:ext uri="{FF2B5EF4-FFF2-40B4-BE49-F238E27FC236}">
                <a16:creationId xmlns:a16="http://schemas.microsoft.com/office/drawing/2014/main" id="{565DD7BF-7015-AD94-9374-DB68D7C13D36}"/>
              </a:ext>
            </a:extLst>
          </p:cNvPr>
          <p:cNvSpPr txBox="1"/>
          <p:nvPr/>
        </p:nvSpPr>
        <p:spPr>
          <a:xfrm>
            <a:off x="1605614" y="1963380"/>
            <a:ext cx="1893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lt1"/>
                </a:solidFill>
                <a:latin typeface="Poppins"/>
                <a:ea typeface="Poppins"/>
                <a:cs typeface="Poppins"/>
                <a:sym typeface="Poppins"/>
              </a:rPr>
              <a:t>How it works</a:t>
            </a:r>
            <a:endParaRPr sz="1800" b="1" dirty="0">
              <a:solidFill>
                <a:schemeClr val="lt1"/>
              </a:solidFill>
              <a:latin typeface="Poppins"/>
              <a:ea typeface="Poppins"/>
              <a:cs typeface="Poppins"/>
              <a:sym typeface="Poppins"/>
            </a:endParaRPr>
          </a:p>
        </p:txBody>
      </p:sp>
      <p:sp>
        <p:nvSpPr>
          <p:cNvPr id="182" name="Google Shape;820;p31">
            <a:extLst>
              <a:ext uri="{FF2B5EF4-FFF2-40B4-BE49-F238E27FC236}">
                <a16:creationId xmlns:a16="http://schemas.microsoft.com/office/drawing/2014/main" id="{192995B1-7211-4E1E-7F44-A0C3020BB905}"/>
              </a:ext>
            </a:extLst>
          </p:cNvPr>
          <p:cNvSpPr txBox="1"/>
          <p:nvPr/>
        </p:nvSpPr>
        <p:spPr>
          <a:xfrm>
            <a:off x="5479616" y="1963380"/>
            <a:ext cx="1893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rgbClr val="6DA98B"/>
                </a:solidFill>
                <a:latin typeface="Poppins"/>
                <a:ea typeface="Poppins"/>
                <a:cs typeface="Poppins"/>
                <a:sym typeface="Poppins"/>
              </a:rPr>
              <a:t>Benefit</a:t>
            </a:r>
            <a:endParaRPr sz="1800" b="1" dirty="0">
              <a:solidFill>
                <a:srgbClr val="6DA98B"/>
              </a:solidFill>
              <a:latin typeface="Poppins"/>
              <a:ea typeface="Poppins"/>
              <a:cs typeface="Poppins"/>
              <a:sym typeface="Poppins"/>
            </a:endParaRPr>
          </a:p>
        </p:txBody>
      </p:sp>
      <p:cxnSp>
        <p:nvCxnSpPr>
          <p:cNvPr id="183" name="Google Shape;821;p31">
            <a:extLst>
              <a:ext uri="{FF2B5EF4-FFF2-40B4-BE49-F238E27FC236}">
                <a16:creationId xmlns:a16="http://schemas.microsoft.com/office/drawing/2014/main" id="{93802E00-84A5-5AAE-80F1-56D7D8863710}"/>
              </a:ext>
            </a:extLst>
          </p:cNvPr>
          <p:cNvCxnSpPr>
            <a:cxnSpLocks/>
            <a:stCxn id="181" idx="2"/>
            <a:endCxn id="188" idx="0"/>
          </p:cNvCxnSpPr>
          <p:nvPr/>
        </p:nvCxnSpPr>
        <p:spPr>
          <a:xfrm rot="5400000">
            <a:off x="1346904" y="1525674"/>
            <a:ext cx="398205" cy="2012817"/>
          </a:xfrm>
          <a:prstGeom prst="bentConnector3">
            <a:avLst>
              <a:gd name="adj1" fmla="val 50000"/>
            </a:avLst>
          </a:prstGeom>
          <a:noFill/>
          <a:ln w="19050" cap="flat" cmpd="sng">
            <a:solidFill>
              <a:schemeClr val="lt1"/>
            </a:solidFill>
            <a:prstDash val="solid"/>
            <a:round/>
            <a:headEnd type="oval" w="med" len="med"/>
            <a:tailEnd type="oval" w="med" len="med"/>
          </a:ln>
        </p:spPr>
      </p:cxnSp>
      <p:cxnSp>
        <p:nvCxnSpPr>
          <p:cNvPr id="184" name="Google Shape;823;p31">
            <a:extLst>
              <a:ext uri="{FF2B5EF4-FFF2-40B4-BE49-F238E27FC236}">
                <a16:creationId xmlns:a16="http://schemas.microsoft.com/office/drawing/2014/main" id="{07506C98-4C6A-3E3B-C5B3-4E2733B51CBE}"/>
              </a:ext>
            </a:extLst>
          </p:cNvPr>
          <p:cNvCxnSpPr>
            <a:cxnSpLocks/>
            <a:stCxn id="181" idx="2"/>
            <a:endCxn id="190" idx="0"/>
          </p:cNvCxnSpPr>
          <p:nvPr/>
        </p:nvCxnSpPr>
        <p:spPr>
          <a:xfrm rot="16200000" flipH="1">
            <a:off x="3040189" y="1845205"/>
            <a:ext cx="398311" cy="1373860"/>
          </a:xfrm>
          <a:prstGeom prst="bentConnector3">
            <a:avLst>
              <a:gd name="adj1" fmla="val 50000"/>
            </a:avLst>
          </a:prstGeom>
          <a:noFill/>
          <a:ln w="19050" cap="flat" cmpd="sng">
            <a:solidFill>
              <a:schemeClr val="lt1"/>
            </a:solidFill>
            <a:prstDash val="solid"/>
            <a:round/>
            <a:headEnd type="oval" w="med" len="med"/>
            <a:tailEnd type="oval" w="med" len="med"/>
          </a:ln>
        </p:spPr>
      </p:cxnSp>
      <p:cxnSp>
        <p:nvCxnSpPr>
          <p:cNvPr id="185" name="Google Shape;829;p31">
            <a:extLst>
              <a:ext uri="{FF2B5EF4-FFF2-40B4-BE49-F238E27FC236}">
                <a16:creationId xmlns:a16="http://schemas.microsoft.com/office/drawing/2014/main" id="{B26F1641-0E4C-5217-F7DD-0BF2F85E4EF8}"/>
              </a:ext>
            </a:extLst>
          </p:cNvPr>
          <p:cNvCxnSpPr>
            <a:cxnSpLocks/>
            <a:endCxn id="182" idx="0"/>
          </p:cNvCxnSpPr>
          <p:nvPr/>
        </p:nvCxnSpPr>
        <p:spPr>
          <a:xfrm rot="-5400000" flipH="1">
            <a:off x="5295541" y="832261"/>
            <a:ext cx="324600" cy="1937400"/>
          </a:xfrm>
          <a:prstGeom prst="bentConnector3">
            <a:avLst>
              <a:gd name="adj1" fmla="val 50018"/>
            </a:avLst>
          </a:prstGeom>
          <a:noFill/>
          <a:ln w="19050" cap="flat" cmpd="sng">
            <a:solidFill>
              <a:srgbClr val="6DA98B"/>
            </a:solidFill>
            <a:prstDash val="solid"/>
            <a:round/>
            <a:headEnd type="oval" w="med" len="med"/>
            <a:tailEnd type="oval" w="med" len="med"/>
          </a:ln>
        </p:spPr>
      </p:cxnSp>
      <p:cxnSp>
        <p:nvCxnSpPr>
          <p:cNvPr id="186" name="Google Shape;830;p31">
            <a:extLst>
              <a:ext uri="{FF2B5EF4-FFF2-40B4-BE49-F238E27FC236}">
                <a16:creationId xmlns:a16="http://schemas.microsoft.com/office/drawing/2014/main" id="{0077A365-59C9-AF2C-6AD1-806692405DF9}"/>
              </a:ext>
            </a:extLst>
          </p:cNvPr>
          <p:cNvCxnSpPr>
            <a:cxnSpLocks/>
            <a:endCxn id="181" idx="0"/>
          </p:cNvCxnSpPr>
          <p:nvPr/>
        </p:nvCxnSpPr>
        <p:spPr>
          <a:xfrm rot="5400000">
            <a:off x="3358441" y="832561"/>
            <a:ext cx="324600" cy="1936800"/>
          </a:xfrm>
          <a:prstGeom prst="bentConnector3">
            <a:avLst>
              <a:gd name="adj1" fmla="val 50018"/>
            </a:avLst>
          </a:prstGeom>
          <a:noFill/>
          <a:ln w="19050" cap="flat" cmpd="sng">
            <a:solidFill>
              <a:schemeClr val="lt1"/>
            </a:solidFill>
            <a:prstDash val="solid"/>
            <a:round/>
            <a:headEnd type="oval" w="med" len="med"/>
            <a:tailEnd type="oval" w="med" len="med"/>
          </a:ln>
        </p:spPr>
      </p:cxnSp>
      <p:grpSp>
        <p:nvGrpSpPr>
          <p:cNvPr id="187" name="Google Shape;832;p31">
            <a:extLst>
              <a:ext uri="{FF2B5EF4-FFF2-40B4-BE49-F238E27FC236}">
                <a16:creationId xmlns:a16="http://schemas.microsoft.com/office/drawing/2014/main" id="{73317CD8-CFCF-DB7C-24A2-72A14EFBC0AF}"/>
              </a:ext>
            </a:extLst>
          </p:cNvPr>
          <p:cNvGrpSpPr/>
          <p:nvPr/>
        </p:nvGrpSpPr>
        <p:grpSpPr>
          <a:xfrm>
            <a:off x="-56627" y="2731185"/>
            <a:ext cx="1192448" cy="1716718"/>
            <a:chOff x="26332" y="2986297"/>
            <a:chExt cx="1192448" cy="1716718"/>
          </a:xfrm>
        </p:grpSpPr>
        <p:sp>
          <p:nvSpPr>
            <p:cNvPr id="188" name="Google Shape;822;p31">
              <a:extLst>
                <a:ext uri="{FF2B5EF4-FFF2-40B4-BE49-F238E27FC236}">
                  <a16:creationId xmlns:a16="http://schemas.microsoft.com/office/drawing/2014/main" id="{54EC17C0-6A53-1DFD-9A66-A561B710B649}"/>
                </a:ext>
              </a:extLst>
            </p:cNvPr>
            <p:cNvSpPr txBox="1"/>
            <p:nvPr/>
          </p:nvSpPr>
          <p:spPr>
            <a:xfrm>
              <a:off x="26332" y="2986297"/>
              <a:ext cx="1192448" cy="514199"/>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altLang="ko-KR" sz="1000" b="1" dirty="0">
                  <a:solidFill>
                    <a:srgbClr val="FF0000"/>
                  </a:solidFill>
                  <a:latin typeface="Poppins" pitchFamily="2" charset="0"/>
                  <a:cs typeface="Poppins" pitchFamily="2" charset="0"/>
                </a:rPr>
                <a:t>Initial Consultation</a:t>
              </a:r>
              <a:endParaRPr sz="1000" b="1" dirty="0">
                <a:solidFill>
                  <a:schemeClr val="lt1"/>
                </a:solidFill>
                <a:latin typeface="Poppins" pitchFamily="2" charset="0"/>
                <a:ea typeface="Poppins"/>
                <a:cs typeface="Poppins" pitchFamily="2" charset="0"/>
                <a:sym typeface="Poppins"/>
              </a:endParaRPr>
            </a:p>
          </p:txBody>
        </p:sp>
        <p:sp>
          <p:nvSpPr>
            <p:cNvPr id="189" name="Google Shape;833;p31">
              <a:extLst>
                <a:ext uri="{FF2B5EF4-FFF2-40B4-BE49-F238E27FC236}">
                  <a16:creationId xmlns:a16="http://schemas.microsoft.com/office/drawing/2014/main" id="{AD3A4972-B9CF-FFC7-1483-A52C25274438}"/>
                </a:ext>
              </a:extLst>
            </p:cNvPr>
            <p:cNvSpPr txBox="1"/>
            <p:nvPr/>
          </p:nvSpPr>
          <p:spPr>
            <a:xfrm>
              <a:off x="110396" y="3472635"/>
              <a:ext cx="1059473" cy="1230380"/>
            </a:xfrm>
            <a:prstGeom prst="rect">
              <a:avLst/>
            </a:prstGeom>
            <a:noFill/>
            <a:ln w="19050">
              <a:solidFill>
                <a:schemeClr val="bg1"/>
              </a:solidFill>
            </a:ln>
          </p:spPr>
          <p:txBody>
            <a:bodyPr spcFirstLastPara="1" wrap="square" lIns="91425" tIns="91425" rIns="91425" bIns="91425" anchor="t" anchorCtr="0">
              <a:noAutofit/>
            </a:bodyPr>
            <a:lstStyle/>
            <a:p>
              <a:r>
                <a:rPr lang="en-US" altLang="ko-KR" sz="800" dirty="0">
                  <a:latin typeface="Poppins" pitchFamily="2" charset="0"/>
                  <a:cs typeface="Poppins" pitchFamily="2" charset="0"/>
                </a:rPr>
                <a:t>starts with an initial consult where the patient's emotional state is assessed, and their therapy goals are determined.</a:t>
              </a:r>
            </a:p>
          </p:txBody>
        </p:sp>
      </p:grpSp>
      <p:sp>
        <p:nvSpPr>
          <p:cNvPr id="190" name="Google Shape;824;p31">
            <a:extLst>
              <a:ext uri="{FF2B5EF4-FFF2-40B4-BE49-F238E27FC236}">
                <a16:creationId xmlns:a16="http://schemas.microsoft.com/office/drawing/2014/main" id="{91681EB1-2CB7-47FB-00E2-4B21D96CA63C}"/>
              </a:ext>
            </a:extLst>
          </p:cNvPr>
          <p:cNvSpPr txBox="1"/>
          <p:nvPr/>
        </p:nvSpPr>
        <p:spPr>
          <a:xfrm>
            <a:off x="3097074" y="2731291"/>
            <a:ext cx="1658400" cy="514093"/>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altLang="ko-KR" sz="1000" b="1" dirty="0">
                <a:solidFill>
                  <a:srgbClr val="FF0000"/>
                </a:solidFill>
                <a:latin typeface="Poppins" pitchFamily="2" charset="0"/>
                <a:cs typeface="Poppins" pitchFamily="2" charset="0"/>
              </a:rPr>
              <a:t>Progress </a:t>
            </a:r>
          </a:p>
          <a:p>
            <a:pPr marL="0" lvl="0" indent="0" algn="ctr" rtl="0">
              <a:spcBef>
                <a:spcPts val="0"/>
              </a:spcBef>
              <a:spcAft>
                <a:spcPts val="0"/>
              </a:spcAft>
              <a:buNone/>
            </a:pPr>
            <a:r>
              <a:rPr lang="en-US" altLang="ko-KR" sz="1000" b="1" dirty="0">
                <a:solidFill>
                  <a:srgbClr val="FF0000"/>
                </a:solidFill>
                <a:latin typeface="Poppins" pitchFamily="2" charset="0"/>
                <a:cs typeface="Poppins" pitchFamily="2" charset="0"/>
              </a:rPr>
              <a:t>Tracking</a:t>
            </a:r>
            <a:endParaRPr sz="1000" b="1" dirty="0">
              <a:solidFill>
                <a:schemeClr val="lt1"/>
              </a:solidFill>
              <a:latin typeface="Poppins" pitchFamily="2" charset="0"/>
              <a:ea typeface="Poppins"/>
              <a:cs typeface="Poppins" pitchFamily="2" charset="0"/>
              <a:sym typeface="Poppins"/>
            </a:endParaRPr>
          </a:p>
        </p:txBody>
      </p:sp>
      <p:sp>
        <p:nvSpPr>
          <p:cNvPr id="191" name="Google Shape;824;p31">
            <a:extLst>
              <a:ext uri="{FF2B5EF4-FFF2-40B4-BE49-F238E27FC236}">
                <a16:creationId xmlns:a16="http://schemas.microsoft.com/office/drawing/2014/main" id="{FC2C5BA1-5593-4B83-9A85-2AA7266B0339}"/>
              </a:ext>
            </a:extLst>
          </p:cNvPr>
          <p:cNvSpPr txBox="1"/>
          <p:nvPr/>
        </p:nvSpPr>
        <p:spPr>
          <a:xfrm>
            <a:off x="883183" y="2739703"/>
            <a:ext cx="1658400" cy="514199"/>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altLang="ko-KR" sz="1000" b="1" dirty="0">
                <a:solidFill>
                  <a:srgbClr val="FF0000"/>
                </a:solidFill>
                <a:latin typeface="Poppins" pitchFamily="2" charset="0"/>
                <a:cs typeface="Poppins" pitchFamily="2" charset="0"/>
              </a:rPr>
              <a:t>Virtual Emotion Scenarios</a:t>
            </a:r>
          </a:p>
        </p:txBody>
      </p:sp>
      <p:cxnSp>
        <p:nvCxnSpPr>
          <p:cNvPr id="192" name="Google Shape;823;p31">
            <a:extLst>
              <a:ext uri="{FF2B5EF4-FFF2-40B4-BE49-F238E27FC236}">
                <a16:creationId xmlns:a16="http://schemas.microsoft.com/office/drawing/2014/main" id="{9B6A0DC5-935D-9058-9355-47B4CA6B390B}"/>
              </a:ext>
            </a:extLst>
          </p:cNvPr>
          <p:cNvCxnSpPr>
            <a:cxnSpLocks/>
            <a:stCxn id="181" idx="2"/>
            <a:endCxn id="191" idx="0"/>
          </p:cNvCxnSpPr>
          <p:nvPr/>
        </p:nvCxnSpPr>
        <p:spPr>
          <a:xfrm rot="5400000">
            <a:off x="1929038" y="2116326"/>
            <a:ext cx="406723" cy="840031"/>
          </a:xfrm>
          <a:prstGeom prst="bentConnector3">
            <a:avLst>
              <a:gd name="adj1" fmla="val 50000"/>
            </a:avLst>
          </a:prstGeom>
          <a:noFill/>
          <a:ln w="19050" cap="flat" cmpd="sng">
            <a:solidFill>
              <a:schemeClr val="lt1"/>
            </a:solidFill>
            <a:prstDash val="solid"/>
            <a:round/>
            <a:headEnd type="oval" w="med" len="med"/>
            <a:tailEnd type="oval" w="med" len="med"/>
          </a:ln>
        </p:spPr>
      </p:cxnSp>
      <p:sp>
        <p:nvSpPr>
          <p:cNvPr id="193" name="Google Shape;824;p31">
            <a:extLst>
              <a:ext uri="{FF2B5EF4-FFF2-40B4-BE49-F238E27FC236}">
                <a16:creationId xmlns:a16="http://schemas.microsoft.com/office/drawing/2014/main" id="{049007FA-1BB5-81C4-626E-A32F29750ECD}"/>
              </a:ext>
            </a:extLst>
          </p:cNvPr>
          <p:cNvSpPr txBox="1"/>
          <p:nvPr/>
        </p:nvSpPr>
        <p:spPr>
          <a:xfrm>
            <a:off x="2174564" y="2731185"/>
            <a:ext cx="1331708" cy="514199"/>
          </a:xfrm>
          <a:prstGeom prst="rect">
            <a:avLst/>
          </a:prstGeom>
          <a:noFill/>
          <a:ln>
            <a:noFill/>
          </a:ln>
        </p:spPr>
        <p:txBody>
          <a:bodyPr spcFirstLastPara="1" wrap="square" lIns="91425" tIns="91425" rIns="91425" bIns="91425" anchor="b" anchorCtr="0">
            <a:noAutofit/>
          </a:bodyPr>
          <a:lstStyle/>
          <a:p>
            <a:endParaRPr lang="en-US" altLang="ko-KR" sz="1000" dirty="0">
              <a:latin typeface="Poppins" pitchFamily="2" charset="0"/>
              <a:cs typeface="Poppins" pitchFamily="2" charset="0"/>
            </a:endParaRPr>
          </a:p>
          <a:p>
            <a:r>
              <a:rPr lang="en-US" altLang="ko-KR" sz="1000" b="1" dirty="0">
                <a:solidFill>
                  <a:srgbClr val="FF0000"/>
                </a:solidFill>
                <a:latin typeface="Poppins" pitchFamily="2" charset="0"/>
                <a:cs typeface="Poppins" pitchFamily="2" charset="0"/>
              </a:rPr>
              <a:t>Immersive Meta-verse Experience</a:t>
            </a:r>
            <a:endParaRPr sz="1000" b="1" dirty="0">
              <a:solidFill>
                <a:schemeClr val="lt1"/>
              </a:solidFill>
              <a:latin typeface="Poppins" pitchFamily="2" charset="0"/>
              <a:ea typeface="Poppins"/>
              <a:cs typeface="Poppins" pitchFamily="2" charset="0"/>
              <a:sym typeface="Poppins"/>
            </a:endParaRPr>
          </a:p>
        </p:txBody>
      </p:sp>
      <p:cxnSp>
        <p:nvCxnSpPr>
          <p:cNvPr id="194" name="Google Shape;823;p31">
            <a:extLst>
              <a:ext uri="{FF2B5EF4-FFF2-40B4-BE49-F238E27FC236}">
                <a16:creationId xmlns:a16="http://schemas.microsoft.com/office/drawing/2014/main" id="{37286929-2E3D-EE08-574E-546F64FB6192}"/>
              </a:ext>
            </a:extLst>
          </p:cNvPr>
          <p:cNvCxnSpPr>
            <a:cxnSpLocks/>
            <a:stCxn id="181" idx="2"/>
            <a:endCxn id="193" idx="0"/>
          </p:cNvCxnSpPr>
          <p:nvPr/>
        </p:nvCxnSpPr>
        <p:spPr>
          <a:xfrm rot="16200000" flipH="1">
            <a:off x="2497314" y="2388080"/>
            <a:ext cx="398205" cy="288004"/>
          </a:xfrm>
          <a:prstGeom prst="bentConnector3">
            <a:avLst>
              <a:gd name="adj1" fmla="val 50000"/>
            </a:avLst>
          </a:prstGeom>
          <a:noFill/>
          <a:ln w="19050" cap="flat" cmpd="sng">
            <a:solidFill>
              <a:schemeClr val="lt1"/>
            </a:solidFill>
            <a:prstDash val="solid"/>
            <a:round/>
            <a:headEnd type="oval" w="med" len="med"/>
            <a:tailEnd type="oval" w="med" len="med"/>
          </a:ln>
        </p:spPr>
      </p:cxnSp>
      <p:sp>
        <p:nvSpPr>
          <p:cNvPr id="195" name="Google Shape;833;p31">
            <a:extLst>
              <a:ext uri="{FF2B5EF4-FFF2-40B4-BE49-F238E27FC236}">
                <a16:creationId xmlns:a16="http://schemas.microsoft.com/office/drawing/2014/main" id="{44E4A25D-0078-E30B-7F99-89982D707B0B}"/>
              </a:ext>
            </a:extLst>
          </p:cNvPr>
          <p:cNvSpPr txBox="1"/>
          <p:nvPr/>
        </p:nvSpPr>
        <p:spPr>
          <a:xfrm>
            <a:off x="1164116" y="3217524"/>
            <a:ext cx="1059473" cy="1230380"/>
          </a:xfrm>
          <a:prstGeom prst="rect">
            <a:avLst/>
          </a:prstGeom>
          <a:noFill/>
          <a:ln w="19050">
            <a:solidFill>
              <a:schemeClr val="bg1"/>
            </a:solidFill>
          </a:ln>
        </p:spPr>
        <p:txBody>
          <a:bodyPr spcFirstLastPara="1" wrap="square" lIns="91425" tIns="91425" rIns="91425" bIns="91425" anchor="t" anchorCtr="0">
            <a:noAutofit/>
          </a:bodyPr>
          <a:lstStyle/>
          <a:p>
            <a:r>
              <a:rPr lang="en-US" altLang="ko-KR" sz="800" dirty="0">
                <a:latin typeface="Poppins" pitchFamily="2" charset="0"/>
                <a:cs typeface="Poppins" pitchFamily="2" charset="0"/>
              </a:rPr>
              <a:t>Based on the patient's goals,</a:t>
            </a:r>
          </a:p>
          <a:p>
            <a:endParaRPr lang="en-US" altLang="ko-KR" sz="800" dirty="0">
              <a:latin typeface="Poppins" pitchFamily="2" charset="0"/>
              <a:cs typeface="Poppins" pitchFamily="2" charset="0"/>
            </a:endParaRPr>
          </a:p>
          <a:p>
            <a:r>
              <a:rPr lang="en-US" altLang="ko-KR" sz="800" dirty="0">
                <a:latin typeface="Poppins" pitchFamily="2" charset="0"/>
                <a:cs typeface="Poppins" pitchFamily="2" charset="0"/>
              </a:rPr>
              <a:t>our AI emotion control module creates customized emotional scenarios.</a:t>
            </a:r>
          </a:p>
        </p:txBody>
      </p:sp>
      <p:sp>
        <p:nvSpPr>
          <p:cNvPr id="196" name="Google Shape;833;p31">
            <a:extLst>
              <a:ext uri="{FF2B5EF4-FFF2-40B4-BE49-F238E27FC236}">
                <a16:creationId xmlns:a16="http://schemas.microsoft.com/office/drawing/2014/main" id="{F3C22423-AE72-1CD2-0437-7836070CC24D}"/>
              </a:ext>
            </a:extLst>
          </p:cNvPr>
          <p:cNvSpPr txBox="1"/>
          <p:nvPr/>
        </p:nvSpPr>
        <p:spPr>
          <a:xfrm>
            <a:off x="2294009" y="3229832"/>
            <a:ext cx="1059473" cy="630242"/>
          </a:xfrm>
          <a:prstGeom prst="rect">
            <a:avLst/>
          </a:prstGeom>
          <a:noFill/>
          <a:ln w="19050">
            <a:solidFill>
              <a:schemeClr val="bg1"/>
            </a:solidFill>
          </a:ln>
        </p:spPr>
        <p:txBody>
          <a:bodyPr spcFirstLastPara="1" wrap="square" lIns="91425" tIns="91425" rIns="91425" bIns="91425" anchor="t" anchorCtr="0">
            <a:noAutofit/>
          </a:bodyPr>
          <a:lstStyle/>
          <a:p>
            <a:r>
              <a:rPr lang="en-US" altLang="ko-KR" sz="800" dirty="0">
                <a:latin typeface="Poppins" pitchFamily="2" charset="0"/>
                <a:cs typeface="Poppins" pitchFamily="2" charset="0"/>
              </a:rPr>
              <a:t>have a sense of presence and can interact with the virtual world.</a:t>
            </a:r>
          </a:p>
        </p:txBody>
      </p:sp>
      <p:sp>
        <p:nvSpPr>
          <p:cNvPr id="197" name="Google Shape;833;p31">
            <a:extLst>
              <a:ext uri="{FF2B5EF4-FFF2-40B4-BE49-F238E27FC236}">
                <a16:creationId xmlns:a16="http://schemas.microsoft.com/office/drawing/2014/main" id="{B866206A-BCD9-938C-FCBA-C747F323E520}"/>
              </a:ext>
            </a:extLst>
          </p:cNvPr>
          <p:cNvSpPr txBox="1"/>
          <p:nvPr/>
        </p:nvSpPr>
        <p:spPr>
          <a:xfrm>
            <a:off x="3410979" y="3229832"/>
            <a:ext cx="1059473" cy="840640"/>
          </a:xfrm>
          <a:prstGeom prst="rect">
            <a:avLst/>
          </a:prstGeom>
          <a:noFill/>
          <a:ln w="19050">
            <a:solidFill>
              <a:schemeClr val="bg1"/>
            </a:solidFill>
          </a:ln>
        </p:spPr>
        <p:txBody>
          <a:bodyPr spcFirstLastPara="1" wrap="square" lIns="91425" tIns="91425" rIns="91425" bIns="91425" anchor="t" anchorCtr="0">
            <a:noAutofit/>
          </a:bodyPr>
          <a:lstStyle/>
          <a:p>
            <a:r>
              <a:rPr lang="en-US" altLang="ko-KR" sz="800" dirty="0"/>
              <a:t>progress of each patient is tracked, and regular therapy sessions are scheduled to review progress.</a:t>
            </a:r>
            <a:endParaRPr lang="en-US" altLang="ko-KR" sz="800" dirty="0">
              <a:latin typeface="Poppins" pitchFamily="2" charset="0"/>
              <a:cs typeface="Poppins" pitchFamily="2" charset="0"/>
            </a:endParaRPr>
          </a:p>
        </p:txBody>
      </p:sp>
      <p:cxnSp>
        <p:nvCxnSpPr>
          <p:cNvPr id="198" name="Google Shape;821;p31">
            <a:extLst>
              <a:ext uri="{FF2B5EF4-FFF2-40B4-BE49-F238E27FC236}">
                <a16:creationId xmlns:a16="http://schemas.microsoft.com/office/drawing/2014/main" id="{0680DF8D-1EA5-16A8-C817-69D9483C2A8E}"/>
              </a:ext>
            </a:extLst>
          </p:cNvPr>
          <p:cNvCxnSpPr>
            <a:cxnSpLocks/>
            <a:stCxn id="182" idx="2"/>
            <a:endCxn id="201" idx="0"/>
          </p:cNvCxnSpPr>
          <p:nvPr/>
        </p:nvCxnSpPr>
        <p:spPr>
          <a:xfrm rot="5400000">
            <a:off x="5576057" y="1888499"/>
            <a:ext cx="405879" cy="1294841"/>
          </a:xfrm>
          <a:prstGeom prst="bentConnector3">
            <a:avLst>
              <a:gd name="adj1" fmla="val 50000"/>
            </a:avLst>
          </a:prstGeom>
          <a:noFill/>
          <a:ln w="19050" cap="flat" cmpd="sng">
            <a:solidFill>
              <a:srgbClr val="6DA98B"/>
            </a:solidFill>
            <a:prstDash val="solid"/>
            <a:round/>
            <a:headEnd type="oval" w="med" len="med"/>
            <a:tailEnd type="oval" w="med" len="med"/>
          </a:ln>
        </p:spPr>
      </p:cxnSp>
      <p:cxnSp>
        <p:nvCxnSpPr>
          <p:cNvPr id="199" name="Google Shape;823;p31">
            <a:extLst>
              <a:ext uri="{FF2B5EF4-FFF2-40B4-BE49-F238E27FC236}">
                <a16:creationId xmlns:a16="http://schemas.microsoft.com/office/drawing/2014/main" id="{880C8BCD-D06A-6C4D-5EDA-1F17D2FA152D}"/>
              </a:ext>
            </a:extLst>
          </p:cNvPr>
          <p:cNvCxnSpPr>
            <a:cxnSpLocks/>
            <a:stCxn id="182" idx="2"/>
            <a:endCxn id="203" idx="0"/>
          </p:cNvCxnSpPr>
          <p:nvPr/>
        </p:nvCxnSpPr>
        <p:spPr>
          <a:xfrm rot="16200000" flipH="1">
            <a:off x="7270338" y="1489058"/>
            <a:ext cx="398205" cy="2086048"/>
          </a:xfrm>
          <a:prstGeom prst="bentConnector3">
            <a:avLst>
              <a:gd name="adj1" fmla="val 50000"/>
            </a:avLst>
          </a:prstGeom>
          <a:noFill/>
          <a:ln w="19050" cap="flat" cmpd="sng">
            <a:solidFill>
              <a:srgbClr val="6DA98B"/>
            </a:solidFill>
            <a:prstDash val="solid"/>
            <a:round/>
            <a:headEnd type="oval" w="med" len="med"/>
            <a:tailEnd type="oval" w="med" len="med"/>
          </a:ln>
        </p:spPr>
      </p:cxnSp>
      <p:grpSp>
        <p:nvGrpSpPr>
          <p:cNvPr id="200" name="Google Shape;832;p31">
            <a:extLst>
              <a:ext uri="{FF2B5EF4-FFF2-40B4-BE49-F238E27FC236}">
                <a16:creationId xmlns:a16="http://schemas.microsoft.com/office/drawing/2014/main" id="{076AD18D-8262-6E5C-7020-B5ACFC2FFDD2}"/>
              </a:ext>
            </a:extLst>
          </p:cNvPr>
          <p:cNvGrpSpPr/>
          <p:nvPr/>
        </p:nvGrpSpPr>
        <p:grpSpPr>
          <a:xfrm>
            <a:off x="4392225" y="2738859"/>
            <a:ext cx="1478700" cy="1441255"/>
            <a:chOff x="-111006" y="2994077"/>
            <a:chExt cx="1478700" cy="1441255"/>
          </a:xfrm>
        </p:grpSpPr>
        <p:sp>
          <p:nvSpPr>
            <p:cNvPr id="201" name="Google Shape;822;p31">
              <a:extLst>
                <a:ext uri="{FF2B5EF4-FFF2-40B4-BE49-F238E27FC236}">
                  <a16:creationId xmlns:a16="http://schemas.microsoft.com/office/drawing/2014/main" id="{7E424B10-5A6B-2270-A81B-B61745B99185}"/>
                </a:ext>
              </a:extLst>
            </p:cNvPr>
            <p:cNvSpPr txBox="1"/>
            <p:nvPr/>
          </p:nvSpPr>
          <p:spPr>
            <a:xfrm>
              <a:off x="-111006" y="2994077"/>
              <a:ext cx="1478700" cy="514199"/>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altLang="ko-KR" sz="1000" b="1" dirty="0">
                  <a:solidFill>
                    <a:srgbClr val="6DA98B"/>
                  </a:solidFill>
                  <a:latin typeface="Poppins" pitchFamily="2" charset="0"/>
                  <a:cs typeface="Poppins" pitchFamily="2" charset="0"/>
                </a:rPr>
                <a:t>Safe and Controlled Environment</a:t>
              </a:r>
              <a:endParaRPr sz="1000" b="1" dirty="0">
                <a:solidFill>
                  <a:srgbClr val="6DA98B"/>
                </a:solidFill>
                <a:latin typeface="Poppins" pitchFamily="2" charset="0"/>
                <a:ea typeface="Poppins"/>
                <a:cs typeface="Poppins" pitchFamily="2" charset="0"/>
                <a:sym typeface="Poppins"/>
              </a:endParaRPr>
            </a:p>
          </p:txBody>
        </p:sp>
        <p:sp>
          <p:nvSpPr>
            <p:cNvPr id="202" name="Google Shape;833;p31">
              <a:extLst>
                <a:ext uri="{FF2B5EF4-FFF2-40B4-BE49-F238E27FC236}">
                  <a16:creationId xmlns:a16="http://schemas.microsoft.com/office/drawing/2014/main" id="{312C18C1-D57D-0561-F978-B7122842DCF7}"/>
                </a:ext>
              </a:extLst>
            </p:cNvPr>
            <p:cNvSpPr txBox="1"/>
            <p:nvPr/>
          </p:nvSpPr>
          <p:spPr>
            <a:xfrm>
              <a:off x="110396" y="3472635"/>
              <a:ext cx="1059473" cy="962697"/>
            </a:xfrm>
            <a:prstGeom prst="rect">
              <a:avLst/>
            </a:prstGeom>
            <a:noFill/>
            <a:ln w="19050">
              <a:solidFill>
                <a:srgbClr val="6DA98B"/>
              </a:solidFill>
            </a:ln>
          </p:spPr>
          <p:txBody>
            <a:bodyPr spcFirstLastPara="1" wrap="square" lIns="91425" tIns="91425" rIns="91425" bIns="91425" anchor="t" anchorCtr="0">
              <a:noAutofit/>
            </a:bodyPr>
            <a:lstStyle/>
            <a:p>
              <a:r>
                <a:rPr lang="en-US" altLang="ko-KR" sz="800" dirty="0">
                  <a:latin typeface="Poppins" pitchFamily="2" charset="0"/>
                  <a:cs typeface="Poppins" pitchFamily="2" charset="0"/>
                </a:rPr>
                <a:t>Patients can experience a range of emotions in a safe and controlled environment</a:t>
              </a:r>
            </a:p>
          </p:txBody>
        </p:sp>
      </p:grpSp>
      <p:sp>
        <p:nvSpPr>
          <p:cNvPr id="203" name="Google Shape;824;p31">
            <a:extLst>
              <a:ext uri="{FF2B5EF4-FFF2-40B4-BE49-F238E27FC236}">
                <a16:creationId xmlns:a16="http://schemas.microsoft.com/office/drawing/2014/main" id="{63A1677D-615C-A528-4F3B-C7D2548E6B4E}"/>
              </a:ext>
            </a:extLst>
          </p:cNvPr>
          <p:cNvSpPr txBox="1"/>
          <p:nvPr/>
        </p:nvSpPr>
        <p:spPr>
          <a:xfrm>
            <a:off x="7683264" y="2731185"/>
            <a:ext cx="1658400" cy="514093"/>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altLang="ko-KR" sz="1000" b="1" dirty="0">
                <a:solidFill>
                  <a:srgbClr val="6DA98B"/>
                </a:solidFill>
                <a:latin typeface="Poppins" pitchFamily="2" charset="0"/>
                <a:cs typeface="Poppins" pitchFamily="2" charset="0"/>
              </a:rPr>
              <a:t>Immersive </a:t>
            </a:r>
          </a:p>
          <a:p>
            <a:pPr marL="0" lvl="0" indent="0" algn="ctr" rtl="0">
              <a:spcBef>
                <a:spcPts val="0"/>
              </a:spcBef>
              <a:spcAft>
                <a:spcPts val="0"/>
              </a:spcAft>
              <a:buNone/>
            </a:pPr>
            <a:r>
              <a:rPr lang="en-US" altLang="ko-KR" sz="1000" b="1" dirty="0">
                <a:solidFill>
                  <a:srgbClr val="6DA98B"/>
                </a:solidFill>
                <a:latin typeface="Poppins" pitchFamily="2" charset="0"/>
                <a:cs typeface="Poppins" pitchFamily="2" charset="0"/>
              </a:rPr>
              <a:t>Therapy</a:t>
            </a:r>
            <a:endParaRPr sz="1000" b="1" dirty="0">
              <a:solidFill>
                <a:srgbClr val="6DA98B"/>
              </a:solidFill>
              <a:latin typeface="Poppins" pitchFamily="2" charset="0"/>
              <a:ea typeface="Poppins"/>
              <a:cs typeface="Poppins" pitchFamily="2" charset="0"/>
              <a:sym typeface="Poppins"/>
            </a:endParaRPr>
          </a:p>
        </p:txBody>
      </p:sp>
      <p:sp>
        <p:nvSpPr>
          <p:cNvPr id="204" name="Google Shape;824;p31">
            <a:extLst>
              <a:ext uri="{FF2B5EF4-FFF2-40B4-BE49-F238E27FC236}">
                <a16:creationId xmlns:a16="http://schemas.microsoft.com/office/drawing/2014/main" id="{2955C376-CD1A-21E1-B06C-F260E9E0C238}"/>
              </a:ext>
            </a:extLst>
          </p:cNvPr>
          <p:cNvSpPr txBox="1"/>
          <p:nvPr/>
        </p:nvSpPr>
        <p:spPr>
          <a:xfrm>
            <a:off x="5469373" y="2739597"/>
            <a:ext cx="1658400" cy="514199"/>
          </a:xfrm>
          <a:prstGeom prst="rect">
            <a:avLst/>
          </a:prstGeom>
          <a:noFill/>
          <a:ln>
            <a:noFill/>
          </a:ln>
        </p:spPr>
        <p:txBody>
          <a:bodyPr spcFirstLastPara="1" wrap="square" lIns="91425" tIns="91425" rIns="91425" bIns="91425" anchor="b" anchorCtr="0">
            <a:noAutofit/>
          </a:bodyPr>
          <a:lstStyle/>
          <a:p>
            <a:pPr algn="ctr"/>
            <a:r>
              <a:rPr lang="en-US" altLang="ko-KR" sz="1000" b="1" dirty="0">
                <a:solidFill>
                  <a:srgbClr val="6DA98B"/>
                </a:solidFill>
                <a:latin typeface="Poppins" pitchFamily="2" charset="0"/>
                <a:cs typeface="Poppins" pitchFamily="2" charset="0"/>
              </a:rPr>
              <a:t>Customized </a:t>
            </a:r>
          </a:p>
          <a:p>
            <a:pPr algn="ctr"/>
            <a:r>
              <a:rPr lang="en-US" altLang="ko-KR" sz="1000" b="1" dirty="0">
                <a:solidFill>
                  <a:srgbClr val="6DA98B"/>
                </a:solidFill>
                <a:latin typeface="Poppins" pitchFamily="2" charset="0"/>
                <a:cs typeface="Poppins" pitchFamily="2" charset="0"/>
              </a:rPr>
              <a:t>Therapy</a:t>
            </a:r>
          </a:p>
        </p:txBody>
      </p:sp>
      <p:cxnSp>
        <p:nvCxnSpPr>
          <p:cNvPr id="205" name="Google Shape;823;p31">
            <a:extLst>
              <a:ext uri="{FF2B5EF4-FFF2-40B4-BE49-F238E27FC236}">
                <a16:creationId xmlns:a16="http://schemas.microsoft.com/office/drawing/2014/main" id="{AC25FCDB-2324-EC31-F209-005E2A2AF9A3}"/>
              </a:ext>
            </a:extLst>
          </p:cNvPr>
          <p:cNvCxnSpPr>
            <a:cxnSpLocks/>
            <a:stCxn id="182" idx="2"/>
            <a:endCxn id="204" idx="0"/>
          </p:cNvCxnSpPr>
          <p:nvPr/>
        </p:nvCxnSpPr>
        <p:spPr>
          <a:xfrm rot="5400000">
            <a:off x="6159187" y="2472367"/>
            <a:ext cx="406617" cy="127843"/>
          </a:xfrm>
          <a:prstGeom prst="bentConnector3">
            <a:avLst>
              <a:gd name="adj1" fmla="val 50000"/>
            </a:avLst>
          </a:prstGeom>
          <a:noFill/>
          <a:ln w="19050" cap="flat" cmpd="sng">
            <a:solidFill>
              <a:srgbClr val="6DA98B"/>
            </a:solidFill>
            <a:prstDash val="solid"/>
            <a:round/>
            <a:headEnd type="oval" w="med" len="med"/>
            <a:tailEnd type="oval" w="med" len="med"/>
          </a:ln>
        </p:spPr>
      </p:cxnSp>
      <p:sp>
        <p:nvSpPr>
          <p:cNvPr id="206" name="Google Shape;824;p31">
            <a:extLst>
              <a:ext uri="{FF2B5EF4-FFF2-40B4-BE49-F238E27FC236}">
                <a16:creationId xmlns:a16="http://schemas.microsoft.com/office/drawing/2014/main" id="{B8F6A448-9C5D-694E-50D1-D1D46AD792D6}"/>
              </a:ext>
            </a:extLst>
          </p:cNvPr>
          <p:cNvSpPr txBox="1"/>
          <p:nvPr/>
        </p:nvSpPr>
        <p:spPr>
          <a:xfrm>
            <a:off x="6886985" y="2739597"/>
            <a:ext cx="1110184" cy="514199"/>
          </a:xfrm>
          <a:prstGeom prst="rect">
            <a:avLst/>
          </a:prstGeom>
          <a:noFill/>
          <a:ln>
            <a:noFill/>
          </a:ln>
        </p:spPr>
        <p:txBody>
          <a:bodyPr spcFirstLastPara="1" wrap="square" lIns="91425" tIns="91425" rIns="91425" bIns="91425" anchor="b" anchorCtr="0">
            <a:noAutofit/>
          </a:bodyPr>
          <a:lstStyle/>
          <a:p>
            <a:pPr algn="ctr"/>
            <a:endParaRPr lang="en-US" altLang="ko-KR" sz="1000" dirty="0">
              <a:solidFill>
                <a:srgbClr val="6DA98B"/>
              </a:solidFill>
              <a:latin typeface="Poppins" pitchFamily="2" charset="0"/>
              <a:cs typeface="Poppins" pitchFamily="2" charset="0"/>
            </a:endParaRPr>
          </a:p>
          <a:p>
            <a:pPr algn="ctr"/>
            <a:r>
              <a:rPr lang="en-US" altLang="ko-KR" sz="1000" b="1" dirty="0">
                <a:solidFill>
                  <a:srgbClr val="6DA98B"/>
                </a:solidFill>
                <a:latin typeface="Poppins" pitchFamily="2" charset="0"/>
                <a:cs typeface="Poppins" pitchFamily="2" charset="0"/>
              </a:rPr>
              <a:t>Real-Time </a:t>
            </a:r>
          </a:p>
          <a:p>
            <a:pPr algn="ctr"/>
            <a:r>
              <a:rPr lang="en-US" altLang="ko-KR" sz="1000" b="1" dirty="0">
                <a:solidFill>
                  <a:srgbClr val="6DA98B"/>
                </a:solidFill>
                <a:latin typeface="Poppins" pitchFamily="2" charset="0"/>
                <a:cs typeface="Poppins" pitchFamily="2" charset="0"/>
              </a:rPr>
              <a:t>Feedback</a:t>
            </a:r>
            <a:endParaRPr sz="1000" b="1" dirty="0">
              <a:solidFill>
                <a:srgbClr val="6DA98B"/>
              </a:solidFill>
              <a:latin typeface="Poppins" pitchFamily="2" charset="0"/>
              <a:ea typeface="Poppins"/>
              <a:cs typeface="Poppins" pitchFamily="2" charset="0"/>
              <a:sym typeface="Poppins"/>
            </a:endParaRPr>
          </a:p>
        </p:txBody>
      </p:sp>
      <p:cxnSp>
        <p:nvCxnSpPr>
          <p:cNvPr id="207" name="Google Shape;823;p31">
            <a:extLst>
              <a:ext uri="{FF2B5EF4-FFF2-40B4-BE49-F238E27FC236}">
                <a16:creationId xmlns:a16="http://schemas.microsoft.com/office/drawing/2014/main" id="{D05A5F1B-21F7-DB1B-3C62-AEFED1E3AEFC}"/>
              </a:ext>
            </a:extLst>
          </p:cNvPr>
          <p:cNvCxnSpPr>
            <a:cxnSpLocks/>
            <a:stCxn id="182" idx="2"/>
            <a:endCxn id="206" idx="0"/>
          </p:cNvCxnSpPr>
          <p:nvPr/>
        </p:nvCxnSpPr>
        <p:spPr>
          <a:xfrm rot="16200000" flipH="1">
            <a:off x="6730938" y="2028457"/>
            <a:ext cx="406617" cy="1015661"/>
          </a:xfrm>
          <a:prstGeom prst="bentConnector3">
            <a:avLst>
              <a:gd name="adj1" fmla="val 50000"/>
            </a:avLst>
          </a:prstGeom>
          <a:noFill/>
          <a:ln w="19050" cap="flat" cmpd="sng">
            <a:solidFill>
              <a:srgbClr val="6DA98B"/>
            </a:solidFill>
            <a:prstDash val="solid"/>
            <a:round/>
            <a:headEnd type="oval" w="med" len="med"/>
            <a:tailEnd type="oval" w="med" len="med"/>
          </a:ln>
        </p:spPr>
      </p:cxnSp>
      <p:sp>
        <p:nvSpPr>
          <p:cNvPr id="208" name="Google Shape;833;p31">
            <a:extLst>
              <a:ext uri="{FF2B5EF4-FFF2-40B4-BE49-F238E27FC236}">
                <a16:creationId xmlns:a16="http://schemas.microsoft.com/office/drawing/2014/main" id="{004A7523-F093-01C8-DB10-4124581E0F36}"/>
              </a:ext>
            </a:extLst>
          </p:cNvPr>
          <p:cNvSpPr txBox="1"/>
          <p:nvPr/>
        </p:nvSpPr>
        <p:spPr>
          <a:xfrm>
            <a:off x="5750306" y="3217418"/>
            <a:ext cx="1059473" cy="642550"/>
          </a:xfrm>
          <a:prstGeom prst="rect">
            <a:avLst/>
          </a:prstGeom>
          <a:noFill/>
          <a:ln w="19050">
            <a:solidFill>
              <a:srgbClr val="6DA98B"/>
            </a:solidFill>
          </a:ln>
        </p:spPr>
        <p:txBody>
          <a:bodyPr spcFirstLastPara="1" wrap="square" lIns="91425" tIns="91425" rIns="91425" bIns="91425" anchor="t" anchorCtr="0">
            <a:noAutofit/>
          </a:bodyPr>
          <a:lstStyle/>
          <a:p>
            <a:r>
              <a:rPr lang="en-US" altLang="ko-KR" sz="800" dirty="0">
                <a:latin typeface="Poppins" pitchFamily="2" charset="0"/>
                <a:cs typeface="Poppins" pitchFamily="2" charset="0"/>
              </a:rPr>
              <a:t>ensuring that therapy is tailored to the patient's needs.</a:t>
            </a:r>
          </a:p>
        </p:txBody>
      </p:sp>
      <p:sp>
        <p:nvSpPr>
          <p:cNvPr id="209" name="Google Shape;833;p31">
            <a:extLst>
              <a:ext uri="{FF2B5EF4-FFF2-40B4-BE49-F238E27FC236}">
                <a16:creationId xmlns:a16="http://schemas.microsoft.com/office/drawing/2014/main" id="{31466A7F-9C26-BCBD-2AD1-22E8A2DD86D4}"/>
              </a:ext>
            </a:extLst>
          </p:cNvPr>
          <p:cNvSpPr txBox="1"/>
          <p:nvPr/>
        </p:nvSpPr>
        <p:spPr>
          <a:xfrm>
            <a:off x="6880199" y="3229725"/>
            <a:ext cx="1059473" cy="1007151"/>
          </a:xfrm>
          <a:prstGeom prst="rect">
            <a:avLst/>
          </a:prstGeom>
          <a:noFill/>
          <a:ln w="19050">
            <a:solidFill>
              <a:srgbClr val="6DA98B"/>
            </a:solidFill>
          </a:ln>
        </p:spPr>
        <p:txBody>
          <a:bodyPr spcFirstLastPara="1" wrap="square" lIns="91425" tIns="91425" rIns="91425" bIns="91425" anchor="t" anchorCtr="0">
            <a:noAutofit/>
          </a:bodyPr>
          <a:lstStyle/>
          <a:p>
            <a:r>
              <a:rPr lang="en-US" altLang="ko-KR" sz="800" dirty="0">
                <a:latin typeface="Poppins" pitchFamily="2" charset="0"/>
                <a:cs typeface="Poppins" pitchFamily="2" charset="0"/>
              </a:rPr>
              <a:t>helping patients learn and practice emotional regulation techniques more effectively </a:t>
            </a:r>
          </a:p>
        </p:txBody>
      </p:sp>
      <p:sp>
        <p:nvSpPr>
          <p:cNvPr id="210" name="Google Shape;833;p31">
            <a:extLst>
              <a:ext uri="{FF2B5EF4-FFF2-40B4-BE49-F238E27FC236}">
                <a16:creationId xmlns:a16="http://schemas.microsoft.com/office/drawing/2014/main" id="{FAA71B1D-FC94-0C7D-BBB8-79234FB294E0}"/>
              </a:ext>
            </a:extLst>
          </p:cNvPr>
          <p:cNvSpPr txBox="1"/>
          <p:nvPr/>
        </p:nvSpPr>
        <p:spPr>
          <a:xfrm>
            <a:off x="7997169" y="3229726"/>
            <a:ext cx="1110183" cy="630242"/>
          </a:xfrm>
          <a:prstGeom prst="rect">
            <a:avLst/>
          </a:prstGeom>
          <a:noFill/>
          <a:ln w="19050">
            <a:solidFill>
              <a:srgbClr val="6DA98B"/>
            </a:solidFill>
          </a:ln>
        </p:spPr>
        <p:txBody>
          <a:bodyPr spcFirstLastPara="1" wrap="square" lIns="91425" tIns="91425" rIns="91425" bIns="91425" anchor="t" anchorCtr="0">
            <a:noAutofit/>
          </a:bodyPr>
          <a:lstStyle/>
          <a:p>
            <a:r>
              <a:rPr lang="en-US" altLang="ko-KR" sz="800" dirty="0">
                <a:latin typeface="Poppins" pitchFamily="2" charset="0"/>
                <a:cs typeface="Poppins" pitchFamily="2" charset="0"/>
              </a:rPr>
              <a:t>ensuring that therapy goals are met and therapy is effective.</a:t>
            </a:r>
          </a:p>
        </p:txBody>
      </p:sp>
      <p:sp>
        <p:nvSpPr>
          <p:cNvPr id="2" name="직사각형 1">
            <a:extLst>
              <a:ext uri="{FF2B5EF4-FFF2-40B4-BE49-F238E27FC236}">
                <a16:creationId xmlns:a16="http://schemas.microsoft.com/office/drawing/2014/main" id="{742FB8EA-ACA1-4074-98CA-ACF2A3E7E71B}"/>
              </a:ext>
            </a:extLst>
          </p:cNvPr>
          <p:cNvSpPr/>
          <p:nvPr/>
        </p:nvSpPr>
        <p:spPr>
          <a:xfrm>
            <a:off x="348215" y="4657934"/>
            <a:ext cx="1461531" cy="409620"/>
          </a:xfrm>
          <a:prstGeom prst="rect">
            <a:avLst/>
          </a:prstGeom>
          <a:solidFill>
            <a:srgbClr val="F9BE57"/>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rgbClr val="6DA98B"/>
              </a:solidFill>
            </a:endParaRPr>
          </a:p>
        </p:txBody>
      </p:sp>
      <p:sp>
        <p:nvSpPr>
          <p:cNvPr id="3" name="직사각형 2">
            <a:extLst>
              <a:ext uri="{FF2B5EF4-FFF2-40B4-BE49-F238E27FC236}">
                <a16:creationId xmlns:a16="http://schemas.microsoft.com/office/drawing/2014/main" id="{966C973D-5398-F59C-11A2-EFBA4BAFE9AB}"/>
              </a:ext>
            </a:extLst>
          </p:cNvPr>
          <p:cNvSpPr/>
          <p:nvPr/>
        </p:nvSpPr>
        <p:spPr>
          <a:xfrm>
            <a:off x="2081500" y="4657933"/>
            <a:ext cx="1461531" cy="409621"/>
          </a:xfrm>
          <a:prstGeom prst="rect">
            <a:avLst/>
          </a:prstGeom>
          <a:solidFill>
            <a:srgbClr val="F9BE57"/>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rgbClr val="6DA98B"/>
              </a:solidFill>
            </a:endParaRPr>
          </a:p>
        </p:txBody>
      </p:sp>
      <p:sp>
        <p:nvSpPr>
          <p:cNvPr id="4" name="직사각형 3">
            <a:extLst>
              <a:ext uri="{FF2B5EF4-FFF2-40B4-BE49-F238E27FC236}">
                <a16:creationId xmlns:a16="http://schemas.microsoft.com/office/drawing/2014/main" id="{D393BA61-F428-5DDE-5D14-C341639B0892}"/>
              </a:ext>
            </a:extLst>
          </p:cNvPr>
          <p:cNvSpPr/>
          <p:nvPr/>
        </p:nvSpPr>
        <p:spPr>
          <a:xfrm>
            <a:off x="3814785" y="4657932"/>
            <a:ext cx="1461531" cy="409622"/>
          </a:xfrm>
          <a:prstGeom prst="rect">
            <a:avLst/>
          </a:prstGeom>
          <a:solidFill>
            <a:srgbClr val="F9BE57"/>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rgbClr val="6DA98B"/>
              </a:solidFill>
            </a:endParaRPr>
          </a:p>
        </p:txBody>
      </p:sp>
      <p:sp>
        <p:nvSpPr>
          <p:cNvPr id="6" name="직사각형 5">
            <a:extLst>
              <a:ext uri="{FF2B5EF4-FFF2-40B4-BE49-F238E27FC236}">
                <a16:creationId xmlns:a16="http://schemas.microsoft.com/office/drawing/2014/main" id="{92647D7A-C922-B7E5-B8EB-36D9329AC2B3}"/>
              </a:ext>
            </a:extLst>
          </p:cNvPr>
          <p:cNvSpPr/>
          <p:nvPr/>
        </p:nvSpPr>
        <p:spPr>
          <a:xfrm>
            <a:off x="5548070" y="4657931"/>
            <a:ext cx="1461531" cy="409622"/>
          </a:xfrm>
          <a:prstGeom prst="rect">
            <a:avLst/>
          </a:prstGeom>
          <a:solidFill>
            <a:srgbClr val="F9BE57"/>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rgbClr val="6DA98B"/>
              </a:solidFill>
            </a:endParaRPr>
          </a:p>
        </p:txBody>
      </p:sp>
      <p:sp>
        <p:nvSpPr>
          <p:cNvPr id="7" name="직사각형 6">
            <a:extLst>
              <a:ext uri="{FF2B5EF4-FFF2-40B4-BE49-F238E27FC236}">
                <a16:creationId xmlns:a16="http://schemas.microsoft.com/office/drawing/2014/main" id="{EF4522C9-390E-E504-AD14-F578A9022AC3}"/>
              </a:ext>
            </a:extLst>
          </p:cNvPr>
          <p:cNvSpPr/>
          <p:nvPr/>
        </p:nvSpPr>
        <p:spPr>
          <a:xfrm>
            <a:off x="7277373" y="4657930"/>
            <a:ext cx="1461531" cy="401598"/>
          </a:xfrm>
          <a:prstGeom prst="rect">
            <a:avLst/>
          </a:prstGeom>
          <a:solidFill>
            <a:srgbClr val="F9BE57"/>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rgbClr val="6DA98B"/>
              </a:solidFill>
            </a:endParaRPr>
          </a:p>
        </p:txBody>
      </p:sp>
      <p:sp>
        <p:nvSpPr>
          <p:cNvPr id="8" name="Google Shape;819;p31">
            <a:extLst>
              <a:ext uri="{FF2B5EF4-FFF2-40B4-BE49-F238E27FC236}">
                <a16:creationId xmlns:a16="http://schemas.microsoft.com/office/drawing/2014/main" id="{358CF5E2-F5E0-367C-B2D8-5D857E7823A2}"/>
              </a:ext>
            </a:extLst>
          </p:cNvPr>
          <p:cNvSpPr txBox="1"/>
          <p:nvPr/>
        </p:nvSpPr>
        <p:spPr>
          <a:xfrm>
            <a:off x="140110" y="4665675"/>
            <a:ext cx="1893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ko-KR" sz="1800" b="1" dirty="0">
                <a:solidFill>
                  <a:schemeClr val="bg2"/>
                </a:solidFill>
                <a:latin typeface="Poppins"/>
                <a:ea typeface="Poppins"/>
                <a:cs typeface="Poppins"/>
                <a:sym typeface="Poppins"/>
              </a:rPr>
              <a:t>Metaverse</a:t>
            </a:r>
            <a:endParaRPr sz="1800" b="1" dirty="0">
              <a:solidFill>
                <a:schemeClr val="bg2"/>
              </a:solidFill>
              <a:latin typeface="Poppins"/>
              <a:ea typeface="Poppins"/>
              <a:cs typeface="Poppins"/>
              <a:sym typeface="Poppins"/>
            </a:endParaRPr>
          </a:p>
        </p:txBody>
      </p:sp>
      <p:sp>
        <p:nvSpPr>
          <p:cNvPr id="9" name="Google Shape;819;p31">
            <a:extLst>
              <a:ext uri="{FF2B5EF4-FFF2-40B4-BE49-F238E27FC236}">
                <a16:creationId xmlns:a16="http://schemas.microsoft.com/office/drawing/2014/main" id="{2A4C87CE-5A4F-998B-D182-132978C6708A}"/>
              </a:ext>
            </a:extLst>
          </p:cNvPr>
          <p:cNvSpPr txBox="1"/>
          <p:nvPr/>
        </p:nvSpPr>
        <p:spPr>
          <a:xfrm>
            <a:off x="1876945" y="4689928"/>
            <a:ext cx="1893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bg2"/>
                </a:solidFill>
                <a:latin typeface="Poppins"/>
                <a:ea typeface="Poppins"/>
                <a:cs typeface="Poppins"/>
                <a:sym typeface="Poppins"/>
              </a:rPr>
              <a:t>CBT Session</a:t>
            </a:r>
            <a:endParaRPr sz="1800" b="1" dirty="0">
              <a:solidFill>
                <a:schemeClr val="bg2"/>
              </a:solidFill>
              <a:latin typeface="Poppins"/>
              <a:ea typeface="Poppins"/>
              <a:cs typeface="Poppins"/>
              <a:sym typeface="Poppins"/>
            </a:endParaRPr>
          </a:p>
        </p:txBody>
      </p:sp>
      <p:sp>
        <p:nvSpPr>
          <p:cNvPr id="10" name="Google Shape;819;p31">
            <a:extLst>
              <a:ext uri="{FF2B5EF4-FFF2-40B4-BE49-F238E27FC236}">
                <a16:creationId xmlns:a16="http://schemas.microsoft.com/office/drawing/2014/main" id="{01900965-AE77-DB7D-2D96-5602E1ED51E3}"/>
              </a:ext>
            </a:extLst>
          </p:cNvPr>
          <p:cNvSpPr txBox="1"/>
          <p:nvPr/>
        </p:nvSpPr>
        <p:spPr>
          <a:xfrm>
            <a:off x="7050369" y="4651018"/>
            <a:ext cx="1893600" cy="43203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bg2"/>
                </a:solidFill>
                <a:latin typeface="Poppins"/>
                <a:ea typeface="Poppins"/>
                <a:cs typeface="Poppins"/>
                <a:sym typeface="Poppins"/>
              </a:rPr>
              <a:t>Consulting</a:t>
            </a:r>
            <a:endParaRPr sz="1800" b="1" dirty="0">
              <a:solidFill>
                <a:schemeClr val="bg2"/>
              </a:solidFill>
              <a:latin typeface="Poppins"/>
              <a:ea typeface="Poppins"/>
              <a:cs typeface="Poppins"/>
              <a:sym typeface="Poppins"/>
            </a:endParaRPr>
          </a:p>
        </p:txBody>
      </p:sp>
      <p:sp>
        <p:nvSpPr>
          <p:cNvPr id="11" name="Google Shape;819;p31">
            <a:extLst>
              <a:ext uri="{FF2B5EF4-FFF2-40B4-BE49-F238E27FC236}">
                <a16:creationId xmlns:a16="http://schemas.microsoft.com/office/drawing/2014/main" id="{963B08C7-3FE9-A7C2-29ED-3A105BC75E25}"/>
              </a:ext>
            </a:extLst>
          </p:cNvPr>
          <p:cNvSpPr txBox="1"/>
          <p:nvPr/>
        </p:nvSpPr>
        <p:spPr>
          <a:xfrm>
            <a:off x="3715453" y="4682237"/>
            <a:ext cx="1674674"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bg2"/>
                </a:solidFill>
                <a:latin typeface="Poppins"/>
                <a:ea typeface="Poppins"/>
                <a:cs typeface="Poppins"/>
                <a:sym typeface="Poppins"/>
              </a:rPr>
              <a:t>Emotion Analysis</a:t>
            </a:r>
            <a:endParaRPr b="1" dirty="0">
              <a:solidFill>
                <a:schemeClr val="bg2"/>
              </a:solidFill>
              <a:latin typeface="Poppins"/>
              <a:ea typeface="Poppins"/>
              <a:cs typeface="Poppins"/>
              <a:sym typeface="Poppins"/>
            </a:endParaRPr>
          </a:p>
        </p:txBody>
      </p:sp>
      <p:sp>
        <p:nvSpPr>
          <p:cNvPr id="12" name="Google Shape;819;p31">
            <a:extLst>
              <a:ext uri="{FF2B5EF4-FFF2-40B4-BE49-F238E27FC236}">
                <a16:creationId xmlns:a16="http://schemas.microsoft.com/office/drawing/2014/main" id="{12226BF9-0C60-C25A-6751-A5D6A08624D5}"/>
              </a:ext>
            </a:extLst>
          </p:cNvPr>
          <p:cNvSpPr txBox="1"/>
          <p:nvPr/>
        </p:nvSpPr>
        <p:spPr>
          <a:xfrm>
            <a:off x="5351773" y="4682237"/>
            <a:ext cx="1893600" cy="369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bg2"/>
                </a:solidFill>
                <a:latin typeface="Poppins"/>
                <a:ea typeface="Poppins"/>
                <a:cs typeface="Poppins"/>
                <a:sym typeface="Poppins"/>
              </a:rPr>
              <a:t>AI-Driven </a:t>
            </a:r>
          </a:p>
          <a:p>
            <a:pPr marL="0" lvl="0" indent="0" algn="ctr" rtl="0">
              <a:spcBef>
                <a:spcPts val="0"/>
              </a:spcBef>
              <a:spcAft>
                <a:spcPts val="0"/>
              </a:spcAft>
              <a:buNone/>
            </a:pPr>
            <a:r>
              <a:rPr lang="en-US" b="1" dirty="0">
                <a:solidFill>
                  <a:schemeClr val="bg2"/>
                </a:solidFill>
                <a:latin typeface="Poppins"/>
                <a:ea typeface="Poppins"/>
                <a:cs typeface="Poppins"/>
                <a:sym typeface="Poppins"/>
              </a:rPr>
              <a:t>Contents</a:t>
            </a:r>
            <a:endParaRPr b="1" dirty="0">
              <a:solidFill>
                <a:schemeClr val="bg2"/>
              </a:solidFill>
              <a:latin typeface="Poppins"/>
              <a:ea typeface="Poppins"/>
              <a:cs typeface="Poppins"/>
              <a:sym typeface="Poppins"/>
            </a:endParaRPr>
          </a:p>
        </p:txBody>
      </p:sp>
      <p:sp>
        <p:nvSpPr>
          <p:cNvPr id="15" name="직사각형 14">
            <a:extLst>
              <a:ext uri="{FF2B5EF4-FFF2-40B4-BE49-F238E27FC236}">
                <a16:creationId xmlns:a16="http://schemas.microsoft.com/office/drawing/2014/main" id="{86DEFACB-9518-878F-CBB9-4B9EDCBDDA53}"/>
              </a:ext>
            </a:extLst>
          </p:cNvPr>
          <p:cNvSpPr/>
          <p:nvPr/>
        </p:nvSpPr>
        <p:spPr>
          <a:xfrm>
            <a:off x="1830451" y="4843220"/>
            <a:ext cx="244027" cy="73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6" name="직사각형 15">
            <a:extLst>
              <a:ext uri="{FF2B5EF4-FFF2-40B4-BE49-F238E27FC236}">
                <a16:creationId xmlns:a16="http://schemas.microsoft.com/office/drawing/2014/main" id="{92CB353C-DC54-623D-4337-59DDC1CE60F6}"/>
              </a:ext>
            </a:extLst>
          </p:cNvPr>
          <p:cNvSpPr/>
          <p:nvPr/>
        </p:nvSpPr>
        <p:spPr>
          <a:xfrm>
            <a:off x="3564246" y="4843220"/>
            <a:ext cx="244027" cy="73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7" name="직사각형 16">
            <a:extLst>
              <a:ext uri="{FF2B5EF4-FFF2-40B4-BE49-F238E27FC236}">
                <a16:creationId xmlns:a16="http://schemas.microsoft.com/office/drawing/2014/main" id="{9904DAE1-3E31-6455-34A3-C661A8902A96}"/>
              </a:ext>
            </a:extLst>
          </p:cNvPr>
          <p:cNvSpPr/>
          <p:nvPr/>
        </p:nvSpPr>
        <p:spPr>
          <a:xfrm>
            <a:off x="5300113" y="4841488"/>
            <a:ext cx="244027" cy="73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8" name="직사각형 17">
            <a:extLst>
              <a:ext uri="{FF2B5EF4-FFF2-40B4-BE49-F238E27FC236}">
                <a16:creationId xmlns:a16="http://schemas.microsoft.com/office/drawing/2014/main" id="{FAB4F8FE-D2AA-DA34-798B-80F82B029B90}"/>
              </a:ext>
            </a:extLst>
          </p:cNvPr>
          <p:cNvSpPr/>
          <p:nvPr/>
        </p:nvSpPr>
        <p:spPr>
          <a:xfrm>
            <a:off x="7027829" y="4841488"/>
            <a:ext cx="244027" cy="734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Tree>
    <p:extLst>
      <p:ext uri="{BB962C8B-B14F-4D97-AF65-F5344CB8AC3E}">
        <p14:creationId xmlns:p14="http://schemas.microsoft.com/office/powerpoint/2010/main" val="29214560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Google Shape;108;p26">
            <a:extLst>
              <a:ext uri="{FF2B5EF4-FFF2-40B4-BE49-F238E27FC236}">
                <a16:creationId xmlns:a16="http://schemas.microsoft.com/office/drawing/2014/main" id="{88FB8996-A4D9-F720-C7BA-32C0888A1A6F}"/>
              </a:ext>
            </a:extLst>
          </p:cNvPr>
          <p:cNvSpPr/>
          <p:nvPr/>
        </p:nvSpPr>
        <p:spPr>
          <a:xfrm>
            <a:off x="2470593" y="2292911"/>
            <a:ext cx="1651134" cy="1398296"/>
          </a:xfrm>
          <a:prstGeom prst="rect">
            <a:avLst/>
          </a:prstGeom>
          <a:noFill/>
          <a:ln w="28575" cap="flat" cmpd="sng">
            <a:solidFill>
              <a:schemeClr val="tx1"/>
            </a:solidFill>
            <a:prstDash val="solid"/>
            <a:round/>
            <a:headEnd type="none" w="sm" len="sm"/>
            <a:tailEnd type="none" w="sm" len="sm"/>
          </a:ln>
        </p:spPr>
        <p:txBody>
          <a:bodyPr spcFirstLastPara="1" wrap="square" lIns="31102" tIns="31102" rIns="31102" bIns="31102" anchor="ctr" anchorCtr="0">
            <a:noAutofit/>
          </a:bodyPr>
          <a:lstStyle/>
          <a:p>
            <a:endParaRPr sz="476"/>
          </a:p>
        </p:txBody>
      </p:sp>
      <p:sp>
        <p:nvSpPr>
          <p:cNvPr id="77" name="Google Shape;109;p26">
            <a:extLst>
              <a:ext uri="{FF2B5EF4-FFF2-40B4-BE49-F238E27FC236}">
                <a16:creationId xmlns:a16="http://schemas.microsoft.com/office/drawing/2014/main" id="{DA579707-418C-FB9B-6B5F-C4A361EF26B6}"/>
              </a:ext>
            </a:extLst>
          </p:cNvPr>
          <p:cNvSpPr/>
          <p:nvPr/>
        </p:nvSpPr>
        <p:spPr>
          <a:xfrm>
            <a:off x="682753" y="3691207"/>
            <a:ext cx="4163586" cy="980063"/>
          </a:xfrm>
          <a:prstGeom prst="rect">
            <a:avLst/>
          </a:prstGeom>
          <a:noFill/>
          <a:ln w="28575" cap="flat" cmpd="sng">
            <a:solidFill>
              <a:schemeClr val="tx1"/>
            </a:solidFill>
            <a:prstDash val="solid"/>
            <a:round/>
            <a:headEnd type="none" w="sm" len="sm"/>
            <a:tailEnd type="none" w="sm" len="sm"/>
          </a:ln>
        </p:spPr>
        <p:txBody>
          <a:bodyPr spcFirstLastPara="1" wrap="square" lIns="31102" tIns="31102" rIns="31102" bIns="31102" anchor="ctr" anchorCtr="0">
            <a:noAutofit/>
          </a:bodyPr>
          <a:lstStyle/>
          <a:p>
            <a:endParaRPr sz="476"/>
          </a:p>
        </p:txBody>
      </p:sp>
      <p:sp>
        <p:nvSpPr>
          <p:cNvPr id="78" name="Google Shape;110;p26">
            <a:extLst>
              <a:ext uri="{FF2B5EF4-FFF2-40B4-BE49-F238E27FC236}">
                <a16:creationId xmlns:a16="http://schemas.microsoft.com/office/drawing/2014/main" id="{5E24034D-7113-8D6A-CCDC-503F9EAFF504}"/>
              </a:ext>
            </a:extLst>
          </p:cNvPr>
          <p:cNvSpPr/>
          <p:nvPr/>
        </p:nvSpPr>
        <p:spPr>
          <a:xfrm>
            <a:off x="4846337" y="3691207"/>
            <a:ext cx="3529567" cy="980063"/>
          </a:xfrm>
          <a:prstGeom prst="rect">
            <a:avLst/>
          </a:prstGeom>
          <a:noFill/>
          <a:ln w="28575" cap="flat" cmpd="sng">
            <a:solidFill>
              <a:schemeClr val="tx1"/>
            </a:solidFill>
            <a:prstDash val="solid"/>
            <a:round/>
            <a:headEnd type="none" w="sm" len="sm"/>
            <a:tailEnd type="none" w="sm" len="sm"/>
          </a:ln>
        </p:spPr>
        <p:txBody>
          <a:bodyPr spcFirstLastPara="1" wrap="square" lIns="31102" tIns="31102" rIns="31102" bIns="31102" anchor="ctr" anchorCtr="0">
            <a:noAutofit/>
          </a:bodyPr>
          <a:lstStyle/>
          <a:p>
            <a:endParaRPr sz="476"/>
          </a:p>
        </p:txBody>
      </p:sp>
      <p:sp>
        <p:nvSpPr>
          <p:cNvPr id="79" name="Google Shape;111;p26">
            <a:extLst>
              <a:ext uri="{FF2B5EF4-FFF2-40B4-BE49-F238E27FC236}">
                <a16:creationId xmlns:a16="http://schemas.microsoft.com/office/drawing/2014/main" id="{F6BF4F21-7C72-252E-916F-BF5AE15FA4C8}"/>
              </a:ext>
            </a:extLst>
          </p:cNvPr>
          <p:cNvSpPr/>
          <p:nvPr/>
        </p:nvSpPr>
        <p:spPr>
          <a:xfrm>
            <a:off x="5509707" y="2292911"/>
            <a:ext cx="1352574" cy="1398296"/>
          </a:xfrm>
          <a:prstGeom prst="rect">
            <a:avLst/>
          </a:prstGeom>
          <a:noFill/>
          <a:ln w="28575" cap="flat" cmpd="sng">
            <a:solidFill>
              <a:schemeClr val="tx1"/>
            </a:solidFill>
            <a:prstDash val="solid"/>
            <a:round/>
            <a:headEnd type="none" w="sm" len="sm"/>
            <a:tailEnd type="none" w="sm" len="sm"/>
          </a:ln>
        </p:spPr>
        <p:txBody>
          <a:bodyPr spcFirstLastPara="1" wrap="square" lIns="31102" tIns="31102" rIns="31102" bIns="31102" anchor="ctr" anchorCtr="0">
            <a:noAutofit/>
          </a:bodyPr>
          <a:lstStyle/>
          <a:p>
            <a:endParaRPr sz="476"/>
          </a:p>
        </p:txBody>
      </p:sp>
      <p:sp>
        <p:nvSpPr>
          <p:cNvPr id="80" name="Google Shape;112;p26">
            <a:extLst>
              <a:ext uri="{FF2B5EF4-FFF2-40B4-BE49-F238E27FC236}">
                <a16:creationId xmlns:a16="http://schemas.microsoft.com/office/drawing/2014/main" id="{340BDC8B-CC42-63B3-4583-20AFAA298556}"/>
              </a:ext>
            </a:extLst>
          </p:cNvPr>
          <p:cNvSpPr/>
          <p:nvPr/>
        </p:nvSpPr>
        <p:spPr>
          <a:xfrm>
            <a:off x="6862271" y="894717"/>
            <a:ext cx="1513633" cy="2796490"/>
          </a:xfrm>
          <a:prstGeom prst="rect">
            <a:avLst/>
          </a:prstGeom>
          <a:noFill/>
          <a:ln w="28575" cap="flat" cmpd="sng">
            <a:solidFill>
              <a:schemeClr val="tx1"/>
            </a:solidFill>
            <a:prstDash val="solid"/>
            <a:round/>
            <a:headEnd type="none" w="sm" len="sm"/>
            <a:tailEnd type="none" w="sm" len="sm"/>
          </a:ln>
        </p:spPr>
        <p:txBody>
          <a:bodyPr spcFirstLastPara="1" wrap="square" lIns="31102" tIns="31102" rIns="31102" bIns="31102" anchor="ctr" anchorCtr="0">
            <a:noAutofit/>
          </a:bodyPr>
          <a:lstStyle/>
          <a:p>
            <a:endParaRPr sz="476"/>
          </a:p>
        </p:txBody>
      </p:sp>
      <p:sp>
        <p:nvSpPr>
          <p:cNvPr id="81" name="Google Shape;113;p26">
            <a:extLst>
              <a:ext uri="{FF2B5EF4-FFF2-40B4-BE49-F238E27FC236}">
                <a16:creationId xmlns:a16="http://schemas.microsoft.com/office/drawing/2014/main" id="{879C701C-7098-CE79-AEF0-D1078655CEF2}"/>
              </a:ext>
            </a:extLst>
          </p:cNvPr>
          <p:cNvSpPr/>
          <p:nvPr/>
        </p:nvSpPr>
        <p:spPr>
          <a:xfrm>
            <a:off x="5509707" y="894717"/>
            <a:ext cx="1352574" cy="1398296"/>
          </a:xfrm>
          <a:prstGeom prst="rect">
            <a:avLst/>
          </a:prstGeom>
          <a:noFill/>
          <a:ln w="28575" cap="flat" cmpd="sng">
            <a:solidFill>
              <a:schemeClr val="tx1"/>
            </a:solidFill>
            <a:prstDash val="solid"/>
            <a:round/>
            <a:headEnd type="none" w="sm" len="sm"/>
            <a:tailEnd type="none" w="sm" len="sm"/>
          </a:ln>
        </p:spPr>
        <p:txBody>
          <a:bodyPr spcFirstLastPara="1" wrap="square" lIns="31102" tIns="31102" rIns="31102" bIns="31102" anchor="ctr" anchorCtr="0">
            <a:noAutofit/>
          </a:bodyPr>
          <a:lstStyle/>
          <a:p>
            <a:endParaRPr sz="476"/>
          </a:p>
        </p:txBody>
      </p:sp>
      <p:sp>
        <p:nvSpPr>
          <p:cNvPr id="82" name="Google Shape;114;p26">
            <a:extLst>
              <a:ext uri="{FF2B5EF4-FFF2-40B4-BE49-F238E27FC236}">
                <a16:creationId xmlns:a16="http://schemas.microsoft.com/office/drawing/2014/main" id="{FFA03879-771E-BA78-8E6A-47E62D9EDF34}"/>
              </a:ext>
            </a:extLst>
          </p:cNvPr>
          <p:cNvSpPr/>
          <p:nvPr/>
        </p:nvSpPr>
        <p:spPr>
          <a:xfrm>
            <a:off x="4121727" y="894717"/>
            <a:ext cx="1387988" cy="2796490"/>
          </a:xfrm>
          <a:prstGeom prst="rect">
            <a:avLst/>
          </a:prstGeom>
          <a:noFill/>
          <a:ln w="28575" cap="flat" cmpd="sng">
            <a:solidFill>
              <a:schemeClr val="tx1"/>
            </a:solidFill>
            <a:prstDash val="solid"/>
            <a:round/>
            <a:headEnd type="none" w="sm" len="sm"/>
            <a:tailEnd type="none" w="sm" len="sm"/>
          </a:ln>
        </p:spPr>
        <p:txBody>
          <a:bodyPr spcFirstLastPara="1" wrap="square" lIns="31102" tIns="31102" rIns="31102" bIns="31102" anchor="ctr" anchorCtr="0">
            <a:noAutofit/>
          </a:bodyPr>
          <a:lstStyle/>
          <a:p>
            <a:endParaRPr sz="476"/>
          </a:p>
        </p:txBody>
      </p:sp>
      <p:sp>
        <p:nvSpPr>
          <p:cNvPr id="83" name="Google Shape;115;p26">
            <a:extLst>
              <a:ext uri="{FF2B5EF4-FFF2-40B4-BE49-F238E27FC236}">
                <a16:creationId xmlns:a16="http://schemas.microsoft.com/office/drawing/2014/main" id="{A0DA77F2-9F1D-2792-8F00-222960A7C093}"/>
              </a:ext>
            </a:extLst>
          </p:cNvPr>
          <p:cNvSpPr/>
          <p:nvPr/>
        </p:nvSpPr>
        <p:spPr>
          <a:xfrm>
            <a:off x="2470474" y="894717"/>
            <a:ext cx="1651253" cy="1398296"/>
          </a:xfrm>
          <a:prstGeom prst="rect">
            <a:avLst/>
          </a:prstGeom>
          <a:noFill/>
          <a:ln w="28575" cap="flat" cmpd="sng">
            <a:solidFill>
              <a:schemeClr val="tx1"/>
            </a:solidFill>
            <a:prstDash val="solid"/>
            <a:round/>
            <a:headEnd type="none" w="sm" len="sm"/>
            <a:tailEnd type="none" w="sm" len="sm"/>
          </a:ln>
        </p:spPr>
        <p:txBody>
          <a:bodyPr spcFirstLastPara="1" wrap="square" lIns="31102" tIns="31102" rIns="31102" bIns="31102" anchor="ctr" anchorCtr="0">
            <a:noAutofit/>
          </a:bodyPr>
          <a:lstStyle/>
          <a:p>
            <a:endParaRPr sz="476"/>
          </a:p>
        </p:txBody>
      </p:sp>
      <p:sp>
        <p:nvSpPr>
          <p:cNvPr id="84" name="Google Shape;116;p26">
            <a:extLst>
              <a:ext uri="{FF2B5EF4-FFF2-40B4-BE49-F238E27FC236}">
                <a16:creationId xmlns:a16="http://schemas.microsoft.com/office/drawing/2014/main" id="{DF1B9122-F78E-CC0E-8AAF-244A72CDF768}"/>
              </a:ext>
            </a:extLst>
          </p:cNvPr>
          <p:cNvSpPr/>
          <p:nvPr/>
        </p:nvSpPr>
        <p:spPr>
          <a:xfrm>
            <a:off x="682753" y="894717"/>
            <a:ext cx="1785816" cy="2796490"/>
          </a:xfrm>
          <a:prstGeom prst="rect">
            <a:avLst/>
          </a:prstGeom>
          <a:noFill/>
          <a:ln w="28575" cap="flat" cmpd="sng">
            <a:solidFill>
              <a:schemeClr val="tx1"/>
            </a:solidFill>
            <a:prstDash val="solid"/>
            <a:round/>
            <a:headEnd type="none" w="sm" len="sm"/>
            <a:tailEnd type="none" w="sm" len="sm"/>
          </a:ln>
        </p:spPr>
        <p:txBody>
          <a:bodyPr spcFirstLastPara="1" wrap="square" lIns="31102" tIns="31102" rIns="31102" bIns="31102" anchor="ctr" anchorCtr="0">
            <a:noAutofit/>
          </a:bodyPr>
          <a:lstStyle/>
          <a:p>
            <a:endParaRPr sz="476"/>
          </a:p>
        </p:txBody>
      </p:sp>
      <p:sp>
        <p:nvSpPr>
          <p:cNvPr id="85" name="Google Shape;124;p26">
            <a:extLst>
              <a:ext uri="{FF2B5EF4-FFF2-40B4-BE49-F238E27FC236}">
                <a16:creationId xmlns:a16="http://schemas.microsoft.com/office/drawing/2014/main" id="{CF7BE81E-C98A-48B8-5A3B-5B0BC0CD7551}"/>
              </a:ext>
            </a:extLst>
          </p:cNvPr>
          <p:cNvSpPr/>
          <p:nvPr/>
        </p:nvSpPr>
        <p:spPr>
          <a:xfrm>
            <a:off x="1157765" y="1403187"/>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Licensed</a:t>
            </a:r>
          </a:p>
          <a:p>
            <a:pPr algn="ctr"/>
            <a:r>
              <a:rPr lang="en-US" altLang="ko-KR" sz="800" dirty="0">
                <a:solidFill>
                  <a:schemeClr val="accent6">
                    <a:lumMod val="50000"/>
                  </a:schemeClr>
                </a:solidFill>
              </a:rPr>
              <a:t>Therapists</a:t>
            </a:r>
          </a:p>
        </p:txBody>
      </p:sp>
      <p:sp>
        <p:nvSpPr>
          <p:cNvPr id="86" name="Google Shape;125;p26">
            <a:extLst>
              <a:ext uri="{FF2B5EF4-FFF2-40B4-BE49-F238E27FC236}">
                <a16:creationId xmlns:a16="http://schemas.microsoft.com/office/drawing/2014/main" id="{2A0FDCF0-00C8-5E60-B0A6-01E1D9FA9E76}"/>
              </a:ext>
            </a:extLst>
          </p:cNvPr>
          <p:cNvSpPr/>
          <p:nvPr/>
        </p:nvSpPr>
        <p:spPr>
          <a:xfrm>
            <a:off x="2731349" y="1161153"/>
            <a:ext cx="1149116" cy="431016"/>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Developing </a:t>
            </a:r>
          </a:p>
          <a:p>
            <a:pPr algn="ctr"/>
            <a:r>
              <a:rPr lang="en-US" altLang="ko-KR" sz="800" dirty="0">
                <a:solidFill>
                  <a:schemeClr val="accent6">
                    <a:lumMod val="50000"/>
                  </a:schemeClr>
                </a:solidFill>
              </a:rPr>
              <a:t>Metaverse Platform</a:t>
            </a:r>
          </a:p>
        </p:txBody>
      </p:sp>
      <p:sp>
        <p:nvSpPr>
          <p:cNvPr id="88" name="Google Shape;127;p26">
            <a:extLst>
              <a:ext uri="{FF2B5EF4-FFF2-40B4-BE49-F238E27FC236}">
                <a16:creationId xmlns:a16="http://schemas.microsoft.com/office/drawing/2014/main" id="{5E32E0B2-8717-E712-50B6-1DF71AFBB898}"/>
              </a:ext>
            </a:extLst>
          </p:cNvPr>
          <p:cNvSpPr/>
          <p:nvPr/>
        </p:nvSpPr>
        <p:spPr>
          <a:xfrm>
            <a:off x="4393798" y="1551083"/>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Personalized </a:t>
            </a:r>
          </a:p>
          <a:p>
            <a:pPr algn="ctr"/>
            <a:r>
              <a:rPr lang="en-US" altLang="ko-KR" sz="800" dirty="0">
                <a:solidFill>
                  <a:schemeClr val="accent6">
                    <a:lumMod val="50000"/>
                  </a:schemeClr>
                </a:solidFill>
              </a:rPr>
              <a:t>therapy </a:t>
            </a:r>
          </a:p>
          <a:p>
            <a:pPr algn="ctr"/>
            <a:r>
              <a:rPr lang="en-US" altLang="ko-KR" sz="800" dirty="0">
                <a:solidFill>
                  <a:schemeClr val="accent6">
                    <a:lumMod val="50000"/>
                  </a:schemeClr>
                </a:solidFill>
              </a:rPr>
              <a:t>sessions</a:t>
            </a:r>
          </a:p>
        </p:txBody>
      </p:sp>
      <p:sp>
        <p:nvSpPr>
          <p:cNvPr id="89" name="Google Shape;128;p26">
            <a:extLst>
              <a:ext uri="{FF2B5EF4-FFF2-40B4-BE49-F238E27FC236}">
                <a16:creationId xmlns:a16="http://schemas.microsoft.com/office/drawing/2014/main" id="{393F738D-1649-4C6F-F3D3-34A543D1634D}"/>
              </a:ext>
            </a:extLst>
          </p:cNvPr>
          <p:cNvSpPr/>
          <p:nvPr/>
        </p:nvSpPr>
        <p:spPr>
          <a:xfrm>
            <a:off x="5735377" y="1454288"/>
            <a:ext cx="839223" cy="376849"/>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Personalized </a:t>
            </a:r>
          </a:p>
          <a:p>
            <a:pPr algn="ctr"/>
            <a:r>
              <a:rPr lang="en-US" altLang="ko-KR" sz="800" dirty="0">
                <a:solidFill>
                  <a:schemeClr val="accent6">
                    <a:lumMod val="50000"/>
                  </a:schemeClr>
                </a:solidFill>
              </a:rPr>
              <a:t>support</a:t>
            </a:r>
          </a:p>
        </p:txBody>
      </p:sp>
      <p:sp>
        <p:nvSpPr>
          <p:cNvPr id="90" name="Google Shape;129;p26">
            <a:extLst>
              <a:ext uri="{FF2B5EF4-FFF2-40B4-BE49-F238E27FC236}">
                <a16:creationId xmlns:a16="http://schemas.microsoft.com/office/drawing/2014/main" id="{F0B08E0B-65D1-B838-51EB-CE053F6DA0BA}"/>
              </a:ext>
            </a:extLst>
          </p:cNvPr>
          <p:cNvSpPr/>
          <p:nvPr/>
        </p:nvSpPr>
        <p:spPr>
          <a:xfrm>
            <a:off x="7391320" y="2492151"/>
            <a:ext cx="777548"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Individuals </a:t>
            </a:r>
          </a:p>
        </p:txBody>
      </p:sp>
      <p:sp>
        <p:nvSpPr>
          <p:cNvPr id="92" name="Google Shape;131;p26">
            <a:extLst>
              <a:ext uri="{FF2B5EF4-FFF2-40B4-BE49-F238E27FC236}">
                <a16:creationId xmlns:a16="http://schemas.microsoft.com/office/drawing/2014/main" id="{85936E1A-5A31-7FF3-E50C-AB99616DFE85}"/>
              </a:ext>
            </a:extLst>
          </p:cNvPr>
          <p:cNvSpPr/>
          <p:nvPr/>
        </p:nvSpPr>
        <p:spPr>
          <a:xfrm>
            <a:off x="5620219" y="2641376"/>
            <a:ext cx="1120835" cy="362586"/>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smtClean="0">
                <a:solidFill>
                  <a:schemeClr val="accent6">
                    <a:lumMod val="50000"/>
                  </a:schemeClr>
                </a:solidFill>
              </a:rPr>
              <a:t>Online</a:t>
            </a:r>
            <a:endParaRPr lang="en-US" altLang="ko-KR" sz="800" dirty="0">
              <a:solidFill>
                <a:schemeClr val="accent6">
                  <a:lumMod val="50000"/>
                </a:schemeClr>
              </a:solidFill>
            </a:endParaRPr>
          </a:p>
        </p:txBody>
      </p:sp>
      <p:sp>
        <p:nvSpPr>
          <p:cNvPr id="97" name="Google Shape;136;p26">
            <a:extLst>
              <a:ext uri="{FF2B5EF4-FFF2-40B4-BE49-F238E27FC236}">
                <a16:creationId xmlns:a16="http://schemas.microsoft.com/office/drawing/2014/main" id="{C6EF64BC-5E0A-799B-9BA3-7522743F012B}"/>
              </a:ext>
            </a:extLst>
          </p:cNvPr>
          <p:cNvSpPr/>
          <p:nvPr/>
        </p:nvSpPr>
        <p:spPr>
          <a:xfrm>
            <a:off x="2895020" y="2571861"/>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EEG module</a:t>
            </a:r>
          </a:p>
        </p:txBody>
      </p:sp>
      <p:sp>
        <p:nvSpPr>
          <p:cNvPr id="98" name="Google Shape;137;p26">
            <a:extLst>
              <a:ext uri="{FF2B5EF4-FFF2-40B4-BE49-F238E27FC236}">
                <a16:creationId xmlns:a16="http://schemas.microsoft.com/office/drawing/2014/main" id="{783B2DF3-E9A3-65DF-736A-62D7B6E8DF4B}"/>
              </a:ext>
            </a:extLst>
          </p:cNvPr>
          <p:cNvSpPr/>
          <p:nvPr/>
        </p:nvSpPr>
        <p:spPr>
          <a:xfrm>
            <a:off x="3202878" y="2976580"/>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Metaverse Platform</a:t>
            </a:r>
          </a:p>
        </p:txBody>
      </p:sp>
      <p:sp>
        <p:nvSpPr>
          <p:cNvPr id="99" name="Google Shape;138;p26">
            <a:extLst>
              <a:ext uri="{FF2B5EF4-FFF2-40B4-BE49-F238E27FC236}">
                <a16:creationId xmlns:a16="http://schemas.microsoft.com/office/drawing/2014/main" id="{488ACE0C-8192-0743-79CA-0B1B1447277C}"/>
              </a:ext>
            </a:extLst>
          </p:cNvPr>
          <p:cNvSpPr txBox="1"/>
          <p:nvPr/>
        </p:nvSpPr>
        <p:spPr>
          <a:xfrm>
            <a:off x="960258" y="971946"/>
            <a:ext cx="1302260" cy="181153"/>
          </a:xfrm>
          <a:prstGeom prst="rect">
            <a:avLst/>
          </a:prstGeom>
          <a:noFill/>
          <a:ln>
            <a:solidFill>
              <a:schemeClr val="tx1"/>
            </a:solidFill>
          </a:ln>
        </p:spPr>
        <p:txBody>
          <a:bodyPr spcFirstLastPara="1" wrap="square" lIns="31102" tIns="31102" rIns="31102" bIns="31102" anchor="ctr" anchorCtr="0">
            <a:noAutofit/>
          </a:bodyPr>
          <a:lstStyle/>
          <a:p>
            <a:r>
              <a:rPr lang="pt-BR" b="1" dirty="0">
                <a:solidFill>
                  <a:schemeClr val="dk1"/>
                </a:solidFill>
                <a:latin typeface="Raleway"/>
                <a:ea typeface="Raleway"/>
                <a:cs typeface="Raleway"/>
                <a:sym typeface="Raleway"/>
              </a:rPr>
              <a:t>Key </a:t>
            </a:r>
            <a:r>
              <a:rPr lang="pt-BR" b="1" dirty="0" err="1">
                <a:solidFill>
                  <a:schemeClr val="dk1"/>
                </a:solidFill>
                <a:latin typeface="Raleway"/>
                <a:ea typeface="Raleway"/>
                <a:cs typeface="Raleway"/>
                <a:sym typeface="Raleway"/>
              </a:rPr>
              <a:t>Partners</a:t>
            </a:r>
            <a:endParaRPr b="1" dirty="0">
              <a:solidFill>
                <a:schemeClr val="dk1"/>
              </a:solidFill>
              <a:latin typeface="Raleway"/>
              <a:ea typeface="Raleway"/>
              <a:cs typeface="Raleway"/>
              <a:sym typeface="Raleway"/>
            </a:endParaRPr>
          </a:p>
        </p:txBody>
      </p:sp>
      <p:sp>
        <p:nvSpPr>
          <p:cNvPr id="100" name="Google Shape;139;p26">
            <a:extLst>
              <a:ext uri="{FF2B5EF4-FFF2-40B4-BE49-F238E27FC236}">
                <a16:creationId xmlns:a16="http://schemas.microsoft.com/office/drawing/2014/main" id="{15429324-5399-1544-927B-272A029956E3}"/>
              </a:ext>
            </a:extLst>
          </p:cNvPr>
          <p:cNvSpPr txBox="1"/>
          <p:nvPr/>
        </p:nvSpPr>
        <p:spPr>
          <a:xfrm>
            <a:off x="2600430" y="956206"/>
            <a:ext cx="1396617" cy="181153"/>
          </a:xfrm>
          <a:prstGeom prst="rect">
            <a:avLst/>
          </a:prstGeom>
          <a:noFill/>
          <a:ln>
            <a:solidFill>
              <a:schemeClr val="tx1"/>
            </a:solidFill>
          </a:ln>
        </p:spPr>
        <p:txBody>
          <a:bodyPr spcFirstLastPara="1" wrap="square" lIns="31102" tIns="31102" rIns="31102" bIns="31102" anchor="ctr" anchorCtr="0">
            <a:noAutofit/>
          </a:bodyPr>
          <a:lstStyle/>
          <a:p>
            <a:r>
              <a:rPr lang="pt-BR" b="1" dirty="0">
                <a:solidFill>
                  <a:schemeClr val="dk1"/>
                </a:solidFill>
                <a:latin typeface="Raleway"/>
                <a:ea typeface="Raleway"/>
                <a:cs typeface="Raleway"/>
                <a:sym typeface="Raleway"/>
              </a:rPr>
              <a:t>Key </a:t>
            </a:r>
            <a:r>
              <a:rPr lang="pt-BR" b="1" dirty="0" err="1">
                <a:solidFill>
                  <a:schemeClr val="dk1"/>
                </a:solidFill>
                <a:latin typeface="Raleway"/>
                <a:ea typeface="Raleway"/>
                <a:cs typeface="Raleway"/>
                <a:sym typeface="Raleway"/>
              </a:rPr>
              <a:t>Activities</a:t>
            </a:r>
            <a:endParaRPr b="1" dirty="0">
              <a:solidFill>
                <a:schemeClr val="dk1"/>
              </a:solidFill>
              <a:latin typeface="Raleway"/>
              <a:ea typeface="Raleway"/>
              <a:cs typeface="Raleway"/>
              <a:sym typeface="Raleway"/>
            </a:endParaRPr>
          </a:p>
        </p:txBody>
      </p:sp>
      <p:sp>
        <p:nvSpPr>
          <p:cNvPr id="101" name="Google Shape;140;p26">
            <a:extLst>
              <a:ext uri="{FF2B5EF4-FFF2-40B4-BE49-F238E27FC236}">
                <a16:creationId xmlns:a16="http://schemas.microsoft.com/office/drawing/2014/main" id="{6262E9B0-2714-767F-8856-E9DC4944025C}"/>
              </a:ext>
            </a:extLst>
          </p:cNvPr>
          <p:cNvSpPr txBox="1"/>
          <p:nvPr/>
        </p:nvSpPr>
        <p:spPr>
          <a:xfrm>
            <a:off x="4178121" y="937701"/>
            <a:ext cx="1302260" cy="437369"/>
          </a:xfrm>
          <a:prstGeom prst="rect">
            <a:avLst/>
          </a:prstGeom>
          <a:noFill/>
          <a:ln>
            <a:solidFill>
              <a:schemeClr val="tx1"/>
            </a:solidFill>
          </a:ln>
        </p:spPr>
        <p:txBody>
          <a:bodyPr spcFirstLastPara="1" wrap="square" lIns="31102" tIns="31102" rIns="31102" bIns="31102" anchor="ctr" anchorCtr="0">
            <a:noAutofit/>
          </a:bodyPr>
          <a:lstStyle/>
          <a:p>
            <a:r>
              <a:rPr lang="pt-BR" b="1" dirty="0" err="1">
                <a:solidFill>
                  <a:schemeClr val="dk1"/>
                </a:solidFill>
                <a:latin typeface="Raleway"/>
                <a:ea typeface="Raleway"/>
                <a:cs typeface="Raleway"/>
                <a:sym typeface="Raleway"/>
              </a:rPr>
              <a:t>Value</a:t>
            </a:r>
            <a:r>
              <a:rPr lang="pt-BR" b="1" dirty="0">
                <a:solidFill>
                  <a:schemeClr val="dk1"/>
                </a:solidFill>
                <a:latin typeface="Raleway"/>
                <a:ea typeface="Raleway"/>
                <a:cs typeface="Raleway"/>
                <a:sym typeface="Raleway"/>
              </a:rPr>
              <a:t> </a:t>
            </a:r>
            <a:r>
              <a:rPr lang="pt-BR" b="1" dirty="0" err="1">
                <a:solidFill>
                  <a:schemeClr val="dk1"/>
                </a:solidFill>
                <a:latin typeface="Raleway"/>
                <a:ea typeface="Raleway"/>
                <a:cs typeface="Raleway"/>
                <a:sym typeface="Raleway"/>
              </a:rPr>
              <a:t>Propositions</a:t>
            </a:r>
            <a:endParaRPr b="1" dirty="0">
              <a:solidFill>
                <a:schemeClr val="dk1"/>
              </a:solidFill>
              <a:latin typeface="Raleway"/>
              <a:ea typeface="Raleway"/>
              <a:cs typeface="Raleway"/>
              <a:sym typeface="Raleway"/>
            </a:endParaRPr>
          </a:p>
        </p:txBody>
      </p:sp>
      <p:sp>
        <p:nvSpPr>
          <p:cNvPr id="102" name="Google Shape;141;p26">
            <a:extLst>
              <a:ext uri="{FF2B5EF4-FFF2-40B4-BE49-F238E27FC236}">
                <a16:creationId xmlns:a16="http://schemas.microsoft.com/office/drawing/2014/main" id="{608D838D-573F-9934-3818-81600B13EBA6}"/>
              </a:ext>
            </a:extLst>
          </p:cNvPr>
          <p:cNvSpPr txBox="1"/>
          <p:nvPr/>
        </p:nvSpPr>
        <p:spPr>
          <a:xfrm>
            <a:off x="5553764" y="936341"/>
            <a:ext cx="1302260" cy="446981"/>
          </a:xfrm>
          <a:prstGeom prst="rect">
            <a:avLst/>
          </a:prstGeom>
          <a:noFill/>
          <a:ln>
            <a:solidFill>
              <a:schemeClr val="tx1"/>
            </a:solidFill>
          </a:ln>
        </p:spPr>
        <p:txBody>
          <a:bodyPr spcFirstLastPara="1" wrap="square" lIns="31102" tIns="31102" rIns="31102" bIns="31102" anchor="ctr" anchorCtr="0">
            <a:noAutofit/>
          </a:bodyPr>
          <a:lstStyle/>
          <a:p>
            <a:r>
              <a:rPr lang="pt-BR" b="1" dirty="0" err="1">
                <a:solidFill>
                  <a:schemeClr val="dk1"/>
                </a:solidFill>
                <a:latin typeface="Raleway"/>
                <a:ea typeface="Raleway"/>
                <a:cs typeface="Raleway"/>
                <a:sym typeface="Raleway"/>
              </a:rPr>
              <a:t>Customer</a:t>
            </a:r>
            <a:r>
              <a:rPr lang="pt-BR" b="1" dirty="0">
                <a:solidFill>
                  <a:schemeClr val="dk1"/>
                </a:solidFill>
                <a:latin typeface="Raleway"/>
                <a:ea typeface="Raleway"/>
                <a:cs typeface="Raleway"/>
                <a:sym typeface="Raleway"/>
              </a:rPr>
              <a:t> </a:t>
            </a:r>
            <a:r>
              <a:rPr lang="pt-BR" b="1" dirty="0" err="1">
                <a:solidFill>
                  <a:schemeClr val="dk1"/>
                </a:solidFill>
                <a:latin typeface="Raleway"/>
                <a:ea typeface="Raleway"/>
                <a:cs typeface="Raleway"/>
                <a:sym typeface="Raleway"/>
              </a:rPr>
              <a:t>Relationships</a:t>
            </a:r>
            <a:endParaRPr b="1" dirty="0">
              <a:solidFill>
                <a:schemeClr val="dk1"/>
              </a:solidFill>
              <a:latin typeface="Raleway"/>
              <a:ea typeface="Raleway"/>
              <a:cs typeface="Raleway"/>
              <a:sym typeface="Raleway"/>
            </a:endParaRPr>
          </a:p>
        </p:txBody>
      </p:sp>
      <p:sp>
        <p:nvSpPr>
          <p:cNvPr id="103" name="Google Shape;142;p26">
            <a:extLst>
              <a:ext uri="{FF2B5EF4-FFF2-40B4-BE49-F238E27FC236}">
                <a16:creationId xmlns:a16="http://schemas.microsoft.com/office/drawing/2014/main" id="{42ACDB55-2889-983C-2140-BFEF7FA42ED7}"/>
              </a:ext>
            </a:extLst>
          </p:cNvPr>
          <p:cNvSpPr txBox="1"/>
          <p:nvPr/>
        </p:nvSpPr>
        <p:spPr>
          <a:xfrm>
            <a:off x="6907712" y="956206"/>
            <a:ext cx="1300868" cy="404831"/>
          </a:xfrm>
          <a:prstGeom prst="rect">
            <a:avLst/>
          </a:prstGeom>
          <a:noFill/>
          <a:ln>
            <a:solidFill>
              <a:schemeClr val="tx1"/>
            </a:solidFill>
          </a:ln>
        </p:spPr>
        <p:txBody>
          <a:bodyPr spcFirstLastPara="1" wrap="square" lIns="31102" tIns="31102" rIns="31102" bIns="31102" anchor="ctr" anchorCtr="0">
            <a:noAutofit/>
          </a:bodyPr>
          <a:lstStyle/>
          <a:p>
            <a:r>
              <a:rPr lang="pt-BR" b="1" dirty="0" err="1">
                <a:solidFill>
                  <a:schemeClr val="dk1"/>
                </a:solidFill>
                <a:latin typeface="Raleway"/>
                <a:ea typeface="Raleway"/>
                <a:cs typeface="Raleway"/>
                <a:sym typeface="Raleway"/>
              </a:rPr>
              <a:t>Customer</a:t>
            </a:r>
            <a:r>
              <a:rPr lang="pt-BR" b="1" dirty="0">
                <a:solidFill>
                  <a:schemeClr val="dk1"/>
                </a:solidFill>
                <a:latin typeface="Raleway"/>
                <a:ea typeface="Raleway"/>
                <a:cs typeface="Raleway"/>
                <a:sym typeface="Raleway"/>
              </a:rPr>
              <a:t> </a:t>
            </a:r>
          </a:p>
          <a:p>
            <a:r>
              <a:rPr lang="pt-BR" b="1" dirty="0" err="1">
                <a:solidFill>
                  <a:schemeClr val="dk1"/>
                </a:solidFill>
                <a:latin typeface="Raleway"/>
                <a:ea typeface="Raleway"/>
                <a:cs typeface="Raleway"/>
                <a:sym typeface="Raleway"/>
              </a:rPr>
              <a:t>Segments</a:t>
            </a:r>
            <a:endParaRPr b="1" dirty="0">
              <a:solidFill>
                <a:schemeClr val="dk1"/>
              </a:solidFill>
              <a:latin typeface="Raleway"/>
              <a:ea typeface="Raleway"/>
              <a:cs typeface="Raleway"/>
              <a:sym typeface="Raleway"/>
            </a:endParaRPr>
          </a:p>
        </p:txBody>
      </p:sp>
      <p:sp>
        <p:nvSpPr>
          <p:cNvPr id="104" name="Google Shape;143;p26">
            <a:extLst>
              <a:ext uri="{FF2B5EF4-FFF2-40B4-BE49-F238E27FC236}">
                <a16:creationId xmlns:a16="http://schemas.microsoft.com/office/drawing/2014/main" id="{77B7D708-0C4E-2790-D59C-8AB3E27D1A94}"/>
              </a:ext>
            </a:extLst>
          </p:cNvPr>
          <p:cNvSpPr txBox="1"/>
          <p:nvPr/>
        </p:nvSpPr>
        <p:spPr>
          <a:xfrm>
            <a:off x="2548196" y="2341860"/>
            <a:ext cx="1518946" cy="181153"/>
          </a:xfrm>
          <a:prstGeom prst="rect">
            <a:avLst/>
          </a:prstGeom>
          <a:noFill/>
          <a:ln>
            <a:solidFill>
              <a:schemeClr val="tx1"/>
            </a:solidFill>
          </a:ln>
        </p:spPr>
        <p:txBody>
          <a:bodyPr spcFirstLastPara="1" wrap="square" lIns="31102" tIns="31102" rIns="31102" bIns="31102" anchor="ctr" anchorCtr="0">
            <a:noAutofit/>
          </a:bodyPr>
          <a:lstStyle/>
          <a:p>
            <a:r>
              <a:rPr lang="pt-BR" b="1" dirty="0">
                <a:solidFill>
                  <a:schemeClr val="dk1"/>
                </a:solidFill>
                <a:latin typeface="Raleway"/>
                <a:ea typeface="Raleway"/>
                <a:cs typeface="Raleway"/>
                <a:sym typeface="Raleway"/>
              </a:rPr>
              <a:t>Key </a:t>
            </a:r>
            <a:r>
              <a:rPr lang="pt-BR" b="1" dirty="0" err="1">
                <a:solidFill>
                  <a:schemeClr val="dk1"/>
                </a:solidFill>
                <a:latin typeface="Raleway"/>
                <a:ea typeface="Raleway"/>
                <a:cs typeface="Raleway"/>
                <a:sym typeface="Raleway"/>
              </a:rPr>
              <a:t>Resources</a:t>
            </a:r>
            <a:endParaRPr b="1" dirty="0">
              <a:solidFill>
                <a:schemeClr val="dk1"/>
              </a:solidFill>
              <a:latin typeface="Raleway"/>
              <a:ea typeface="Raleway"/>
              <a:cs typeface="Raleway"/>
              <a:sym typeface="Raleway"/>
            </a:endParaRPr>
          </a:p>
        </p:txBody>
      </p:sp>
      <p:sp>
        <p:nvSpPr>
          <p:cNvPr id="105" name="Google Shape;144;p26">
            <a:extLst>
              <a:ext uri="{FF2B5EF4-FFF2-40B4-BE49-F238E27FC236}">
                <a16:creationId xmlns:a16="http://schemas.microsoft.com/office/drawing/2014/main" id="{D699157C-E5EC-58C4-7821-6873D3B63BF0}"/>
              </a:ext>
            </a:extLst>
          </p:cNvPr>
          <p:cNvSpPr txBox="1"/>
          <p:nvPr/>
        </p:nvSpPr>
        <p:spPr>
          <a:xfrm>
            <a:off x="5560021" y="2341860"/>
            <a:ext cx="1302260" cy="181153"/>
          </a:xfrm>
          <a:prstGeom prst="rect">
            <a:avLst/>
          </a:prstGeom>
          <a:noFill/>
          <a:ln>
            <a:solidFill>
              <a:schemeClr val="tx1"/>
            </a:solidFill>
          </a:ln>
        </p:spPr>
        <p:txBody>
          <a:bodyPr spcFirstLastPara="1" wrap="square" lIns="31102" tIns="31102" rIns="31102" bIns="31102" anchor="ctr" anchorCtr="0">
            <a:noAutofit/>
          </a:bodyPr>
          <a:lstStyle/>
          <a:p>
            <a:r>
              <a:rPr lang="pt-BR" b="1" dirty="0" err="1">
                <a:solidFill>
                  <a:schemeClr val="dk1"/>
                </a:solidFill>
                <a:latin typeface="Raleway"/>
                <a:ea typeface="Raleway"/>
                <a:cs typeface="Raleway"/>
                <a:sym typeface="Raleway"/>
              </a:rPr>
              <a:t>Channels</a:t>
            </a:r>
            <a:endParaRPr b="1" dirty="0">
              <a:solidFill>
                <a:schemeClr val="dk1"/>
              </a:solidFill>
              <a:latin typeface="Raleway"/>
              <a:ea typeface="Raleway"/>
              <a:cs typeface="Raleway"/>
              <a:sym typeface="Raleway"/>
            </a:endParaRPr>
          </a:p>
        </p:txBody>
      </p:sp>
      <p:sp>
        <p:nvSpPr>
          <p:cNvPr id="106" name="Google Shape;145;p26">
            <a:extLst>
              <a:ext uri="{FF2B5EF4-FFF2-40B4-BE49-F238E27FC236}">
                <a16:creationId xmlns:a16="http://schemas.microsoft.com/office/drawing/2014/main" id="{A7B4AE00-7C08-1A4B-1204-635E7CA9C1FA}"/>
              </a:ext>
            </a:extLst>
          </p:cNvPr>
          <p:cNvSpPr txBox="1"/>
          <p:nvPr/>
        </p:nvSpPr>
        <p:spPr>
          <a:xfrm>
            <a:off x="2090390" y="3733357"/>
            <a:ext cx="1550120" cy="181153"/>
          </a:xfrm>
          <a:prstGeom prst="rect">
            <a:avLst/>
          </a:prstGeom>
          <a:noFill/>
          <a:ln>
            <a:solidFill>
              <a:schemeClr val="tx1"/>
            </a:solidFill>
          </a:ln>
        </p:spPr>
        <p:txBody>
          <a:bodyPr spcFirstLastPara="1" wrap="square" lIns="31102" tIns="31102" rIns="31102" bIns="31102" anchor="ctr" anchorCtr="0">
            <a:noAutofit/>
          </a:bodyPr>
          <a:lstStyle/>
          <a:p>
            <a:r>
              <a:rPr lang="pt-BR" b="1" dirty="0" err="1">
                <a:solidFill>
                  <a:schemeClr val="dk1"/>
                </a:solidFill>
                <a:latin typeface="Raleway"/>
                <a:ea typeface="Raleway"/>
                <a:cs typeface="Raleway"/>
                <a:sym typeface="Raleway"/>
              </a:rPr>
              <a:t>Cost</a:t>
            </a:r>
            <a:r>
              <a:rPr lang="pt-BR" b="1" dirty="0">
                <a:solidFill>
                  <a:schemeClr val="dk1"/>
                </a:solidFill>
                <a:latin typeface="Raleway"/>
                <a:ea typeface="Raleway"/>
                <a:cs typeface="Raleway"/>
                <a:sym typeface="Raleway"/>
              </a:rPr>
              <a:t> </a:t>
            </a:r>
            <a:r>
              <a:rPr lang="pt-BR" b="1" dirty="0" err="1">
                <a:solidFill>
                  <a:schemeClr val="dk1"/>
                </a:solidFill>
                <a:latin typeface="Raleway"/>
                <a:ea typeface="Raleway"/>
                <a:cs typeface="Raleway"/>
                <a:sym typeface="Raleway"/>
              </a:rPr>
              <a:t>Structure</a:t>
            </a:r>
            <a:endParaRPr b="1" dirty="0">
              <a:solidFill>
                <a:schemeClr val="dk1"/>
              </a:solidFill>
              <a:latin typeface="Raleway"/>
              <a:ea typeface="Raleway"/>
              <a:cs typeface="Raleway"/>
              <a:sym typeface="Raleway"/>
            </a:endParaRPr>
          </a:p>
        </p:txBody>
      </p:sp>
      <p:sp>
        <p:nvSpPr>
          <p:cNvPr id="107" name="Google Shape;146;p26">
            <a:extLst>
              <a:ext uri="{FF2B5EF4-FFF2-40B4-BE49-F238E27FC236}">
                <a16:creationId xmlns:a16="http://schemas.microsoft.com/office/drawing/2014/main" id="{00A90A33-FA4C-5661-2BE6-73F8CED378B1}"/>
              </a:ext>
            </a:extLst>
          </p:cNvPr>
          <p:cNvSpPr txBox="1"/>
          <p:nvPr/>
        </p:nvSpPr>
        <p:spPr>
          <a:xfrm>
            <a:off x="5819830" y="3733357"/>
            <a:ext cx="1773988" cy="181153"/>
          </a:xfrm>
          <a:prstGeom prst="rect">
            <a:avLst/>
          </a:prstGeom>
          <a:noFill/>
          <a:ln>
            <a:solidFill>
              <a:schemeClr val="tx1"/>
            </a:solidFill>
          </a:ln>
        </p:spPr>
        <p:txBody>
          <a:bodyPr spcFirstLastPara="1" wrap="square" lIns="31102" tIns="31102" rIns="31102" bIns="31102" anchor="ctr" anchorCtr="0">
            <a:noAutofit/>
          </a:bodyPr>
          <a:lstStyle/>
          <a:p>
            <a:r>
              <a:rPr lang="pt-BR" b="1" dirty="0" err="1">
                <a:solidFill>
                  <a:schemeClr val="dk1"/>
                </a:solidFill>
                <a:latin typeface="Raleway"/>
                <a:ea typeface="Raleway"/>
                <a:cs typeface="Raleway"/>
                <a:sym typeface="Raleway"/>
              </a:rPr>
              <a:t>Revenue</a:t>
            </a:r>
            <a:r>
              <a:rPr lang="pt-BR" b="1" dirty="0">
                <a:solidFill>
                  <a:schemeClr val="dk1"/>
                </a:solidFill>
                <a:latin typeface="Raleway"/>
                <a:ea typeface="Raleway"/>
                <a:cs typeface="Raleway"/>
                <a:sym typeface="Raleway"/>
              </a:rPr>
              <a:t> </a:t>
            </a:r>
            <a:r>
              <a:rPr lang="pt-BR" b="1" dirty="0" err="1">
                <a:solidFill>
                  <a:schemeClr val="dk1"/>
                </a:solidFill>
                <a:latin typeface="Raleway"/>
                <a:ea typeface="Raleway"/>
                <a:cs typeface="Raleway"/>
                <a:sym typeface="Raleway"/>
              </a:rPr>
              <a:t>Streams</a:t>
            </a:r>
            <a:endParaRPr b="1" dirty="0">
              <a:solidFill>
                <a:schemeClr val="dk1"/>
              </a:solidFill>
              <a:latin typeface="Raleway"/>
              <a:ea typeface="Raleway"/>
              <a:cs typeface="Raleway"/>
              <a:sym typeface="Raleway"/>
            </a:endParaRPr>
          </a:p>
        </p:txBody>
      </p:sp>
      <p:grpSp>
        <p:nvGrpSpPr>
          <p:cNvPr id="108" name="Google Shape;147;p26">
            <a:extLst>
              <a:ext uri="{FF2B5EF4-FFF2-40B4-BE49-F238E27FC236}">
                <a16:creationId xmlns:a16="http://schemas.microsoft.com/office/drawing/2014/main" id="{DC9356DC-2057-9C71-6969-0F85CDFC582E}"/>
              </a:ext>
            </a:extLst>
          </p:cNvPr>
          <p:cNvGrpSpPr/>
          <p:nvPr/>
        </p:nvGrpSpPr>
        <p:grpSpPr>
          <a:xfrm>
            <a:off x="2105184" y="982133"/>
            <a:ext cx="174208" cy="177557"/>
            <a:chOff x="1625325" y="239100"/>
            <a:chExt cx="4347075" cy="4423125"/>
          </a:xfrm>
        </p:grpSpPr>
        <p:sp>
          <p:nvSpPr>
            <p:cNvPr id="109" name="Google Shape;148;p26">
              <a:extLst>
                <a:ext uri="{FF2B5EF4-FFF2-40B4-BE49-F238E27FC236}">
                  <a16:creationId xmlns:a16="http://schemas.microsoft.com/office/drawing/2014/main" id="{C8D45304-2113-B6E2-8651-A0C967C56278}"/>
                </a:ext>
              </a:extLst>
            </p:cNvPr>
            <p:cNvSpPr/>
            <p:nvPr/>
          </p:nvSpPr>
          <p:spPr>
            <a:xfrm>
              <a:off x="1625325" y="2189700"/>
              <a:ext cx="2608250" cy="2472525"/>
            </a:xfrm>
            <a:custGeom>
              <a:avLst/>
              <a:gdLst/>
              <a:ahLst/>
              <a:cxnLst/>
              <a:rect l="l" t="t" r="r" b="b"/>
              <a:pathLst>
                <a:path w="104330" h="98901" extrusionOk="0">
                  <a:moveTo>
                    <a:pt x="55291" y="18440"/>
                  </a:moveTo>
                  <a:cubicBezTo>
                    <a:pt x="58719" y="18440"/>
                    <a:pt x="62195" y="19800"/>
                    <a:pt x="65094" y="22699"/>
                  </a:cubicBezTo>
                  <a:lnTo>
                    <a:pt x="78470" y="33400"/>
                  </a:lnTo>
                  <a:cubicBezTo>
                    <a:pt x="83820" y="38750"/>
                    <a:pt x="83820" y="46775"/>
                    <a:pt x="79362" y="53017"/>
                  </a:cubicBezTo>
                  <a:lnTo>
                    <a:pt x="60636" y="75310"/>
                  </a:lnTo>
                  <a:cubicBezTo>
                    <a:pt x="57395" y="78551"/>
                    <a:pt x="53432" y="80109"/>
                    <a:pt x="49498" y="80109"/>
                  </a:cubicBezTo>
                  <a:cubicBezTo>
                    <a:pt x="45855" y="80109"/>
                    <a:pt x="42236" y="78774"/>
                    <a:pt x="39235" y="76201"/>
                  </a:cubicBezTo>
                  <a:lnTo>
                    <a:pt x="26751" y="65501"/>
                  </a:lnTo>
                  <a:cubicBezTo>
                    <a:pt x="20509" y="60151"/>
                    <a:pt x="19618" y="50342"/>
                    <a:pt x="24968" y="44992"/>
                  </a:cubicBezTo>
                  <a:lnTo>
                    <a:pt x="44585" y="23591"/>
                  </a:lnTo>
                  <a:cubicBezTo>
                    <a:pt x="47451" y="20248"/>
                    <a:pt x="51339" y="18440"/>
                    <a:pt x="55291" y="18440"/>
                  </a:cubicBezTo>
                  <a:close/>
                  <a:moveTo>
                    <a:pt x="55549" y="1"/>
                  </a:moveTo>
                  <a:cubicBezTo>
                    <a:pt x="46425" y="1"/>
                    <a:pt x="37503" y="3845"/>
                    <a:pt x="31210" y="11107"/>
                  </a:cubicBezTo>
                  <a:lnTo>
                    <a:pt x="11592" y="33400"/>
                  </a:lnTo>
                  <a:cubicBezTo>
                    <a:pt x="0" y="46775"/>
                    <a:pt x="1784" y="67284"/>
                    <a:pt x="15159" y="78877"/>
                  </a:cubicBezTo>
                  <a:lnTo>
                    <a:pt x="27643" y="90469"/>
                  </a:lnTo>
                  <a:cubicBezTo>
                    <a:pt x="33757" y="96175"/>
                    <a:pt x="41361" y="98900"/>
                    <a:pt x="48923" y="98900"/>
                  </a:cubicBezTo>
                  <a:cubicBezTo>
                    <a:pt x="57904" y="98900"/>
                    <a:pt x="66826" y="95055"/>
                    <a:pt x="73120" y="87794"/>
                  </a:cubicBezTo>
                  <a:lnTo>
                    <a:pt x="92737" y="65501"/>
                  </a:lnTo>
                  <a:cubicBezTo>
                    <a:pt x="104329" y="52126"/>
                    <a:pt x="103438" y="31616"/>
                    <a:pt x="90062" y="19133"/>
                  </a:cubicBezTo>
                  <a:lnTo>
                    <a:pt x="77578" y="8432"/>
                  </a:lnTo>
                  <a:cubicBezTo>
                    <a:pt x="71057" y="2726"/>
                    <a:pt x="63231" y="1"/>
                    <a:pt x="55549" y="1"/>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10" name="Google Shape;149;p26">
              <a:extLst>
                <a:ext uri="{FF2B5EF4-FFF2-40B4-BE49-F238E27FC236}">
                  <a16:creationId xmlns:a16="http://schemas.microsoft.com/office/drawing/2014/main" id="{6F5FEA6D-B88A-E2E5-5FC6-3FAB0ADFF02A}"/>
                </a:ext>
              </a:extLst>
            </p:cNvPr>
            <p:cNvSpPr/>
            <p:nvPr/>
          </p:nvSpPr>
          <p:spPr>
            <a:xfrm>
              <a:off x="3341850" y="239100"/>
              <a:ext cx="2630550" cy="2474700"/>
            </a:xfrm>
            <a:custGeom>
              <a:avLst/>
              <a:gdLst/>
              <a:ahLst/>
              <a:cxnLst/>
              <a:rect l="l" t="t" r="r" b="b"/>
              <a:pathLst>
                <a:path w="105222" h="98988" extrusionOk="0">
                  <a:moveTo>
                    <a:pt x="55776" y="18741"/>
                  </a:moveTo>
                  <a:cubicBezTo>
                    <a:pt x="59046" y="18741"/>
                    <a:pt x="62332" y="19886"/>
                    <a:pt x="65095" y="22254"/>
                  </a:cubicBezTo>
                  <a:lnTo>
                    <a:pt x="78470" y="33846"/>
                  </a:lnTo>
                  <a:cubicBezTo>
                    <a:pt x="83820" y="38304"/>
                    <a:pt x="83820" y="47221"/>
                    <a:pt x="79362" y="53463"/>
                  </a:cubicBezTo>
                  <a:lnTo>
                    <a:pt x="59744" y="75756"/>
                  </a:lnTo>
                  <a:cubicBezTo>
                    <a:pt x="56966" y="78997"/>
                    <a:pt x="53226" y="80555"/>
                    <a:pt x="49399" y="80555"/>
                  </a:cubicBezTo>
                  <a:cubicBezTo>
                    <a:pt x="45855" y="80555"/>
                    <a:pt x="42236" y="79219"/>
                    <a:pt x="39235" y="76647"/>
                  </a:cubicBezTo>
                  <a:lnTo>
                    <a:pt x="25860" y="65947"/>
                  </a:lnTo>
                  <a:cubicBezTo>
                    <a:pt x="19618" y="60597"/>
                    <a:pt x="19618" y="50788"/>
                    <a:pt x="24968" y="44546"/>
                  </a:cubicBezTo>
                  <a:lnTo>
                    <a:pt x="44585" y="24037"/>
                  </a:lnTo>
                  <a:cubicBezTo>
                    <a:pt x="47568" y="20557"/>
                    <a:pt x="51659" y="18741"/>
                    <a:pt x="55776" y="18741"/>
                  </a:cubicBezTo>
                  <a:close/>
                  <a:moveTo>
                    <a:pt x="55420" y="0"/>
                  </a:moveTo>
                  <a:cubicBezTo>
                    <a:pt x="46434" y="0"/>
                    <a:pt x="37506" y="3804"/>
                    <a:pt x="31210" y="11553"/>
                  </a:cubicBezTo>
                  <a:lnTo>
                    <a:pt x="11592" y="33846"/>
                  </a:lnTo>
                  <a:cubicBezTo>
                    <a:pt x="0" y="47221"/>
                    <a:pt x="892" y="67730"/>
                    <a:pt x="14267" y="79322"/>
                  </a:cubicBezTo>
                  <a:lnTo>
                    <a:pt x="27643" y="90915"/>
                  </a:lnTo>
                  <a:cubicBezTo>
                    <a:pt x="33853" y="96297"/>
                    <a:pt x="41601" y="98988"/>
                    <a:pt x="49280" y="98988"/>
                  </a:cubicBezTo>
                  <a:cubicBezTo>
                    <a:pt x="58141" y="98988"/>
                    <a:pt x="66910" y="95405"/>
                    <a:pt x="73120" y="88240"/>
                  </a:cubicBezTo>
                  <a:lnTo>
                    <a:pt x="92737" y="65947"/>
                  </a:lnTo>
                  <a:cubicBezTo>
                    <a:pt x="105221" y="51680"/>
                    <a:pt x="103438" y="31171"/>
                    <a:pt x="90062" y="19578"/>
                  </a:cubicBezTo>
                  <a:lnTo>
                    <a:pt x="76687" y="7986"/>
                  </a:lnTo>
                  <a:cubicBezTo>
                    <a:pt x="70576" y="2691"/>
                    <a:pt x="62977" y="0"/>
                    <a:pt x="55420" y="0"/>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11" name="Google Shape;150;p26">
              <a:extLst>
                <a:ext uri="{FF2B5EF4-FFF2-40B4-BE49-F238E27FC236}">
                  <a16:creationId xmlns:a16="http://schemas.microsoft.com/office/drawing/2014/main" id="{5A8E8C00-6D53-2F13-5364-5628F53860D6}"/>
                </a:ext>
              </a:extLst>
            </p:cNvPr>
            <p:cNvSpPr/>
            <p:nvPr/>
          </p:nvSpPr>
          <p:spPr>
            <a:xfrm>
              <a:off x="3007450" y="1617175"/>
              <a:ext cx="1582800" cy="1678125"/>
            </a:xfrm>
            <a:custGeom>
              <a:avLst/>
              <a:gdLst/>
              <a:ahLst/>
              <a:cxnLst/>
              <a:rect l="l" t="t" r="r" b="b"/>
              <a:pathLst>
                <a:path w="63312" h="67125" extrusionOk="0">
                  <a:moveTo>
                    <a:pt x="52782" y="0"/>
                  </a:moveTo>
                  <a:cubicBezTo>
                    <a:pt x="50261" y="0"/>
                    <a:pt x="47803" y="887"/>
                    <a:pt x="46369" y="2799"/>
                  </a:cubicBezTo>
                  <a:lnTo>
                    <a:pt x="3568" y="52734"/>
                  </a:lnTo>
                  <a:cubicBezTo>
                    <a:pt x="1" y="56301"/>
                    <a:pt x="1" y="61651"/>
                    <a:pt x="4459" y="65218"/>
                  </a:cubicBezTo>
                  <a:cubicBezTo>
                    <a:pt x="6115" y="66459"/>
                    <a:pt x="7962" y="67125"/>
                    <a:pt x="9823" y="67125"/>
                  </a:cubicBezTo>
                  <a:cubicBezTo>
                    <a:pt x="11972" y="67125"/>
                    <a:pt x="14140" y="66238"/>
                    <a:pt x="16051" y="64326"/>
                  </a:cubicBezTo>
                  <a:lnTo>
                    <a:pt x="59745" y="14391"/>
                  </a:lnTo>
                  <a:cubicBezTo>
                    <a:pt x="63312" y="10824"/>
                    <a:pt x="62420" y="5474"/>
                    <a:pt x="58853" y="1907"/>
                  </a:cubicBezTo>
                  <a:cubicBezTo>
                    <a:pt x="57198" y="665"/>
                    <a:pt x="54966" y="0"/>
                    <a:pt x="52782" y="0"/>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grpSp>
      <p:grpSp>
        <p:nvGrpSpPr>
          <p:cNvPr id="112" name="Google Shape;151;p26">
            <a:extLst>
              <a:ext uri="{FF2B5EF4-FFF2-40B4-BE49-F238E27FC236}">
                <a16:creationId xmlns:a16="http://schemas.microsoft.com/office/drawing/2014/main" id="{E22712FF-7839-B88E-0D1F-05276069C54C}"/>
              </a:ext>
            </a:extLst>
          </p:cNvPr>
          <p:cNvGrpSpPr/>
          <p:nvPr/>
        </p:nvGrpSpPr>
        <p:grpSpPr>
          <a:xfrm>
            <a:off x="3806636" y="954963"/>
            <a:ext cx="185537" cy="183639"/>
            <a:chOff x="1123725" y="232550"/>
            <a:chExt cx="4726050" cy="4665575"/>
          </a:xfrm>
        </p:grpSpPr>
        <p:sp>
          <p:nvSpPr>
            <p:cNvPr id="113" name="Google Shape;152;p26">
              <a:extLst>
                <a:ext uri="{FF2B5EF4-FFF2-40B4-BE49-F238E27FC236}">
                  <a16:creationId xmlns:a16="http://schemas.microsoft.com/office/drawing/2014/main" id="{E49D966B-8BAD-DA34-71B9-09999F02BD51}"/>
                </a:ext>
              </a:extLst>
            </p:cNvPr>
            <p:cNvSpPr/>
            <p:nvPr/>
          </p:nvSpPr>
          <p:spPr>
            <a:xfrm>
              <a:off x="2372125" y="232550"/>
              <a:ext cx="3477650" cy="3483225"/>
            </a:xfrm>
            <a:custGeom>
              <a:avLst/>
              <a:gdLst/>
              <a:ahLst/>
              <a:cxnLst/>
              <a:rect l="l" t="t" r="r" b="b"/>
              <a:pathLst>
                <a:path w="139106" h="139329" extrusionOk="0">
                  <a:moveTo>
                    <a:pt x="103438" y="15382"/>
                  </a:moveTo>
                  <a:lnTo>
                    <a:pt x="123055" y="34108"/>
                  </a:lnTo>
                  <a:lnTo>
                    <a:pt x="116813" y="41241"/>
                  </a:lnTo>
                  <a:cubicBezTo>
                    <a:pt x="114138" y="43916"/>
                    <a:pt x="110571" y="45254"/>
                    <a:pt x="107116" y="45254"/>
                  </a:cubicBezTo>
                  <a:cubicBezTo>
                    <a:pt x="103661" y="45254"/>
                    <a:pt x="100317" y="43916"/>
                    <a:pt x="98087" y="41241"/>
                  </a:cubicBezTo>
                  <a:cubicBezTo>
                    <a:pt x="92737" y="35891"/>
                    <a:pt x="92737" y="26974"/>
                    <a:pt x="98087" y="21624"/>
                  </a:cubicBezTo>
                  <a:lnTo>
                    <a:pt x="103438" y="15382"/>
                  </a:lnTo>
                  <a:close/>
                  <a:moveTo>
                    <a:pt x="104329" y="0"/>
                  </a:moveTo>
                  <a:cubicBezTo>
                    <a:pt x="102769" y="0"/>
                    <a:pt x="101208" y="669"/>
                    <a:pt x="99871" y="2006"/>
                  </a:cubicBezTo>
                  <a:lnTo>
                    <a:pt x="88279" y="12707"/>
                  </a:lnTo>
                  <a:cubicBezTo>
                    <a:pt x="81145" y="20732"/>
                    <a:pt x="78470" y="33216"/>
                    <a:pt x="83820" y="43025"/>
                  </a:cubicBezTo>
                  <a:lnTo>
                    <a:pt x="0" y="127736"/>
                  </a:lnTo>
                  <a:lnTo>
                    <a:pt x="11592" y="139329"/>
                  </a:lnTo>
                  <a:lnTo>
                    <a:pt x="95412" y="54617"/>
                  </a:lnTo>
                  <a:cubicBezTo>
                    <a:pt x="99524" y="56673"/>
                    <a:pt x="103767" y="57675"/>
                    <a:pt x="107889" y="57675"/>
                  </a:cubicBezTo>
                  <a:cubicBezTo>
                    <a:pt x="114494" y="57675"/>
                    <a:pt x="120788" y="55100"/>
                    <a:pt x="125730" y="50158"/>
                  </a:cubicBezTo>
                  <a:lnTo>
                    <a:pt x="137322" y="38566"/>
                  </a:lnTo>
                  <a:cubicBezTo>
                    <a:pt x="139106" y="35891"/>
                    <a:pt x="139106" y="32324"/>
                    <a:pt x="137322" y="29649"/>
                  </a:cubicBezTo>
                  <a:lnTo>
                    <a:pt x="108788" y="2006"/>
                  </a:lnTo>
                  <a:cubicBezTo>
                    <a:pt x="107450" y="669"/>
                    <a:pt x="105890" y="0"/>
                    <a:pt x="104329" y="0"/>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14" name="Google Shape;153;p26">
              <a:extLst>
                <a:ext uri="{FF2B5EF4-FFF2-40B4-BE49-F238E27FC236}">
                  <a16:creationId xmlns:a16="http://schemas.microsoft.com/office/drawing/2014/main" id="{50643C2F-6388-3826-D43B-49CA46765E32}"/>
                </a:ext>
              </a:extLst>
            </p:cNvPr>
            <p:cNvSpPr/>
            <p:nvPr/>
          </p:nvSpPr>
          <p:spPr>
            <a:xfrm>
              <a:off x="1123725" y="2595550"/>
              <a:ext cx="2407625" cy="2302575"/>
            </a:xfrm>
            <a:custGeom>
              <a:avLst/>
              <a:gdLst/>
              <a:ahLst/>
              <a:cxnLst/>
              <a:rect l="l" t="t" r="r" b="b"/>
              <a:pathLst>
                <a:path w="96305" h="92103" extrusionOk="0">
                  <a:moveTo>
                    <a:pt x="37229" y="1"/>
                  </a:moveTo>
                  <a:cubicBezTo>
                    <a:pt x="35892" y="1"/>
                    <a:pt x="34777" y="223"/>
                    <a:pt x="34777" y="223"/>
                  </a:cubicBezTo>
                  <a:lnTo>
                    <a:pt x="12485" y="22516"/>
                  </a:lnTo>
                  <a:cubicBezTo>
                    <a:pt x="1784" y="34108"/>
                    <a:pt x="1" y="51050"/>
                    <a:pt x="6243" y="65318"/>
                  </a:cubicBezTo>
                  <a:lnTo>
                    <a:pt x="10701" y="78693"/>
                  </a:lnTo>
                  <a:cubicBezTo>
                    <a:pt x="11593" y="81368"/>
                    <a:pt x="13376" y="83152"/>
                    <a:pt x="16052" y="84043"/>
                  </a:cubicBezTo>
                  <a:lnTo>
                    <a:pt x="30319" y="89394"/>
                  </a:lnTo>
                  <a:cubicBezTo>
                    <a:pt x="35166" y="91211"/>
                    <a:pt x="40219" y="92103"/>
                    <a:pt x="45268" y="92103"/>
                  </a:cubicBezTo>
                  <a:cubicBezTo>
                    <a:pt x="55081" y="92103"/>
                    <a:pt x="64878" y="88736"/>
                    <a:pt x="73120" y="82260"/>
                  </a:cubicBezTo>
                  <a:lnTo>
                    <a:pt x="95413" y="59967"/>
                  </a:lnTo>
                  <a:cubicBezTo>
                    <a:pt x="96305" y="57292"/>
                    <a:pt x="96305" y="54617"/>
                    <a:pt x="93630" y="52834"/>
                  </a:cubicBezTo>
                  <a:lnTo>
                    <a:pt x="75796" y="35000"/>
                  </a:lnTo>
                  <a:lnTo>
                    <a:pt x="59745" y="18949"/>
                  </a:lnTo>
                  <a:lnTo>
                    <a:pt x="41019" y="1115"/>
                  </a:lnTo>
                  <a:cubicBezTo>
                    <a:pt x="40127" y="223"/>
                    <a:pt x="38567" y="1"/>
                    <a:pt x="37229" y="1"/>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grpSp>
      <p:grpSp>
        <p:nvGrpSpPr>
          <p:cNvPr id="115" name="Google Shape;154;p26">
            <a:extLst>
              <a:ext uri="{FF2B5EF4-FFF2-40B4-BE49-F238E27FC236}">
                <a16:creationId xmlns:a16="http://schemas.microsoft.com/office/drawing/2014/main" id="{2C3AFA06-6D81-CCED-4D0A-0E4EAA6C4FA9}"/>
              </a:ext>
            </a:extLst>
          </p:cNvPr>
          <p:cNvGrpSpPr/>
          <p:nvPr/>
        </p:nvGrpSpPr>
        <p:grpSpPr>
          <a:xfrm>
            <a:off x="3404632" y="3749227"/>
            <a:ext cx="195925" cy="163672"/>
            <a:chOff x="509200" y="236175"/>
            <a:chExt cx="6212750" cy="5195625"/>
          </a:xfrm>
        </p:grpSpPr>
        <p:sp>
          <p:nvSpPr>
            <p:cNvPr id="116" name="Google Shape;155;p26">
              <a:extLst>
                <a:ext uri="{FF2B5EF4-FFF2-40B4-BE49-F238E27FC236}">
                  <a16:creationId xmlns:a16="http://schemas.microsoft.com/office/drawing/2014/main" id="{AAFBBBAF-16C5-3E45-3B90-9339AC89E7AD}"/>
                </a:ext>
              </a:extLst>
            </p:cNvPr>
            <p:cNvSpPr/>
            <p:nvPr/>
          </p:nvSpPr>
          <p:spPr>
            <a:xfrm>
              <a:off x="509200" y="236175"/>
              <a:ext cx="5209600" cy="5116600"/>
            </a:xfrm>
            <a:custGeom>
              <a:avLst/>
              <a:gdLst/>
              <a:ahLst/>
              <a:cxnLst/>
              <a:rect l="l" t="t" r="r" b="b"/>
              <a:pathLst>
                <a:path w="208384" h="204664" extrusionOk="0">
                  <a:moveTo>
                    <a:pt x="35053" y="17046"/>
                  </a:moveTo>
                  <a:cubicBezTo>
                    <a:pt x="39990" y="17046"/>
                    <a:pt x="44893" y="19307"/>
                    <a:pt x="47877" y="23485"/>
                  </a:cubicBezTo>
                  <a:cubicBezTo>
                    <a:pt x="53450" y="30173"/>
                    <a:pt x="53450" y="39090"/>
                    <a:pt x="47877" y="45778"/>
                  </a:cubicBezTo>
                  <a:cubicBezTo>
                    <a:pt x="46763" y="45778"/>
                    <a:pt x="46763" y="46892"/>
                    <a:pt x="45648" y="46892"/>
                  </a:cubicBezTo>
                  <a:cubicBezTo>
                    <a:pt x="43015" y="49526"/>
                    <a:pt x="39635" y="50666"/>
                    <a:pt x="36215" y="50666"/>
                  </a:cubicBezTo>
                  <a:cubicBezTo>
                    <a:pt x="32395" y="50666"/>
                    <a:pt x="28525" y="49244"/>
                    <a:pt x="25585" y="46892"/>
                  </a:cubicBezTo>
                  <a:cubicBezTo>
                    <a:pt x="17782" y="40205"/>
                    <a:pt x="16668" y="29058"/>
                    <a:pt x="23356" y="22371"/>
                  </a:cubicBezTo>
                  <a:cubicBezTo>
                    <a:pt x="26462" y="18747"/>
                    <a:pt x="30770" y="17046"/>
                    <a:pt x="35053" y="17046"/>
                  </a:cubicBezTo>
                  <a:close/>
                  <a:moveTo>
                    <a:pt x="21656" y="1"/>
                  </a:moveTo>
                  <a:cubicBezTo>
                    <a:pt x="10086" y="1"/>
                    <a:pt x="0" y="10679"/>
                    <a:pt x="1063" y="22371"/>
                  </a:cubicBezTo>
                  <a:lnTo>
                    <a:pt x="6636" y="91477"/>
                  </a:lnTo>
                  <a:cubicBezTo>
                    <a:pt x="7751" y="97051"/>
                    <a:pt x="9980" y="102624"/>
                    <a:pt x="14439" y="107082"/>
                  </a:cubicBezTo>
                  <a:lnTo>
                    <a:pt x="106952" y="200711"/>
                  </a:lnTo>
                  <a:cubicBezTo>
                    <a:pt x="110082" y="203215"/>
                    <a:pt x="114266" y="204664"/>
                    <a:pt x="118518" y="204664"/>
                  </a:cubicBezTo>
                  <a:cubicBezTo>
                    <a:pt x="121837" y="204664"/>
                    <a:pt x="125198" y="203780"/>
                    <a:pt x="128130" y="201826"/>
                  </a:cubicBezTo>
                  <a:cubicBezTo>
                    <a:pt x="130360" y="200711"/>
                    <a:pt x="132589" y="199596"/>
                    <a:pt x="133703" y="198482"/>
                  </a:cubicBezTo>
                  <a:lnTo>
                    <a:pt x="199466" y="132719"/>
                  </a:lnTo>
                  <a:cubicBezTo>
                    <a:pt x="207269" y="126031"/>
                    <a:pt x="208383" y="113770"/>
                    <a:pt x="200581" y="105968"/>
                  </a:cubicBezTo>
                  <a:lnTo>
                    <a:pt x="108067" y="13454"/>
                  </a:lnTo>
                  <a:cubicBezTo>
                    <a:pt x="105838" y="10110"/>
                    <a:pt x="102494" y="8995"/>
                    <a:pt x="99150" y="7880"/>
                  </a:cubicBezTo>
                  <a:cubicBezTo>
                    <a:pt x="96921" y="6766"/>
                    <a:pt x="94692" y="6766"/>
                    <a:pt x="92462" y="5651"/>
                  </a:cubicBezTo>
                  <a:lnTo>
                    <a:pt x="23356" y="78"/>
                  </a:lnTo>
                  <a:cubicBezTo>
                    <a:pt x="22786" y="26"/>
                    <a:pt x="22219" y="1"/>
                    <a:pt x="21656" y="1"/>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17" name="Google Shape;156;p26">
              <a:extLst>
                <a:ext uri="{FF2B5EF4-FFF2-40B4-BE49-F238E27FC236}">
                  <a16:creationId xmlns:a16="http://schemas.microsoft.com/office/drawing/2014/main" id="{911C1792-7A63-CBCC-4DCE-3D6E0619A618}"/>
                </a:ext>
              </a:extLst>
            </p:cNvPr>
            <p:cNvSpPr/>
            <p:nvPr/>
          </p:nvSpPr>
          <p:spPr>
            <a:xfrm>
              <a:off x="3433800" y="433175"/>
              <a:ext cx="3288150" cy="4998625"/>
            </a:xfrm>
            <a:custGeom>
              <a:avLst/>
              <a:gdLst/>
              <a:ahLst/>
              <a:cxnLst/>
              <a:rect l="l" t="t" r="r" b="b"/>
              <a:pathLst>
                <a:path w="131526" h="199945" extrusionOk="0">
                  <a:moveTo>
                    <a:pt x="0" y="0"/>
                  </a:moveTo>
                  <a:lnTo>
                    <a:pt x="0" y="0"/>
                  </a:lnTo>
                  <a:cubicBezTo>
                    <a:pt x="3344" y="1115"/>
                    <a:pt x="6688" y="2230"/>
                    <a:pt x="10032" y="5574"/>
                  </a:cubicBezTo>
                  <a:lnTo>
                    <a:pt x="102546" y="98088"/>
                  </a:lnTo>
                  <a:cubicBezTo>
                    <a:pt x="110348" y="105890"/>
                    <a:pt x="109233" y="118151"/>
                    <a:pt x="101431" y="124839"/>
                  </a:cubicBezTo>
                  <a:lnTo>
                    <a:pt x="35668" y="190602"/>
                  </a:lnTo>
                  <a:cubicBezTo>
                    <a:pt x="34553" y="191716"/>
                    <a:pt x="32324" y="192831"/>
                    <a:pt x="30095" y="193946"/>
                  </a:cubicBezTo>
                  <a:lnTo>
                    <a:pt x="30095" y="195060"/>
                  </a:lnTo>
                  <a:cubicBezTo>
                    <a:pt x="33846" y="198275"/>
                    <a:pt x="38627" y="199945"/>
                    <a:pt x="43324" y="199945"/>
                  </a:cubicBezTo>
                  <a:cubicBezTo>
                    <a:pt x="48398" y="199945"/>
                    <a:pt x="53373" y="197997"/>
                    <a:pt x="56846" y="193946"/>
                  </a:cubicBezTo>
                  <a:lnTo>
                    <a:pt x="122609" y="128183"/>
                  </a:lnTo>
                  <a:cubicBezTo>
                    <a:pt x="130411" y="121495"/>
                    <a:pt x="131526" y="109234"/>
                    <a:pt x="124838" y="101432"/>
                  </a:cubicBezTo>
                  <a:lnTo>
                    <a:pt x="32324" y="7803"/>
                  </a:lnTo>
                  <a:cubicBezTo>
                    <a:pt x="27866" y="4459"/>
                    <a:pt x="22293" y="1115"/>
                    <a:pt x="16719" y="1115"/>
                  </a:cubicBezTo>
                  <a:lnTo>
                    <a:pt x="0" y="0"/>
                  </a:ln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grpSp>
      <p:grpSp>
        <p:nvGrpSpPr>
          <p:cNvPr id="118" name="Google Shape;157;p26">
            <a:extLst>
              <a:ext uri="{FF2B5EF4-FFF2-40B4-BE49-F238E27FC236}">
                <a16:creationId xmlns:a16="http://schemas.microsoft.com/office/drawing/2014/main" id="{06B88ED8-A1B9-79CB-57E1-9C2DB9DA056A}"/>
              </a:ext>
            </a:extLst>
          </p:cNvPr>
          <p:cNvGrpSpPr/>
          <p:nvPr/>
        </p:nvGrpSpPr>
        <p:grpSpPr>
          <a:xfrm rot="707913">
            <a:off x="3887967" y="2358310"/>
            <a:ext cx="135262" cy="154142"/>
            <a:chOff x="1190625" y="238125"/>
            <a:chExt cx="4480825" cy="4681450"/>
          </a:xfrm>
        </p:grpSpPr>
        <p:sp>
          <p:nvSpPr>
            <p:cNvPr id="119" name="Google Shape;158;p26">
              <a:extLst>
                <a:ext uri="{FF2B5EF4-FFF2-40B4-BE49-F238E27FC236}">
                  <a16:creationId xmlns:a16="http://schemas.microsoft.com/office/drawing/2014/main" id="{9B2373C5-D947-201B-21D4-B3C0CF7D7700}"/>
                </a:ext>
              </a:extLst>
            </p:cNvPr>
            <p:cNvSpPr/>
            <p:nvPr/>
          </p:nvSpPr>
          <p:spPr>
            <a:xfrm>
              <a:off x="1190625" y="1754000"/>
              <a:ext cx="4480825" cy="3165575"/>
            </a:xfrm>
            <a:custGeom>
              <a:avLst/>
              <a:gdLst/>
              <a:ahLst/>
              <a:cxnLst/>
              <a:rect l="l" t="t" r="r" b="b"/>
              <a:pathLst>
                <a:path w="179233" h="126623" extrusionOk="0">
                  <a:moveTo>
                    <a:pt x="0" y="1"/>
                  </a:moveTo>
                  <a:lnTo>
                    <a:pt x="0" y="126622"/>
                  </a:lnTo>
                  <a:lnTo>
                    <a:pt x="179232" y="126622"/>
                  </a:lnTo>
                  <a:lnTo>
                    <a:pt x="179232" y="23185"/>
                  </a:lnTo>
                  <a:lnTo>
                    <a:pt x="135539" y="49936"/>
                  </a:lnTo>
                  <a:lnTo>
                    <a:pt x="135539" y="23185"/>
                  </a:lnTo>
                  <a:lnTo>
                    <a:pt x="90954" y="49936"/>
                  </a:lnTo>
                  <a:lnTo>
                    <a:pt x="90954" y="23185"/>
                  </a:lnTo>
                  <a:lnTo>
                    <a:pt x="46369" y="49936"/>
                  </a:lnTo>
                  <a:lnTo>
                    <a:pt x="46369" y="1"/>
                  </a:ln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20" name="Google Shape;159;p26">
              <a:extLst>
                <a:ext uri="{FF2B5EF4-FFF2-40B4-BE49-F238E27FC236}">
                  <a16:creationId xmlns:a16="http://schemas.microsoft.com/office/drawing/2014/main" id="{9712299E-FC1D-EBF0-1A8E-C77B1D00DDA7}"/>
                </a:ext>
              </a:extLst>
            </p:cNvPr>
            <p:cNvSpPr/>
            <p:nvPr/>
          </p:nvSpPr>
          <p:spPr>
            <a:xfrm>
              <a:off x="1190625" y="1062925"/>
              <a:ext cx="1159225" cy="445900"/>
            </a:xfrm>
            <a:custGeom>
              <a:avLst/>
              <a:gdLst/>
              <a:ahLst/>
              <a:cxnLst/>
              <a:rect l="l" t="t" r="r" b="b"/>
              <a:pathLst>
                <a:path w="46369" h="17836" extrusionOk="0">
                  <a:moveTo>
                    <a:pt x="0" y="1"/>
                  </a:moveTo>
                  <a:lnTo>
                    <a:pt x="0" y="17835"/>
                  </a:lnTo>
                  <a:lnTo>
                    <a:pt x="46369" y="17835"/>
                  </a:lnTo>
                  <a:lnTo>
                    <a:pt x="46369" y="1"/>
                  </a:ln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21" name="Google Shape;160;p26">
              <a:extLst>
                <a:ext uri="{FF2B5EF4-FFF2-40B4-BE49-F238E27FC236}">
                  <a16:creationId xmlns:a16="http://schemas.microsoft.com/office/drawing/2014/main" id="{0C80EE23-D14A-0027-B78B-8183F537110F}"/>
                </a:ext>
              </a:extLst>
            </p:cNvPr>
            <p:cNvSpPr/>
            <p:nvPr/>
          </p:nvSpPr>
          <p:spPr>
            <a:xfrm>
              <a:off x="1190625" y="238125"/>
              <a:ext cx="1159225" cy="601900"/>
            </a:xfrm>
            <a:custGeom>
              <a:avLst/>
              <a:gdLst/>
              <a:ahLst/>
              <a:cxnLst/>
              <a:rect l="l" t="t" r="r" b="b"/>
              <a:pathLst>
                <a:path w="46369" h="24076" extrusionOk="0">
                  <a:moveTo>
                    <a:pt x="0" y="0"/>
                  </a:moveTo>
                  <a:lnTo>
                    <a:pt x="0" y="24076"/>
                  </a:lnTo>
                  <a:lnTo>
                    <a:pt x="46369" y="24076"/>
                  </a:lnTo>
                  <a:lnTo>
                    <a:pt x="46369" y="0"/>
                  </a:ln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grpSp>
      <p:sp>
        <p:nvSpPr>
          <p:cNvPr id="122" name="Google Shape;161;p26">
            <a:extLst>
              <a:ext uri="{FF2B5EF4-FFF2-40B4-BE49-F238E27FC236}">
                <a16:creationId xmlns:a16="http://schemas.microsoft.com/office/drawing/2014/main" id="{E16CFD23-E0FB-4BBE-3E2E-08528D17A595}"/>
              </a:ext>
            </a:extLst>
          </p:cNvPr>
          <p:cNvSpPr/>
          <p:nvPr/>
        </p:nvSpPr>
        <p:spPr>
          <a:xfrm>
            <a:off x="7372620" y="3732100"/>
            <a:ext cx="202101" cy="183665"/>
          </a:xfrm>
          <a:custGeom>
            <a:avLst/>
            <a:gdLst/>
            <a:ahLst/>
            <a:cxnLst/>
            <a:rect l="l" t="t" r="r" b="b"/>
            <a:pathLst>
              <a:path w="209551" h="189933" extrusionOk="0">
                <a:moveTo>
                  <a:pt x="109680" y="58852"/>
                </a:moveTo>
                <a:lnTo>
                  <a:pt x="109680" y="68661"/>
                </a:lnTo>
                <a:cubicBezTo>
                  <a:pt x="113247" y="69553"/>
                  <a:pt x="116814" y="70444"/>
                  <a:pt x="119489" y="73120"/>
                </a:cubicBezTo>
                <a:cubicBezTo>
                  <a:pt x="124839" y="75795"/>
                  <a:pt x="128406" y="80253"/>
                  <a:pt x="131081" y="85603"/>
                </a:cubicBezTo>
                <a:lnTo>
                  <a:pt x="118597" y="91845"/>
                </a:lnTo>
                <a:cubicBezTo>
                  <a:pt x="115922" y="86495"/>
                  <a:pt x="110572" y="82928"/>
                  <a:pt x="104330" y="82928"/>
                </a:cubicBezTo>
                <a:cubicBezTo>
                  <a:pt x="103613" y="82689"/>
                  <a:pt x="102896" y="82578"/>
                  <a:pt x="102180" y="82578"/>
                </a:cubicBezTo>
                <a:cubicBezTo>
                  <a:pt x="100221" y="82578"/>
                  <a:pt x="98263" y="83406"/>
                  <a:pt x="96305" y="84712"/>
                </a:cubicBezTo>
                <a:cubicBezTo>
                  <a:pt x="94521" y="85603"/>
                  <a:pt x="93630" y="88279"/>
                  <a:pt x="93630" y="90062"/>
                </a:cubicBezTo>
                <a:cubicBezTo>
                  <a:pt x="93630" y="92737"/>
                  <a:pt x="94521" y="94520"/>
                  <a:pt x="96305" y="96304"/>
                </a:cubicBezTo>
                <a:cubicBezTo>
                  <a:pt x="99871" y="98087"/>
                  <a:pt x="103438" y="99871"/>
                  <a:pt x="107897" y="100762"/>
                </a:cubicBezTo>
                <a:lnTo>
                  <a:pt x="113247" y="102546"/>
                </a:lnTo>
                <a:lnTo>
                  <a:pt x="118597" y="104329"/>
                </a:lnTo>
                <a:cubicBezTo>
                  <a:pt x="120381" y="104329"/>
                  <a:pt x="122164" y="105221"/>
                  <a:pt x="123056" y="106113"/>
                </a:cubicBezTo>
                <a:cubicBezTo>
                  <a:pt x="124839" y="107004"/>
                  <a:pt x="125731" y="107896"/>
                  <a:pt x="127514" y="109679"/>
                </a:cubicBezTo>
                <a:cubicBezTo>
                  <a:pt x="128406" y="110571"/>
                  <a:pt x="129298" y="111463"/>
                  <a:pt x="130189" y="113246"/>
                </a:cubicBezTo>
                <a:cubicBezTo>
                  <a:pt x="131081" y="115030"/>
                  <a:pt x="131973" y="115921"/>
                  <a:pt x="131973" y="117705"/>
                </a:cubicBezTo>
                <a:cubicBezTo>
                  <a:pt x="134648" y="125730"/>
                  <a:pt x="131973" y="134647"/>
                  <a:pt x="125731" y="139997"/>
                </a:cubicBezTo>
                <a:cubicBezTo>
                  <a:pt x="121272" y="143564"/>
                  <a:pt x="115030" y="145347"/>
                  <a:pt x="109680" y="146239"/>
                </a:cubicBezTo>
                <a:lnTo>
                  <a:pt x="109680" y="154264"/>
                </a:lnTo>
                <a:lnTo>
                  <a:pt x="97196" y="154264"/>
                </a:lnTo>
                <a:lnTo>
                  <a:pt x="97196" y="145347"/>
                </a:lnTo>
                <a:cubicBezTo>
                  <a:pt x="93630" y="144456"/>
                  <a:pt x="90063" y="142672"/>
                  <a:pt x="86496" y="140889"/>
                </a:cubicBezTo>
                <a:cubicBezTo>
                  <a:pt x="82037" y="137322"/>
                  <a:pt x="77579" y="132864"/>
                  <a:pt x="75796" y="127513"/>
                </a:cubicBezTo>
                <a:lnTo>
                  <a:pt x="88279" y="120380"/>
                </a:lnTo>
                <a:cubicBezTo>
                  <a:pt x="90727" y="126906"/>
                  <a:pt x="96906" y="131193"/>
                  <a:pt x="103402" y="131193"/>
                </a:cubicBezTo>
                <a:cubicBezTo>
                  <a:pt x="104007" y="131193"/>
                  <a:pt x="104614" y="131156"/>
                  <a:pt x="105222" y="131080"/>
                </a:cubicBezTo>
                <a:cubicBezTo>
                  <a:pt x="108788" y="131080"/>
                  <a:pt x="112355" y="130189"/>
                  <a:pt x="115030" y="129297"/>
                </a:cubicBezTo>
                <a:cubicBezTo>
                  <a:pt x="116814" y="128405"/>
                  <a:pt x="118597" y="125730"/>
                  <a:pt x="118597" y="123947"/>
                </a:cubicBezTo>
                <a:cubicBezTo>
                  <a:pt x="118597" y="121271"/>
                  <a:pt x="117706" y="119488"/>
                  <a:pt x="115030" y="117705"/>
                </a:cubicBezTo>
                <a:cubicBezTo>
                  <a:pt x="111464" y="115921"/>
                  <a:pt x="107005" y="114138"/>
                  <a:pt x="102547" y="113246"/>
                </a:cubicBezTo>
                <a:cubicBezTo>
                  <a:pt x="99871" y="112354"/>
                  <a:pt x="96305" y="111463"/>
                  <a:pt x="93630" y="109679"/>
                </a:cubicBezTo>
                <a:cubicBezTo>
                  <a:pt x="91846" y="108788"/>
                  <a:pt x="89171" y="107896"/>
                  <a:pt x="87388" y="106113"/>
                </a:cubicBezTo>
                <a:cubicBezTo>
                  <a:pt x="84713" y="104329"/>
                  <a:pt x="82929" y="102546"/>
                  <a:pt x="82037" y="99871"/>
                </a:cubicBezTo>
                <a:cubicBezTo>
                  <a:pt x="80254" y="97196"/>
                  <a:pt x="79362" y="93629"/>
                  <a:pt x="80254" y="90954"/>
                </a:cubicBezTo>
                <a:cubicBezTo>
                  <a:pt x="79362" y="84712"/>
                  <a:pt x="82037" y="78470"/>
                  <a:pt x="87388" y="74011"/>
                </a:cubicBezTo>
                <a:cubicBezTo>
                  <a:pt x="90063" y="72228"/>
                  <a:pt x="93630" y="70444"/>
                  <a:pt x="97196" y="69553"/>
                </a:cubicBezTo>
                <a:lnTo>
                  <a:pt x="97196" y="58852"/>
                </a:lnTo>
                <a:close/>
                <a:moveTo>
                  <a:pt x="66878" y="0"/>
                </a:moveTo>
                <a:cubicBezTo>
                  <a:pt x="59745" y="0"/>
                  <a:pt x="55286" y="8025"/>
                  <a:pt x="57961" y="14267"/>
                </a:cubicBezTo>
                <a:lnTo>
                  <a:pt x="74904" y="46369"/>
                </a:lnTo>
                <a:cubicBezTo>
                  <a:pt x="1" y="78470"/>
                  <a:pt x="23185" y="189933"/>
                  <a:pt x="104330" y="189933"/>
                </a:cubicBezTo>
                <a:cubicBezTo>
                  <a:pt x="186367" y="189933"/>
                  <a:pt x="209551" y="78470"/>
                  <a:pt x="133756" y="46369"/>
                </a:cubicBezTo>
                <a:lnTo>
                  <a:pt x="150698" y="14267"/>
                </a:lnTo>
                <a:cubicBezTo>
                  <a:pt x="154265" y="8025"/>
                  <a:pt x="149807" y="0"/>
                  <a:pt x="142673" y="0"/>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23" name="Google Shape;162;p26">
            <a:extLst>
              <a:ext uri="{FF2B5EF4-FFF2-40B4-BE49-F238E27FC236}">
                <a16:creationId xmlns:a16="http://schemas.microsoft.com/office/drawing/2014/main" id="{21F60146-71BB-45B4-BADA-7BD9DC0839DE}"/>
              </a:ext>
            </a:extLst>
          </p:cNvPr>
          <p:cNvSpPr/>
          <p:nvPr/>
        </p:nvSpPr>
        <p:spPr>
          <a:xfrm>
            <a:off x="6596438" y="2352812"/>
            <a:ext cx="185446" cy="159247"/>
          </a:xfrm>
          <a:custGeom>
            <a:avLst/>
            <a:gdLst/>
            <a:ahLst/>
            <a:cxnLst/>
            <a:rect l="l" t="t" r="r" b="b"/>
            <a:pathLst>
              <a:path w="220696" h="188373" extrusionOk="0">
                <a:moveTo>
                  <a:pt x="63698" y="48994"/>
                </a:moveTo>
                <a:cubicBezTo>
                  <a:pt x="64378" y="48994"/>
                  <a:pt x="65067" y="49010"/>
                  <a:pt x="65763" y="49044"/>
                </a:cubicBezTo>
                <a:lnTo>
                  <a:pt x="65763" y="88056"/>
                </a:lnTo>
                <a:lnTo>
                  <a:pt x="23407" y="88056"/>
                </a:lnTo>
                <a:cubicBezTo>
                  <a:pt x="27733" y="66426"/>
                  <a:pt x="41502" y="48994"/>
                  <a:pt x="63698" y="48994"/>
                </a:cubicBezTo>
                <a:close/>
                <a:moveTo>
                  <a:pt x="72451" y="151589"/>
                </a:moveTo>
                <a:cubicBezTo>
                  <a:pt x="71336" y="159392"/>
                  <a:pt x="64648" y="166080"/>
                  <a:pt x="55731" y="166080"/>
                </a:cubicBezTo>
                <a:cubicBezTo>
                  <a:pt x="51273" y="166080"/>
                  <a:pt x="47929" y="163850"/>
                  <a:pt x="44585" y="160506"/>
                </a:cubicBezTo>
                <a:cubicBezTo>
                  <a:pt x="42356" y="158277"/>
                  <a:pt x="41241" y="154933"/>
                  <a:pt x="41241" y="151589"/>
                </a:cubicBezTo>
                <a:close/>
                <a:moveTo>
                  <a:pt x="188372" y="151589"/>
                </a:moveTo>
                <a:cubicBezTo>
                  <a:pt x="188372" y="154933"/>
                  <a:pt x="186142" y="159392"/>
                  <a:pt x="182799" y="161621"/>
                </a:cubicBezTo>
                <a:cubicBezTo>
                  <a:pt x="179455" y="164965"/>
                  <a:pt x="176111" y="166080"/>
                  <a:pt x="171652" y="166080"/>
                </a:cubicBezTo>
                <a:cubicBezTo>
                  <a:pt x="167194" y="166080"/>
                  <a:pt x="163850" y="163850"/>
                  <a:pt x="160506" y="160506"/>
                </a:cubicBezTo>
                <a:cubicBezTo>
                  <a:pt x="158277" y="158277"/>
                  <a:pt x="157162" y="154933"/>
                  <a:pt x="157162" y="151589"/>
                </a:cubicBezTo>
                <a:close/>
                <a:moveTo>
                  <a:pt x="80253" y="0"/>
                </a:moveTo>
                <a:cubicBezTo>
                  <a:pt x="74680" y="0"/>
                  <a:pt x="69107" y="4459"/>
                  <a:pt x="70221" y="10032"/>
                </a:cubicBezTo>
                <a:lnTo>
                  <a:pt x="70221" y="27866"/>
                </a:lnTo>
                <a:cubicBezTo>
                  <a:pt x="39012" y="32324"/>
                  <a:pt x="14490" y="54617"/>
                  <a:pt x="5573" y="83597"/>
                </a:cubicBezTo>
                <a:cubicBezTo>
                  <a:pt x="2229" y="85826"/>
                  <a:pt x="0" y="90285"/>
                  <a:pt x="0" y="94743"/>
                </a:cubicBezTo>
                <a:lnTo>
                  <a:pt x="0" y="137099"/>
                </a:lnTo>
                <a:cubicBezTo>
                  <a:pt x="0" y="144902"/>
                  <a:pt x="6688" y="150475"/>
                  <a:pt x="14490" y="150475"/>
                </a:cubicBezTo>
                <a:lnTo>
                  <a:pt x="17834" y="150475"/>
                </a:lnTo>
                <a:cubicBezTo>
                  <a:pt x="18949" y="170538"/>
                  <a:pt x="34553" y="186143"/>
                  <a:pt x="53502" y="188372"/>
                </a:cubicBezTo>
                <a:lnTo>
                  <a:pt x="55731" y="188372"/>
                </a:lnTo>
                <a:cubicBezTo>
                  <a:pt x="75795" y="188372"/>
                  <a:pt x="92514" y="171653"/>
                  <a:pt x="93629" y="151589"/>
                </a:cubicBezTo>
                <a:lnTo>
                  <a:pt x="93629" y="150475"/>
                </a:lnTo>
                <a:lnTo>
                  <a:pt x="133755" y="150475"/>
                </a:lnTo>
                <a:cubicBezTo>
                  <a:pt x="134870" y="170538"/>
                  <a:pt x="150474" y="187257"/>
                  <a:pt x="170538" y="188372"/>
                </a:cubicBezTo>
                <a:lnTo>
                  <a:pt x="172767" y="188372"/>
                </a:lnTo>
                <a:cubicBezTo>
                  <a:pt x="192830" y="188372"/>
                  <a:pt x="209550" y="171653"/>
                  <a:pt x="210664" y="151589"/>
                </a:cubicBezTo>
                <a:cubicBezTo>
                  <a:pt x="210664" y="151589"/>
                  <a:pt x="210664" y="151589"/>
                  <a:pt x="210664" y="150475"/>
                </a:cubicBezTo>
                <a:cubicBezTo>
                  <a:pt x="216237" y="150475"/>
                  <a:pt x="220696" y="146016"/>
                  <a:pt x="220696" y="140443"/>
                </a:cubicBezTo>
                <a:lnTo>
                  <a:pt x="220696" y="10032"/>
                </a:lnTo>
                <a:cubicBezTo>
                  <a:pt x="220696" y="4459"/>
                  <a:pt x="216237" y="0"/>
                  <a:pt x="210664" y="0"/>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grpSp>
        <p:nvGrpSpPr>
          <p:cNvPr id="124" name="Google Shape;163;p26">
            <a:extLst>
              <a:ext uri="{FF2B5EF4-FFF2-40B4-BE49-F238E27FC236}">
                <a16:creationId xmlns:a16="http://schemas.microsoft.com/office/drawing/2014/main" id="{00A90D2A-1956-7868-D4FE-30E3A076B1AD}"/>
              </a:ext>
            </a:extLst>
          </p:cNvPr>
          <p:cNvGrpSpPr/>
          <p:nvPr/>
        </p:nvGrpSpPr>
        <p:grpSpPr>
          <a:xfrm>
            <a:off x="7923277" y="972933"/>
            <a:ext cx="210916" cy="171458"/>
            <a:chOff x="666750" y="238125"/>
            <a:chExt cx="5372525" cy="4375025"/>
          </a:xfrm>
        </p:grpSpPr>
        <p:sp>
          <p:nvSpPr>
            <p:cNvPr id="125" name="Google Shape;164;p26">
              <a:extLst>
                <a:ext uri="{FF2B5EF4-FFF2-40B4-BE49-F238E27FC236}">
                  <a16:creationId xmlns:a16="http://schemas.microsoft.com/office/drawing/2014/main" id="{27F2F192-C60F-28CE-B1F2-31E040C45ACE}"/>
                </a:ext>
              </a:extLst>
            </p:cNvPr>
            <p:cNvSpPr/>
            <p:nvPr/>
          </p:nvSpPr>
          <p:spPr>
            <a:xfrm>
              <a:off x="1446975" y="238125"/>
              <a:ext cx="1761150" cy="2140100"/>
            </a:xfrm>
            <a:custGeom>
              <a:avLst/>
              <a:gdLst/>
              <a:ahLst/>
              <a:cxnLst/>
              <a:rect l="l" t="t" r="r" b="b"/>
              <a:pathLst>
                <a:path w="70446" h="85604" extrusionOk="0">
                  <a:moveTo>
                    <a:pt x="35669" y="0"/>
                  </a:moveTo>
                  <a:cubicBezTo>
                    <a:pt x="6242" y="0"/>
                    <a:pt x="1" y="19617"/>
                    <a:pt x="1" y="42802"/>
                  </a:cubicBezTo>
                  <a:cubicBezTo>
                    <a:pt x="1" y="66878"/>
                    <a:pt x="16051" y="85603"/>
                    <a:pt x="35669" y="85603"/>
                  </a:cubicBezTo>
                  <a:cubicBezTo>
                    <a:pt x="55286" y="85603"/>
                    <a:pt x="70445" y="66878"/>
                    <a:pt x="70445" y="42802"/>
                  </a:cubicBezTo>
                  <a:cubicBezTo>
                    <a:pt x="70445" y="18726"/>
                    <a:pt x="65095" y="0"/>
                    <a:pt x="35669" y="0"/>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26" name="Google Shape;165;p26">
              <a:extLst>
                <a:ext uri="{FF2B5EF4-FFF2-40B4-BE49-F238E27FC236}">
                  <a16:creationId xmlns:a16="http://schemas.microsoft.com/office/drawing/2014/main" id="{A684F72D-6A59-8216-8967-54EBF768C5E3}"/>
                </a:ext>
              </a:extLst>
            </p:cNvPr>
            <p:cNvSpPr/>
            <p:nvPr/>
          </p:nvSpPr>
          <p:spPr>
            <a:xfrm>
              <a:off x="666750" y="4005550"/>
              <a:ext cx="0" cy="25"/>
            </a:xfrm>
            <a:custGeom>
              <a:avLst/>
              <a:gdLst/>
              <a:ahLst/>
              <a:cxnLst/>
              <a:rect l="l" t="t" r="r" b="b"/>
              <a:pathLst>
                <a:path h="1" extrusionOk="0">
                  <a:moveTo>
                    <a:pt x="0" y="1"/>
                  </a:move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27" name="Google Shape;166;p26">
              <a:extLst>
                <a:ext uri="{FF2B5EF4-FFF2-40B4-BE49-F238E27FC236}">
                  <a16:creationId xmlns:a16="http://schemas.microsoft.com/office/drawing/2014/main" id="{956CDC12-8F45-B533-F91C-B39BA956D070}"/>
                </a:ext>
              </a:extLst>
            </p:cNvPr>
            <p:cNvSpPr/>
            <p:nvPr/>
          </p:nvSpPr>
          <p:spPr>
            <a:xfrm>
              <a:off x="666750" y="2467375"/>
              <a:ext cx="3343900" cy="2145775"/>
            </a:xfrm>
            <a:custGeom>
              <a:avLst/>
              <a:gdLst/>
              <a:ahLst/>
              <a:cxnLst/>
              <a:rect l="l" t="t" r="r" b="b"/>
              <a:pathLst>
                <a:path w="133756" h="85831" extrusionOk="0">
                  <a:moveTo>
                    <a:pt x="47260" y="0"/>
                  </a:moveTo>
                  <a:cubicBezTo>
                    <a:pt x="6242" y="7134"/>
                    <a:pt x="892" y="18726"/>
                    <a:pt x="0" y="58853"/>
                  </a:cubicBezTo>
                  <a:cubicBezTo>
                    <a:pt x="0" y="59744"/>
                    <a:pt x="0" y="60636"/>
                    <a:pt x="0" y="61528"/>
                  </a:cubicBezTo>
                  <a:lnTo>
                    <a:pt x="0" y="65986"/>
                  </a:lnTo>
                  <a:cubicBezTo>
                    <a:pt x="0" y="65986"/>
                    <a:pt x="10700" y="85604"/>
                    <a:pt x="66878" y="85604"/>
                  </a:cubicBezTo>
                  <a:cubicBezTo>
                    <a:pt x="69326" y="85757"/>
                    <a:pt x="71747" y="85831"/>
                    <a:pt x="74147" y="85831"/>
                  </a:cubicBezTo>
                  <a:cubicBezTo>
                    <a:pt x="85735" y="85831"/>
                    <a:pt x="96815" y="84100"/>
                    <a:pt x="107896" y="81145"/>
                  </a:cubicBezTo>
                  <a:cubicBezTo>
                    <a:pt x="129297" y="75795"/>
                    <a:pt x="133755" y="65986"/>
                    <a:pt x="133755" y="65986"/>
                  </a:cubicBezTo>
                  <a:lnTo>
                    <a:pt x="133755" y="63311"/>
                  </a:lnTo>
                  <a:cubicBezTo>
                    <a:pt x="133755" y="62419"/>
                    <a:pt x="133755" y="61528"/>
                    <a:pt x="132864" y="60636"/>
                  </a:cubicBezTo>
                  <a:cubicBezTo>
                    <a:pt x="132864" y="34777"/>
                    <a:pt x="130189" y="19618"/>
                    <a:pt x="118596" y="11592"/>
                  </a:cubicBezTo>
                  <a:cubicBezTo>
                    <a:pt x="108788" y="5350"/>
                    <a:pt x="97196" y="892"/>
                    <a:pt x="85603" y="0"/>
                  </a:cubicBezTo>
                  <a:cubicBezTo>
                    <a:pt x="81711" y="4671"/>
                    <a:pt x="75780" y="7303"/>
                    <a:pt x="69590" y="7303"/>
                  </a:cubicBezTo>
                  <a:cubicBezTo>
                    <a:pt x="68690" y="7303"/>
                    <a:pt x="67784" y="7247"/>
                    <a:pt x="66878" y="7134"/>
                  </a:cubicBezTo>
                  <a:cubicBezTo>
                    <a:pt x="65972" y="7247"/>
                    <a:pt x="65065" y="7303"/>
                    <a:pt x="64163" y="7303"/>
                  </a:cubicBezTo>
                  <a:cubicBezTo>
                    <a:pt x="57961" y="7303"/>
                    <a:pt x="51931" y="4671"/>
                    <a:pt x="47260" y="0"/>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28" name="Google Shape;167;p26">
              <a:extLst>
                <a:ext uri="{FF2B5EF4-FFF2-40B4-BE49-F238E27FC236}">
                  <a16:creationId xmlns:a16="http://schemas.microsoft.com/office/drawing/2014/main" id="{EE064F10-37EA-8C60-6742-551DA1967736}"/>
                </a:ext>
              </a:extLst>
            </p:cNvPr>
            <p:cNvSpPr/>
            <p:nvPr/>
          </p:nvSpPr>
          <p:spPr>
            <a:xfrm>
              <a:off x="3720825" y="550200"/>
              <a:ext cx="1649675" cy="1894900"/>
            </a:xfrm>
            <a:custGeom>
              <a:avLst/>
              <a:gdLst/>
              <a:ahLst/>
              <a:cxnLst/>
              <a:rect l="l" t="t" r="r" b="b"/>
              <a:pathLst>
                <a:path w="65987" h="75796" extrusionOk="0">
                  <a:moveTo>
                    <a:pt x="32993" y="1"/>
                  </a:moveTo>
                  <a:cubicBezTo>
                    <a:pt x="6242" y="1"/>
                    <a:pt x="1784" y="16943"/>
                    <a:pt x="1784" y="38344"/>
                  </a:cubicBezTo>
                  <a:cubicBezTo>
                    <a:pt x="0" y="57070"/>
                    <a:pt x="14267" y="74012"/>
                    <a:pt x="32993" y="75796"/>
                  </a:cubicBezTo>
                  <a:cubicBezTo>
                    <a:pt x="52611" y="74012"/>
                    <a:pt x="65986" y="57070"/>
                    <a:pt x="64203" y="38344"/>
                  </a:cubicBezTo>
                  <a:cubicBezTo>
                    <a:pt x="64203" y="16943"/>
                    <a:pt x="59744" y="1"/>
                    <a:pt x="32993" y="1"/>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29" name="Google Shape;168;p26">
              <a:extLst>
                <a:ext uri="{FF2B5EF4-FFF2-40B4-BE49-F238E27FC236}">
                  <a16:creationId xmlns:a16="http://schemas.microsoft.com/office/drawing/2014/main" id="{5A80AE7D-A252-0838-5E31-51A2A3760F34}"/>
                </a:ext>
              </a:extLst>
            </p:cNvPr>
            <p:cNvSpPr/>
            <p:nvPr/>
          </p:nvSpPr>
          <p:spPr>
            <a:xfrm>
              <a:off x="2650775" y="4072425"/>
              <a:ext cx="25" cy="25"/>
            </a:xfrm>
            <a:custGeom>
              <a:avLst/>
              <a:gdLst/>
              <a:ahLst/>
              <a:cxnLst/>
              <a:rect l="l" t="t" r="r" b="b"/>
              <a:pathLst>
                <a:path w="1" h="1" extrusionOk="0">
                  <a:moveTo>
                    <a:pt x="0" y="1"/>
                  </a:move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30" name="Google Shape;169;p26">
              <a:extLst>
                <a:ext uri="{FF2B5EF4-FFF2-40B4-BE49-F238E27FC236}">
                  <a16:creationId xmlns:a16="http://schemas.microsoft.com/office/drawing/2014/main" id="{B17AC042-4332-BA7A-5DBE-B5A2F68F8AC7}"/>
                </a:ext>
              </a:extLst>
            </p:cNvPr>
            <p:cNvSpPr/>
            <p:nvPr/>
          </p:nvSpPr>
          <p:spPr>
            <a:xfrm>
              <a:off x="3943750" y="2511950"/>
              <a:ext cx="2095525" cy="1917175"/>
            </a:xfrm>
            <a:custGeom>
              <a:avLst/>
              <a:gdLst/>
              <a:ahLst/>
              <a:cxnLst/>
              <a:rect l="l" t="t" r="r" b="b"/>
              <a:pathLst>
                <a:path w="83821" h="76687" extrusionOk="0">
                  <a:moveTo>
                    <a:pt x="7134" y="1"/>
                  </a:moveTo>
                  <a:cubicBezTo>
                    <a:pt x="4459" y="1"/>
                    <a:pt x="1784" y="1784"/>
                    <a:pt x="0" y="1784"/>
                  </a:cubicBezTo>
                  <a:cubicBezTo>
                    <a:pt x="19618" y="24077"/>
                    <a:pt x="11592" y="70445"/>
                    <a:pt x="9809" y="75795"/>
                  </a:cubicBezTo>
                  <a:cubicBezTo>
                    <a:pt x="9809" y="75795"/>
                    <a:pt x="17834" y="76687"/>
                    <a:pt x="24076" y="76687"/>
                  </a:cubicBezTo>
                  <a:cubicBezTo>
                    <a:pt x="74903" y="76687"/>
                    <a:pt x="83820" y="59745"/>
                    <a:pt x="83820" y="59745"/>
                  </a:cubicBezTo>
                  <a:lnTo>
                    <a:pt x="83820" y="56178"/>
                  </a:lnTo>
                  <a:cubicBezTo>
                    <a:pt x="83820" y="56178"/>
                    <a:pt x="82929" y="56178"/>
                    <a:pt x="82929" y="54394"/>
                  </a:cubicBezTo>
                  <a:cubicBezTo>
                    <a:pt x="82929" y="17835"/>
                    <a:pt x="77578" y="7134"/>
                    <a:pt x="41019" y="1"/>
                  </a:cubicBezTo>
                  <a:cubicBezTo>
                    <a:pt x="36560" y="4459"/>
                    <a:pt x="30318" y="7134"/>
                    <a:pt x="24076" y="7134"/>
                  </a:cubicBezTo>
                  <a:cubicBezTo>
                    <a:pt x="17834" y="7134"/>
                    <a:pt x="11592" y="4459"/>
                    <a:pt x="7134" y="1"/>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grpSp>
      <p:sp>
        <p:nvSpPr>
          <p:cNvPr id="131" name="Google Shape;170;p26">
            <a:extLst>
              <a:ext uri="{FF2B5EF4-FFF2-40B4-BE49-F238E27FC236}">
                <a16:creationId xmlns:a16="http://schemas.microsoft.com/office/drawing/2014/main" id="{FF761227-D8F5-C45B-71FC-0C4256B2B965}"/>
              </a:ext>
            </a:extLst>
          </p:cNvPr>
          <p:cNvSpPr/>
          <p:nvPr/>
        </p:nvSpPr>
        <p:spPr>
          <a:xfrm>
            <a:off x="6569627" y="983209"/>
            <a:ext cx="171427" cy="171470"/>
          </a:xfrm>
          <a:custGeom>
            <a:avLst/>
            <a:gdLst/>
            <a:ahLst/>
            <a:cxnLst/>
            <a:rect l="l" t="t" r="r" b="b"/>
            <a:pathLst>
              <a:path w="184583" h="169424" extrusionOk="0">
                <a:moveTo>
                  <a:pt x="50827" y="0"/>
                </a:moveTo>
                <a:cubicBezTo>
                  <a:pt x="22293" y="0"/>
                  <a:pt x="0" y="22293"/>
                  <a:pt x="0" y="50827"/>
                </a:cubicBezTo>
                <a:cubicBezTo>
                  <a:pt x="0" y="85603"/>
                  <a:pt x="31210" y="114138"/>
                  <a:pt x="79361" y="156940"/>
                </a:cubicBezTo>
                <a:lnTo>
                  <a:pt x="91845" y="169423"/>
                </a:lnTo>
                <a:lnTo>
                  <a:pt x="105221" y="156940"/>
                </a:lnTo>
                <a:cubicBezTo>
                  <a:pt x="153373" y="114138"/>
                  <a:pt x="184582" y="85603"/>
                  <a:pt x="184582" y="50827"/>
                </a:cubicBezTo>
                <a:cubicBezTo>
                  <a:pt x="184582" y="22293"/>
                  <a:pt x="162290" y="0"/>
                  <a:pt x="133755" y="0"/>
                </a:cubicBezTo>
                <a:cubicBezTo>
                  <a:pt x="117705" y="0"/>
                  <a:pt x="102546" y="7134"/>
                  <a:pt x="91845" y="19617"/>
                </a:cubicBezTo>
                <a:cubicBezTo>
                  <a:pt x="82037" y="7134"/>
                  <a:pt x="66878" y="0"/>
                  <a:pt x="50827" y="0"/>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32" name="Google Shape;171;p26">
            <a:extLst>
              <a:ext uri="{FF2B5EF4-FFF2-40B4-BE49-F238E27FC236}">
                <a16:creationId xmlns:a16="http://schemas.microsoft.com/office/drawing/2014/main" id="{0617F742-C5CF-9B37-D18E-015716926B6B}"/>
              </a:ext>
            </a:extLst>
          </p:cNvPr>
          <p:cNvSpPr/>
          <p:nvPr/>
        </p:nvSpPr>
        <p:spPr>
          <a:xfrm>
            <a:off x="4993596" y="960665"/>
            <a:ext cx="209404" cy="183726"/>
          </a:xfrm>
          <a:custGeom>
            <a:avLst/>
            <a:gdLst/>
            <a:ahLst/>
            <a:cxnLst/>
            <a:rect l="l" t="t" r="r" b="b"/>
            <a:pathLst>
              <a:path w="231843" h="203032" extrusionOk="0">
                <a:moveTo>
                  <a:pt x="161621" y="19118"/>
                </a:moveTo>
                <a:cubicBezTo>
                  <a:pt x="168308" y="19118"/>
                  <a:pt x="174996" y="25805"/>
                  <a:pt x="174996" y="33608"/>
                </a:cubicBezTo>
                <a:cubicBezTo>
                  <a:pt x="174996" y="36952"/>
                  <a:pt x="173882" y="41410"/>
                  <a:pt x="170538" y="43639"/>
                </a:cubicBezTo>
                <a:cubicBezTo>
                  <a:pt x="168308" y="46983"/>
                  <a:pt x="163850" y="48098"/>
                  <a:pt x="160506" y="48098"/>
                </a:cubicBezTo>
                <a:lnTo>
                  <a:pt x="131526" y="48098"/>
                </a:lnTo>
                <a:lnTo>
                  <a:pt x="150474" y="24691"/>
                </a:lnTo>
                <a:cubicBezTo>
                  <a:pt x="152704" y="21347"/>
                  <a:pt x="157162" y="19118"/>
                  <a:pt x="161621" y="19118"/>
                </a:cubicBezTo>
                <a:close/>
                <a:moveTo>
                  <a:pt x="72451" y="20232"/>
                </a:moveTo>
                <a:cubicBezTo>
                  <a:pt x="75795" y="20232"/>
                  <a:pt x="80253" y="21347"/>
                  <a:pt x="82482" y="24691"/>
                </a:cubicBezTo>
                <a:lnTo>
                  <a:pt x="101431" y="49213"/>
                </a:lnTo>
                <a:lnTo>
                  <a:pt x="71336" y="49213"/>
                </a:lnTo>
                <a:cubicBezTo>
                  <a:pt x="63534" y="48098"/>
                  <a:pt x="57961" y="42525"/>
                  <a:pt x="57961" y="34722"/>
                </a:cubicBezTo>
                <a:cubicBezTo>
                  <a:pt x="57961" y="31379"/>
                  <a:pt x="59075" y="26920"/>
                  <a:pt x="61304" y="24691"/>
                </a:cubicBezTo>
                <a:cubicBezTo>
                  <a:pt x="64648" y="21347"/>
                  <a:pt x="67992" y="20232"/>
                  <a:pt x="72451" y="20232"/>
                </a:cubicBezTo>
                <a:close/>
                <a:moveTo>
                  <a:pt x="140443" y="68161"/>
                </a:moveTo>
                <a:lnTo>
                  <a:pt x="141557" y="97142"/>
                </a:lnTo>
                <a:lnTo>
                  <a:pt x="141557" y="176280"/>
                </a:lnTo>
                <a:cubicBezTo>
                  <a:pt x="141557" y="178509"/>
                  <a:pt x="140443" y="180739"/>
                  <a:pt x="138214" y="181853"/>
                </a:cubicBezTo>
                <a:cubicBezTo>
                  <a:pt x="135984" y="184083"/>
                  <a:pt x="133755" y="184083"/>
                  <a:pt x="131526" y="184083"/>
                </a:cubicBezTo>
                <a:lnTo>
                  <a:pt x="101431" y="184083"/>
                </a:lnTo>
                <a:cubicBezTo>
                  <a:pt x="99202" y="184083"/>
                  <a:pt x="96972" y="184083"/>
                  <a:pt x="94743" y="181853"/>
                </a:cubicBezTo>
                <a:cubicBezTo>
                  <a:pt x="92514" y="180739"/>
                  <a:pt x="91399" y="178509"/>
                  <a:pt x="92514" y="176280"/>
                </a:cubicBezTo>
                <a:lnTo>
                  <a:pt x="92514" y="68161"/>
                </a:lnTo>
                <a:close/>
                <a:moveTo>
                  <a:pt x="74373" y="1"/>
                </a:moveTo>
                <a:cubicBezTo>
                  <a:pt x="73363" y="1"/>
                  <a:pt x="72349" y="56"/>
                  <a:pt x="71336" y="169"/>
                </a:cubicBezTo>
                <a:cubicBezTo>
                  <a:pt x="62419" y="169"/>
                  <a:pt x="53502" y="3513"/>
                  <a:pt x="47929" y="10201"/>
                </a:cubicBezTo>
                <a:cubicBezTo>
                  <a:pt x="41241" y="15774"/>
                  <a:pt x="37897" y="24691"/>
                  <a:pt x="37897" y="33608"/>
                </a:cubicBezTo>
                <a:cubicBezTo>
                  <a:pt x="36783" y="43639"/>
                  <a:pt x="41241" y="51442"/>
                  <a:pt x="47929" y="58130"/>
                </a:cubicBezTo>
                <a:cubicBezTo>
                  <a:pt x="53502" y="64817"/>
                  <a:pt x="62419" y="68161"/>
                  <a:pt x="71336" y="68161"/>
                </a:cubicBezTo>
                <a:lnTo>
                  <a:pt x="4459" y="68161"/>
                </a:lnTo>
                <a:cubicBezTo>
                  <a:pt x="3344" y="68161"/>
                  <a:pt x="2229" y="69276"/>
                  <a:pt x="1115" y="70391"/>
                </a:cubicBezTo>
                <a:cubicBezTo>
                  <a:pt x="0" y="70391"/>
                  <a:pt x="0" y="71505"/>
                  <a:pt x="0" y="73734"/>
                </a:cubicBezTo>
                <a:lnTo>
                  <a:pt x="0" y="121663"/>
                </a:lnTo>
                <a:cubicBezTo>
                  <a:pt x="0" y="122778"/>
                  <a:pt x="0" y="123893"/>
                  <a:pt x="1115" y="125007"/>
                </a:cubicBezTo>
                <a:cubicBezTo>
                  <a:pt x="2229" y="125007"/>
                  <a:pt x="3344" y="126122"/>
                  <a:pt x="4459" y="126122"/>
                </a:cubicBezTo>
                <a:lnTo>
                  <a:pt x="18949" y="126122"/>
                </a:lnTo>
                <a:lnTo>
                  <a:pt x="18949" y="188541"/>
                </a:lnTo>
                <a:cubicBezTo>
                  <a:pt x="18949" y="196343"/>
                  <a:pt x="24522" y="203031"/>
                  <a:pt x="32324" y="203031"/>
                </a:cubicBezTo>
                <a:lnTo>
                  <a:pt x="198403" y="203031"/>
                </a:lnTo>
                <a:cubicBezTo>
                  <a:pt x="202862" y="203031"/>
                  <a:pt x="206206" y="200802"/>
                  <a:pt x="208435" y="198573"/>
                </a:cubicBezTo>
                <a:cubicBezTo>
                  <a:pt x="211779" y="195229"/>
                  <a:pt x="212893" y="191885"/>
                  <a:pt x="212893" y="187426"/>
                </a:cubicBezTo>
                <a:lnTo>
                  <a:pt x="212893" y="126122"/>
                </a:lnTo>
                <a:lnTo>
                  <a:pt x="227384" y="126122"/>
                </a:lnTo>
                <a:cubicBezTo>
                  <a:pt x="228498" y="126122"/>
                  <a:pt x="229613" y="125007"/>
                  <a:pt x="230727" y="123893"/>
                </a:cubicBezTo>
                <a:cubicBezTo>
                  <a:pt x="231842" y="122778"/>
                  <a:pt x="231842" y="121663"/>
                  <a:pt x="231842" y="120549"/>
                </a:cubicBezTo>
                <a:lnTo>
                  <a:pt x="231842" y="72620"/>
                </a:lnTo>
                <a:cubicBezTo>
                  <a:pt x="231842" y="71505"/>
                  <a:pt x="231842" y="70391"/>
                  <a:pt x="230727" y="70391"/>
                </a:cubicBezTo>
                <a:cubicBezTo>
                  <a:pt x="230727" y="69276"/>
                  <a:pt x="228498" y="68161"/>
                  <a:pt x="227384" y="68161"/>
                </a:cubicBezTo>
                <a:lnTo>
                  <a:pt x="161621" y="68161"/>
                </a:lnTo>
                <a:cubicBezTo>
                  <a:pt x="170538" y="68161"/>
                  <a:pt x="178340" y="64817"/>
                  <a:pt x="185028" y="59244"/>
                </a:cubicBezTo>
                <a:cubicBezTo>
                  <a:pt x="191716" y="52557"/>
                  <a:pt x="195059" y="43639"/>
                  <a:pt x="195059" y="33608"/>
                </a:cubicBezTo>
                <a:cubicBezTo>
                  <a:pt x="195059" y="24691"/>
                  <a:pt x="191716" y="16888"/>
                  <a:pt x="185028" y="10201"/>
                </a:cubicBezTo>
                <a:cubicBezTo>
                  <a:pt x="178340" y="3513"/>
                  <a:pt x="170538" y="169"/>
                  <a:pt x="161621" y="169"/>
                </a:cubicBezTo>
                <a:cubicBezTo>
                  <a:pt x="151589" y="169"/>
                  <a:pt x="141557" y="4628"/>
                  <a:pt x="135984" y="12430"/>
                </a:cubicBezTo>
                <a:lnTo>
                  <a:pt x="115921" y="36952"/>
                </a:lnTo>
                <a:lnTo>
                  <a:pt x="98087" y="12430"/>
                </a:lnTo>
                <a:cubicBezTo>
                  <a:pt x="92075" y="4414"/>
                  <a:pt x="83360" y="1"/>
                  <a:pt x="74373" y="1"/>
                </a:cubicBezTo>
                <a:close/>
              </a:path>
            </a:pathLst>
          </a:custGeom>
          <a:solidFill>
            <a:srgbClr val="31A7DF"/>
          </a:solidFill>
          <a:ln>
            <a:solidFill>
              <a:schemeClr val="tx1"/>
            </a:solidFill>
          </a:ln>
        </p:spPr>
        <p:txBody>
          <a:bodyPr spcFirstLastPara="1" wrap="square" lIns="31102" tIns="31102" rIns="31102" bIns="31102" anchor="ctr" anchorCtr="0">
            <a:noAutofit/>
          </a:bodyPr>
          <a:lstStyle/>
          <a:p>
            <a:endParaRPr sz="476"/>
          </a:p>
        </p:txBody>
      </p:sp>
      <p:sp>
        <p:nvSpPr>
          <p:cNvPr id="133" name="Google Shape;963;p35">
            <a:extLst>
              <a:ext uri="{FF2B5EF4-FFF2-40B4-BE49-F238E27FC236}">
                <a16:creationId xmlns:a16="http://schemas.microsoft.com/office/drawing/2014/main" id="{51B9DE1A-99D7-A716-65B2-1E5375E37DAF}"/>
              </a:ext>
            </a:extLst>
          </p:cNvPr>
          <p:cNvSpPr txBox="1">
            <a:spLocks/>
          </p:cNvSpPr>
          <p:nvPr/>
        </p:nvSpPr>
        <p:spPr>
          <a:xfrm>
            <a:off x="720000" y="226856"/>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dirty="0"/>
              <a:t>Business Model</a:t>
            </a:r>
          </a:p>
        </p:txBody>
      </p:sp>
      <p:sp>
        <p:nvSpPr>
          <p:cNvPr id="134" name="Google Shape;124;p26">
            <a:extLst>
              <a:ext uri="{FF2B5EF4-FFF2-40B4-BE49-F238E27FC236}">
                <a16:creationId xmlns:a16="http://schemas.microsoft.com/office/drawing/2014/main" id="{8191F797-F356-3BBF-F152-582857D3CFDB}"/>
              </a:ext>
            </a:extLst>
          </p:cNvPr>
          <p:cNvSpPr/>
          <p:nvPr/>
        </p:nvSpPr>
        <p:spPr>
          <a:xfrm>
            <a:off x="1169083" y="2124343"/>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EEG device</a:t>
            </a:r>
          </a:p>
          <a:p>
            <a:pPr algn="ctr"/>
            <a:r>
              <a:rPr lang="en-US" altLang="ko-KR" sz="800" dirty="0">
                <a:solidFill>
                  <a:schemeClr val="accent6">
                    <a:lumMod val="50000"/>
                  </a:schemeClr>
                </a:solidFill>
              </a:rPr>
              <a:t>providers</a:t>
            </a:r>
          </a:p>
        </p:txBody>
      </p:sp>
      <p:sp>
        <p:nvSpPr>
          <p:cNvPr id="135" name="Google Shape;124;p26">
            <a:extLst>
              <a:ext uri="{FF2B5EF4-FFF2-40B4-BE49-F238E27FC236}">
                <a16:creationId xmlns:a16="http://schemas.microsoft.com/office/drawing/2014/main" id="{B40CDFE3-79E9-2276-366A-D114DA0A2F01}"/>
              </a:ext>
            </a:extLst>
          </p:cNvPr>
          <p:cNvSpPr/>
          <p:nvPr/>
        </p:nvSpPr>
        <p:spPr>
          <a:xfrm>
            <a:off x="1169083" y="2896513"/>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Medical</a:t>
            </a:r>
            <a:br>
              <a:rPr lang="en-US" altLang="ko-KR" sz="800" dirty="0">
                <a:solidFill>
                  <a:schemeClr val="accent6">
                    <a:lumMod val="50000"/>
                  </a:schemeClr>
                </a:solidFill>
              </a:rPr>
            </a:br>
            <a:r>
              <a:rPr lang="en-US" altLang="ko-KR" sz="800" dirty="0">
                <a:solidFill>
                  <a:schemeClr val="accent6">
                    <a:lumMod val="50000"/>
                  </a:schemeClr>
                </a:solidFill>
              </a:rPr>
              <a:t>Institution</a:t>
            </a:r>
          </a:p>
        </p:txBody>
      </p:sp>
      <p:sp>
        <p:nvSpPr>
          <p:cNvPr id="136" name="Google Shape;125;p26">
            <a:extLst>
              <a:ext uri="{FF2B5EF4-FFF2-40B4-BE49-F238E27FC236}">
                <a16:creationId xmlns:a16="http://schemas.microsoft.com/office/drawing/2014/main" id="{DF1862FF-8AEC-DD7F-5224-FAFC264BF81E}"/>
              </a:ext>
            </a:extLst>
          </p:cNvPr>
          <p:cNvSpPr/>
          <p:nvPr/>
        </p:nvSpPr>
        <p:spPr>
          <a:xfrm>
            <a:off x="2685692" y="1611413"/>
            <a:ext cx="1235592" cy="317835"/>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Licensing patent</a:t>
            </a:r>
          </a:p>
        </p:txBody>
      </p:sp>
      <p:sp>
        <p:nvSpPr>
          <p:cNvPr id="137" name="Google Shape;125;p26">
            <a:extLst>
              <a:ext uri="{FF2B5EF4-FFF2-40B4-BE49-F238E27FC236}">
                <a16:creationId xmlns:a16="http://schemas.microsoft.com/office/drawing/2014/main" id="{223F4542-6A1E-F40D-D4E6-BB059880E544}"/>
              </a:ext>
            </a:extLst>
          </p:cNvPr>
          <p:cNvSpPr/>
          <p:nvPr/>
        </p:nvSpPr>
        <p:spPr>
          <a:xfrm>
            <a:off x="2680942" y="1948522"/>
            <a:ext cx="1235592" cy="317835"/>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Partnership</a:t>
            </a:r>
          </a:p>
        </p:txBody>
      </p:sp>
      <p:sp>
        <p:nvSpPr>
          <p:cNvPr id="138" name="Google Shape;127;p26">
            <a:extLst>
              <a:ext uri="{FF2B5EF4-FFF2-40B4-BE49-F238E27FC236}">
                <a16:creationId xmlns:a16="http://schemas.microsoft.com/office/drawing/2014/main" id="{D4AD0FED-9A50-9741-B4E9-058187EB854A}"/>
              </a:ext>
            </a:extLst>
          </p:cNvPr>
          <p:cNvSpPr/>
          <p:nvPr/>
        </p:nvSpPr>
        <p:spPr>
          <a:xfrm>
            <a:off x="4393798" y="2217613"/>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Immersive</a:t>
            </a:r>
          </a:p>
          <a:p>
            <a:pPr algn="ctr"/>
            <a:r>
              <a:rPr lang="en-US" altLang="ko-KR" sz="800" dirty="0">
                <a:solidFill>
                  <a:schemeClr val="accent6">
                    <a:lumMod val="50000"/>
                  </a:schemeClr>
                </a:solidFill>
              </a:rPr>
              <a:t>Environment</a:t>
            </a:r>
          </a:p>
        </p:txBody>
      </p:sp>
      <p:sp>
        <p:nvSpPr>
          <p:cNvPr id="139" name="Google Shape;127;p26">
            <a:extLst>
              <a:ext uri="{FF2B5EF4-FFF2-40B4-BE49-F238E27FC236}">
                <a16:creationId xmlns:a16="http://schemas.microsoft.com/office/drawing/2014/main" id="{6EBB135A-C079-4C14-9248-263A66631BE3}"/>
              </a:ext>
            </a:extLst>
          </p:cNvPr>
          <p:cNvSpPr/>
          <p:nvPr/>
        </p:nvSpPr>
        <p:spPr>
          <a:xfrm>
            <a:off x="4393798" y="2907775"/>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Real-time feedback</a:t>
            </a:r>
          </a:p>
        </p:txBody>
      </p:sp>
      <p:sp>
        <p:nvSpPr>
          <p:cNvPr id="140" name="Google Shape;128;p26">
            <a:extLst>
              <a:ext uri="{FF2B5EF4-FFF2-40B4-BE49-F238E27FC236}">
                <a16:creationId xmlns:a16="http://schemas.microsoft.com/office/drawing/2014/main" id="{7B63BAB1-1D83-9D70-0826-51280EA1A211}"/>
              </a:ext>
            </a:extLst>
          </p:cNvPr>
          <p:cNvSpPr/>
          <p:nvPr/>
        </p:nvSpPr>
        <p:spPr>
          <a:xfrm>
            <a:off x="5730287" y="1875018"/>
            <a:ext cx="839223" cy="376849"/>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Regular </a:t>
            </a:r>
          </a:p>
          <a:p>
            <a:pPr algn="ctr"/>
            <a:r>
              <a:rPr lang="en-US" altLang="ko-KR" sz="800" dirty="0">
                <a:solidFill>
                  <a:schemeClr val="accent6">
                    <a:lumMod val="50000"/>
                  </a:schemeClr>
                </a:solidFill>
              </a:rPr>
              <a:t>therapy sessions</a:t>
            </a:r>
          </a:p>
        </p:txBody>
      </p:sp>
      <p:sp>
        <p:nvSpPr>
          <p:cNvPr id="2" name="Google Shape;129;p26">
            <a:extLst>
              <a:ext uri="{FF2B5EF4-FFF2-40B4-BE49-F238E27FC236}">
                <a16:creationId xmlns:a16="http://schemas.microsoft.com/office/drawing/2014/main" id="{93F55E9D-0EAB-B063-8012-758D7D08E768}"/>
              </a:ext>
            </a:extLst>
          </p:cNvPr>
          <p:cNvSpPr/>
          <p:nvPr/>
        </p:nvSpPr>
        <p:spPr>
          <a:xfrm>
            <a:off x="7121150" y="1833222"/>
            <a:ext cx="777548"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Medical </a:t>
            </a:r>
          </a:p>
          <a:p>
            <a:pPr algn="ctr"/>
            <a:r>
              <a:rPr lang="en-US" altLang="ko-KR" sz="800" dirty="0">
                <a:solidFill>
                  <a:schemeClr val="accent6">
                    <a:lumMod val="50000"/>
                  </a:schemeClr>
                </a:solidFill>
              </a:rPr>
              <a:t>Institutions</a:t>
            </a:r>
          </a:p>
        </p:txBody>
      </p:sp>
      <p:sp>
        <p:nvSpPr>
          <p:cNvPr id="3" name="Google Shape;134;p26">
            <a:extLst>
              <a:ext uri="{FF2B5EF4-FFF2-40B4-BE49-F238E27FC236}">
                <a16:creationId xmlns:a16="http://schemas.microsoft.com/office/drawing/2014/main" id="{83DF38C3-5DA9-8F49-B21D-62A39F96F163}"/>
              </a:ext>
            </a:extLst>
          </p:cNvPr>
          <p:cNvSpPr/>
          <p:nvPr/>
        </p:nvSpPr>
        <p:spPr>
          <a:xfrm>
            <a:off x="905357" y="3998636"/>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Meta-verse platform </a:t>
            </a:r>
          </a:p>
          <a:p>
            <a:pPr algn="ctr"/>
            <a:r>
              <a:rPr lang="en-US" altLang="ko-KR" sz="800" dirty="0">
                <a:solidFill>
                  <a:schemeClr val="accent6">
                    <a:lumMod val="50000"/>
                  </a:schemeClr>
                </a:solidFill>
              </a:rPr>
              <a:t>development costs</a:t>
            </a:r>
          </a:p>
        </p:txBody>
      </p:sp>
      <p:sp>
        <p:nvSpPr>
          <p:cNvPr id="4" name="Google Shape;135;p26">
            <a:extLst>
              <a:ext uri="{FF2B5EF4-FFF2-40B4-BE49-F238E27FC236}">
                <a16:creationId xmlns:a16="http://schemas.microsoft.com/office/drawing/2014/main" id="{1ADA6C41-A99E-92E5-8697-B656D9EAA511}"/>
              </a:ext>
            </a:extLst>
          </p:cNvPr>
          <p:cNvSpPr/>
          <p:nvPr/>
        </p:nvSpPr>
        <p:spPr>
          <a:xfrm>
            <a:off x="1860967" y="3998636"/>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Metaverse / </a:t>
            </a:r>
          </a:p>
          <a:p>
            <a:pPr algn="ctr"/>
            <a:r>
              <a:rPr lang="en-US" altLang="ko-KR" sz="800" dirty="0">
                <a:solidFill>
                  <a:schemeClr val="accent6">
                    <a:lumMod val="50000"/>
                  </a:schemeClr>
                </a:solidFill>
              </a:rPr>
              <a:t> VR rendering Server</a:t>
            </a:r>
          </a:p>
        </p:txBody>
      </p:sp>
      <p:sp>
        <p:nvSpPr>
          <p:cNvPr id="5" name="Google Shape;135;p26">
            <a:extLst>
              <a:ext uri="{FF2B5EF4-FFF2-40B4-BE49-F238E27FC236}">
                <a16:creationId xmlns:a16="http://schemas.microsoft.com/office/drawing/2014/main" id="{B0E1F24E-660D-DC5F-1591-0BEF4258A110}"/>
              </a:ext>
            </a:extLst>
          </p:cNvPr>
          <p:cNvSpPr/>
          <p:nvPr/>
        </p:nvSpPr>
        <p:spPr>
          <a:xfrm>
            <a:off x="2806408" y="4004080"/>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Patent on AI</a:t>
            </a:r>
          </a:p>
        </p:txBody>
      </p:sp>
      <p:sp>
        <p:nvSpPr>
          <p:cNvPr id="6" name="Google Shape;135;p26">
            <a:extLst>
              <a:ext uri="{FF2B5EF4-FFF2-40B4-BE49-F238E27FC236}">
                <a16:creationId xmlns:a16="http://schemas.microsoft.com/office/drawing/2014/main" id="{FF1E6817-9E84-222F-B986-8A3919D2C8DC}"/>
              </a:ext>
            </a:extLst>
          </p:cNvPr>
          <p:cNvSpPr/>
          <p:nvPr/>
        </p:nvSpPr>
        <p:spPr>
          <a:xfrm>
            <a:off x="3758509" y="4004080"/>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Outsourcing on Ai driven device</a:t>
            </a:r>
          </a:p>
        </p:txBody>
      </p:sp>
      <p:sp>
        <p:nvSpPr>
          <p:cNvPr id="7" name="Google Shape;133;p26">
            <a:extLst>
              <a:ext uri="{FF2B5EF4-FFF2-40B4-BE49-F238E27FC236}">
                <a16:creationId xmlns:a16="http://schemas.microsoft.com/office/drawing/2014/main" id="{E4039BD3-4870-A205-F8DD-DF9745008F3C}"/>
              </a:ext>
            </a:extLst>
          </p:cNvPr>
          <p:cNvSpPr/>
          <p:nvPr/>
        </p:nvSpPr>
        <p:spPr>
          <a:xfrm>
            <a:off x="6651732" y="4005745"/>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SW licensing </a:t>
            </a:r>
          </a:p>
        </p:txBody>
      </p:sp>
      <p:sp>
        <p:nvSpPr>
          <p:cNvPr id="8" name="Google Shape;133;p26">
            <a:extLst>
              <a:ext uri="{FF2B5EF4-FFF2-40B4-BE49-F238E27FC236}">
                <a16:creationId xmlns:a16="http://schemas.microsoft.com/office/drawing/2014/main" id="{691D78C4-E0FC-A309-6BC0-396725FB0D20}"/>
              </a:ext>
            </a:extLst>
          </p:cNvPr>
          <p:cNvSpPr/>
          <p:nvPr/>
        </p:nvSpPr>
        <p:spPr>
          <a:xfrm>
            <a:off x="5771897" y="4003726"/>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Sales</a:t>
            </a:r>
            <a:r>
              <a:rPr lang="ko-KR" altLang="en-US" sz="800" dirty="0">
                <a:solidFill>
                  <a:schemeClr val="accent6">
                    <a:lumMod val="50000"/>
                  </a:schemeClr>
                </a:solidFill>
              </a:rPr>
              <a:t> </a:t>
            </a:r>
            <a:r>
              <a:rPr lang="en-US" altLang="ko-KR" sz="800" dirty="0">
                <a:solidFill>
                  <a:schemeClr val="accent6">
                    <a:lumMod val="50000"/>
                  </a:schemeClr>
                </a:solidFill>
              </a:rPr>
              <a:t>on</a:t>
            </a:r>
            <a:r>
              <a:rPr lang="ko-KR" altLang="en-US" sz="800" dirty="0">
                <a:solidFill>
                  <a:schemeClr val="accent6">
                    <a:lumMod val="50000"/>
                  </a:schemeClr>
                </a:solidFill>
              </a:rPr>
              <a:t> </a:t>
            </a:r>
            <a:r>
              <a:rPr lang="en-US" altLang="ko-KR" sz="800" dirty="0">
                <a:solidFill>
                  <a:schemeClr val="accent6">
                    <a:lumMod val="50000"/>
                  </a:schemeClr>
                </a:solidFill>
              </a:rPr>
              <a:t>Hardware</a:t>
            </a:r>
          </a:p>
        </p:txBody>
      </p:sp>
      <p:sp>
        <p:nvSpPr>
          <p:cNvPr id="9" name="Google Shape;133;p26">
            <a:extLst>
              <a:ext uri="{FF2B5EF4-FFF2-40B4-BE49-F238E27FC236}">
                <a16:creationId xmlns:a16="http://schemas.microsoft.com/office/drawing/2014/main" id="{BB4A34BC-2502-45AF-BE9D-EA39B1E1A5D9}"/>
              </a:ext>
            </a:extLst>
          </p:cNvPr>
          <p:cNvSpPr/>
          <p:nvPr/>
        </p:nvSpPr>
        <p:spPr>
          <a:xfrm>
            <a:off x="4921270" y="4010294"/>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Advertisement</a:t>
            </a:r>
          </a:p>
        </p:txBody>
      </p:sp>
      <p:sp>
        <p:nvSpPr>
          <p:cNvPr id="10" name="Google Shape;133;p26">
            <a:extLst>
              <a:ext uri="{FF2B5EF4-FFF2-40B4-BE49-F238E27FC236}">
                <a16:creationId xmlns:a16="http://schemas.microsoft.com/office/drawing/2014/main" id="{F3C5BE5E-6530-96A8-14EA-A25E8F32E654}"/>
              </a:ext>
            </a:extLst>
          </p:cNvPr>
          <p:cNvSpPr/>
          <p:nvPr/>
        </p:nvSpPr>
        <p:spPr>
          <a:xfrm>
            <a:off x="7513117" y="4004080"/>
            <a:ext cx="839223" cy="564278"/>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a:solidFill>
                  <a:schemeClr val="accent6">
                    <a:lumMod val="50000"/>
                  </a:schemeClr>
                </a:solidFill>
              </a:rPr>
              <a:t>Counseling Commission</a:t>
            </a:r>
          </a:p>
        </p:txBody>
      </p:sp>
      <p:sp>
        <p:nvSpPr>
          <p:cNvPr id="71" name="Google Shape;131;p26">
            <a:extLst>
              <a:ext uri="{FF2B5EF4-FFF2-40B4-BE49-F238E27FC236}">
                <a16:creationId xmlns:a16="http://schemas.microsoft.com/office/drawing/2014/main" id="{85936E1A-5A31-7FF3-E50C-AB99616DFE85}"/>
              </a:ext>
            </a:extLst>
          </p:cNvPr>
          <p:cNvSpPr/>
          <p:nvPr/>
        </p:nvSpPr>
        <p:spPr>
          <a:xfrm>
            <a:off x="5619015" y="3153601"/>
            <a:ext cx="1122039" cy="362586"/>
          </a:xfrm>
          <a:prstGeom prst="rect">
            <a:avLst/>
          </a:prstGeom>
          <a:solidFill>
            <a:srgbClr val="FFE599"/>
          </a:solidFill>
          <a:ln>
            <a:solidFill>
              <a:schemeClr val="tx1"/>
            </a:solidFill>
          </a:ln>
        </p:spPr>
        <p:txBody>
          <a:bodyPr spcFirstLastPara="1" wrap="square" lIns="31102" tIns="31102" rIns="31102" bIns="31102" anchor="ctr" anchorCtr="0">
            <a:noAutofit/>
          </a:bodyPr>
          <a:lstStyle/>
          <a:p>
            <a:pPr algn="ctr"/>
            <a:r>
              <a:rPr lang="en-US" altLang="ko-KR" sz="800" dirty="0" smtClean="0">
                <a:solidFill>
                  <a:schemeClr val="accent6">
                    <a:lumMod val="50000"/>
                  </a:schemeClr>
                </a:solidFill>
              </a:rPr>
              <a:t>intermediaries</a:t>
            </a:r>
            <a:endParaRPr lang="en-US" altLang="ko-KR" sz="800" dirty="0">
              <a:solidFill>
                <a:schemeClr val="accent6">
                  <a:lumMod val="50000"/>
                </a:schemeClr>
              </a:solidFill>
            </a:endParaRPr>
          </a:p>
        </p:txBody>
      </p:sp>
    </p:spTree>
    <p:extLst>
      <p:ext uri="{BB962C8B-B14F-4D97-AF65-F5344CB8AC3E}">
        <p14:creationId xmlns:p14="http://schemas.microsoft.com/office/powerpoint/2010/main" val="28558499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pic>
        <p:nvPicPr>
          <p:cNvPr id="1026" name="Picture 2" descr="Editable MultiColor Slide Template for Revenue Streams">
            <a:extLst>
              <a:ext uri="{FF2B5EF4-FFF2-40B4-BE49-F238E27FC236}">
                <a16:creationId xmlns:a16="http://schemas.microsoft.com/office/drawing/2014/main" id="{F3B2CBF5-C8FF-5B3E-5BB4-245A7058CD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4" name="직사각형 3">
            <a:extLst>
              <a:ext uri="{FF2B5EF4-FFF2-40B4-BE49-F238E27FC236}">
                <a16:creationId xmlns:a16="http://schemas.microsoft.com/office/drawing/2014/main" id="{88CCF33C-5AA2-D464-A60D-9784844EA7F3}"/>
              </a:ext>
            </a:extLst>
          </p:cNvPr>
          <p:cNvSpPr/>
          <p:nvPr/>
        </p:nvSpPr>
        <p:spPr>
          <a:xfrm>
            <a:off x="298704" y="176784"/>
            <a:ext cx="4919472" cy="70116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406" name="Google Shape;1406;p45"/>
          <p:cNvSpPr txBox="1">
            <a:spLocks noGrp="1"/>
          </p:cNvSpPr>
          <p:nvPr>
            <p:ph type="title"/>
          </p:nvPr>
        </p:nvSpPr>
        <p:spPr>
          <a:xfrm>
            <a:off x="720000" y="263001"/>
            <a:ext cx="7704000" cy="572700"/>
          </a:xfrm>
          <a:prstGeom prst="rect">
            <a:avLst/>
          </a:prstGeom>
        </p:spPr>
        <p:txBody>
          <a:bodyPr spcFirstLastPara="1" vert="horz" wrap="square" lIns="91425" tIns="91425" rIns="91425" bIns="91425" rtlCol="0" anchor="ctr" anchorCtr="0">
            <a:noAutofit/>
          </a:bodyPr>
          <a:lstStyle/>
          <a:p>
            <a:r>
              <a:rPr lang="en" dirty="0">
                <a:latin typeface="Poppins" pitchFamily="2" charset="0"/>
                <a:cs typeface="Poppins" pitchFamily="2" charset="0"/>
              </a:rPr>
              <a:t>Profit Model</a:t>
            </a:r>
          </a:p>
        </p:txBody>
      </p:sp>
      <p:sp>
        <p:nvSpPr>
          <p:cNvPr id="9" name="직사각형 8">
            <a:extLst>
              <a:ext uri="{FF2B5EF4-FFF2-40B4-BE49-F238E27FC236}">
                <a16:creationId xmlns:a16="http://schemas.microsoft.com/office/drawing/2014/main" id="{63D4A5D4-2626-7620-1DA6-7E2A06482CE6}"/>
              </a:ext>
            </a:extLst>
          </p:cNvPr>
          <p:cNvSpPr/>
          <p:nvPr/>
        </p:nvSpPr>
        <p:spPr>
          <a:xfrm>
            <a:off x="414528" y="1123898"/>
            <a:ext cx="1664208" cy="88770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0" name="직사각형 9">
            <a:extLst>
              <a:ext uri="{FF2B5EF4-FFF2-40B4-BE49-F238E27FC236}">
                <a16:creationId xmlns:a16="http://schemas.microsoft.com/office/drawing/2014/main" id="{F659C9AB-956C-57B1-59AA-14D07438533F}"/>
              </a:ext>
            </a:extLst>
          </p:cNvPr>
          <p:cNvSpPr/>
          <p:nvPr/>
        </p:nvSpPr>
        <p:spPr>
          <a:xfrm>
            <a:off x="6967728" y="1542288"/>
            <a:ext cx="2124418" cy="114676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5" name="직사각형 14">
            <a:extLst>
              <a:ext uri="{FF2B5EF4-FFF2-40B4-BE49-F238E27FC236}">
                <a16:creationId xmlns:a16="http://schemas.microsoft.com/office/drawing/2014/main" id="{F3701FA1-F44B-D70C-2D6A-5E876D44A4A2}"/>
              </a:ext>
            </a:extLst>
          </p:cNvPr>
          <p:cNvSpPr/>
          <p:nvPr/>
        </p:nvSpPr>
        <p:spPr>
          <a:xfrm>
            <a:off x="6967728" y="2785153"/>
            <a:ext cx="2124418" cy="114676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6" name="직사각형 15">
            <a:extLst>
              <a:ext uri="{FF2B5EF4-FFF2-40B4-BE49-F238E27FC236}">
                <a16:creationId xmlns:a16="http://schemas.microsoft.com/office/drawing/2014/main" id="{BFE76B9B-34FA-2E98-A203-051137DAEFDB}"/>
              </a:ext>
            </a:extLst>
          </p:cNvPr>
          <p:cNvSpPr/>
          <p:nvPr/>
        </p:nvSpPr>
        <p:spPr>
          <a:xfrm>
            <a:off x="6874726" y="3773996"/>
            <a:ext cx="2124418" cy="114676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7" name="직사각형 16">
            <a:extLst>
              <a:ext uri="{FF2B5EF4-FFF2-40B4-BE49-F238E27FC236}">
                <a16:creationId xmlns:a16="http://schemas.microsoft.com/office/drawing/2014/main" id="{256E27BA-A147-C261-6521-76D184EA704F}"/>
              </a:ext>
            </a:extLst>
          </p:cNvPr>
          <p:cNvSpPr/>
          <p:nvPr/>
        </p:nvSpPr>
        <p:spPr>
          <a:xfrm>
            <a:off x="906056" y="915273"/>
            <a:ext cx="2980144" cy="114676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8" name="직사각형 17">
            <a:extLst>
              <a:ext uri="{FF2B5EF4-FFF2-40B4-BE49-F238E27FC236}">
                <a16:creationId xmlns:a16="http://schemas.microsoft.com/office/drawing/2014/main" id="{61ACBA94-33FE-84E0-3E1C-B8483E896C38}"/>
              </a:ext>
            </a:extLst>
          </p:cNvPr>
          <p:cNvSpPr/>
          <p:nvPr/>
        </p:nvSpPr>
        <p:spPr>
          <a:xfrm>
            <a:off x="0" y="3345582"/>
            <a:ext cx="2124418" cy="114676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4" name="TextBox 13">
            <a:extLst>
              <a:ext uri="{FF2B5EF4-FFF2-40B4-BE49-F238E27FC236}">
                <a16:creationId xmlns:a16="http://schemas.microsoft.com/office/drawing/2014/main" id="{BEFABE69-1BAC-5AB8-5B40-989995CB1EF0}"/>
              </a:ext>
            </a:extLst>
          </p:cNvPr>
          <p:cNvSpPr txBox="1"/>
          <p:nvPr/>
        </p:nvSpPr>
        <p:spPr>
          <a:xfrm>
            <a:off x="6904814" y="2928552"/>
            <a:ext cx="2614890" cy="646331"/>
          </a:xfrm>
          <a:prstGeom prst="rect">
            <a:avLst/>
          </a:prstGeom>
          <a:noFill/>
        </p:spPr>
        <p:txBody>
          <a:bodyPr wrap="square">
            <a:spAutoFit/>
          </a:bodyPr>
          <a:lstStyle/>
          <a:p>
            <a:pPr lvl="0"/>
            <a:r>
              <a:rPr lang="en-US" altLang="ko-KR" sz="1800" b="1" dirty="0">
                <a:latin typeface="Poppins" pitchFamily="2" charset="0"/>
                <a:ea typeface="Poppins Light"/>
                <a:cs typeface="Poppins" pitchFamily="2" charset="0"/>
                <a:sym typeface="Poppins Light"/>
              </a:rPr>
              <a:t>SW licensing </a:t>
            </a:r>
            <a:r>
              <a:rPr lang="en-US" altLang="ko-KR" sz="1800" b="1" dirty="0">
                <a:latin typeface="Poppins" pitchFamily="2" charset="0"/>
                <a:cs typeface="Poppins" pitchFamily="2" charset="0"/>
              </a:rPr>
              <a:t>for therapy sessions</a:t>
            </a:r>
            <a:endParaRPr lang="en-US" altLang="ko-KR" sz="1800" b="1" dirty="0">
              <a:latin typeface="Poppins" pitchFamily="2" charset="0"/>
              <a:ea typeface="Poppins Light"/>
              <a:cs typeface="Poppins" pitchFamily="2" charset="0"/>
              <a:sym typeface="Poppins Light"/>
            </a:endParaRPr>
          </a:p>
        </p:txBody>
      </p:sp>
      <p:sp>
        <p:nvSpPr>
          <p:cNvPr id="20" name="TextBox 19">
            <a:extLst>
              <a:ext uri="{FF2B5EF4-FFF2-40B4-BE49-F238E27FC236}">
                <a16:creationId xmlns:a16="http://schemas.microsoft.com/office/drawing/2014/main" id="{5E250982-17E1-6E9B-BCE1-0DC17B75D198}"/>
              </a:ext>
            </a:extLst>
          </p:cNvPr>
          <p:cNvSpPr txBox="1"/>
          <p:nvPr/>
        </p:nvSpPr>
        <p:spPr>
          <a:xfrm>
            <a:off x="6833618" y="4260753"/>
            <a:ext cx="2444493" cy="369332"/>
          </a:xfrm>
          <a:prstGeom prst="rect">
            <a:avLst/>
          </a:prstGeom>
          <a:noFill/>
        </p:spPr>
        <p:txBody>
          <a:bodyPr wrap="square">
            <a:spAutoFit/>
          </a:bodyPr>
          <a:lstStyle/>
          <a:p>
            <a:r>
              <a:rPr lang="en-US" altLang="ko-KR" sz="1800" b="1" dirty="0">
                <a:latin typeface="Poppins" pitchFamily="2" charset="0"/>
                <a:cs typeface="Poppins" pitchFamily="2" charset="0"/>
              </a:rPr>
              <a:t>Sale of EEG module</a:t>
            </a:r>
          </a:p>
        </p:txBody>
      </p:sp>
      <p:sp>
        <p:nvSpPr>
          <p:cNvPr id="22" name="직사각형 21">
            <a:extLst>
              <a:ext uri="{FF2B5EF4-FFF2-40B4-BE49-F238E27FC236}">
                <a16:creationId xmlns:a16="http://schemas.microsoft.com/office/drawing/2014/main" id="{256E27BA-A147-C261-6521-76D184EA704F}"/>
              </a:ext>
            </a:extLst>
          </p:cNvPr>
          <p:cNvSpPr/>
          <p:nvPr/>
        </p:nvSpPr>
        <p:spPr>
          <a:xfrm>
            <a:off x="375704" y="2053847"/>
            <a:ext cx="1841716" cy="114676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2" name="TextBox 11">
            <a:extLst>
              <a:ext uri="{FF2B5EF4-FFF2-40B4-BE49-F238E27FC236}">
                <a16:creationId xmlns:a16="http://schemas.microsoft.com/office/drawing/2014/main" id="{5E250982-17E1-6E9B-BCE1-0DC17B75D198}"/>
              </a:ext>
            </a:extLst>
          </p:cNvPr>
          <p:cNvSpPr txBox="1"/>
          <p:nvPr/>
        </p:nvSpPr>
        <p:spPr>
          <a:xfrm>
            <a:off x="286191" y="3702025"/>
            <a:ext cx="2252434" cy="369332"/>
          </a:xfrm>
          <a:prstGeom prst="rect">
            <a:avLst/>
          </a:prstGeom>
          <a:noFill/>
        </p:spPr>
        <p:txBody>
          <a:bodyPr wrap="square">
            <a:spAutoFit/>
          </a:bodyPr>
          <a:lstStyle/>
          <a:p>
            <a:r>
              <a:rPr lang="en-US" altLang="ko-KR" sz="1800" b="1" dirty="0">
                <a:latin typeface="Poppins" pitchFamily="2" charset="0"/>
                <a:cs typeface="Poppins" pitchFamily="2" charset="0"/>
              </a:rPr>
              <a:t>Advertisement</a:t>
            </a:r>
          </a:p>
        </p:txBody>
      </p:sp>
      <p:sp>
        <p:nvSpPr>
          <p:cNvPr id="24" name="TextBox 23">
            <a:extLst>
              <a:ext uri="{FF2B5EF4-FFF2-40B4-BE49-F238E27FC236}">
                <a16:creationId xmlns:a16="http://schemas.microsoft.com/office/drawing/2014/main" id="{5E250982-17E1-6E9B-BCE1-0DC17B75D198}"/>
              </a:ext>
            </a:extLst>
          </p:cNvPr>
          <p:cNvSpPr txBox="1"/>
          <p:nvPr/>
        </p:nvSpPr>
        <p:spPr>
          <a:xfrm>
            <a:off x="190397" y="2207065"/>
            <a:ext cx="2482393" cy="923330"/>
          </a:xfrm>
          <a:prstGeom prst="rect">
            <a:avLst/>
          </a:prstGeom>
          <a:noFill/>
        </p:spPr>
        <p:txBody>
          <a:bodyPr wrap="square">
            <a:spAutoFit/>
          </a:bodyPr>
          <a:lstStyle/>
          <a:p>
            <a:r>
              <a:rPr lang="en-US" altLang="ko-KR" sz="1800" b="1" dirty="0">
                <a:latin typeface="Poppins" pitchFamily="2" charset="0"/>
                <a:cs typeface="Poppins" pitchFamily="2" charset="0"/>
              </a:rPr>
              <a:t>Counseling commissions </a:t>
            </a:r>
          </a:p>
          <a:p>
            <a:r>
              <a:rPr lang="en-US" altLang="ko-KR" sz="1800" b="1" dirty="0">
                <a:latin typeface="Poppins" pitchFamily="2" charset="0"/>
                <a:cs typeface="Poppins" pitchFamily="2" charset="0"/>
              </a:rPr>
              <a:t>In the virtual space</a:t>
            </a:r>
          </a:p>
        </p:txBody>
      </p:sp>
      <p:sp>
        <p:nvSpPr>
          <p:cNvPr id="2" name="직사각형 1">
            <a:extLst>
              <a:ext uri="{FF2B5EF4-FFF2-40B4-BE49-F238E27FC236}">
                <a16:creationId xmlns:a16="http://schemas.microsoft.com/office/drawing/2014/main" id="{9CC6D7E0-DEF0-59C9-979F-17050E49878A}"/>
              </a:ext>
            </a:extLst>
          </p:cNvPr>
          <p:cNvSpPr/>
          <p:nvPr/>
        </p:nvSpPr>
        <p:spPr>
          <a:xfrm>
            <a:off x="5450149" y="1095916"/>
            <a:ext cx="2124418" cy="114676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Tree>
    <p:extLst>
      <p:ext uri="{BB962C8B-B14F-4D97-AF65-F5344CB8AC3E}">
        <p14:creationId xmlns:p14="http://schemas.microsoft.com/office/powerpoint/2010/main" val="11862762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sp>
        <p:nvSpPr>
          <p:cNvPr id="6" name="Google Shape;220;p16">
            <a:extLst>
              <a:ext uri="{FF2B5EF4-FFF2-40B4-BE49-F238E27FC236}">
                <a16:creationId xmlns:a16="http://schemas.microsoft.com/office/drawing/2014/main" id="{02A2FC30-D059-12D7-591A-CF5DC6774061}"/>
              </a:ext>
            </a:extLst>
          </p:cNvPr>
          <p:cNvSpPr txBox="1">
            <a:spLocks noGrp="1"/>
          </p:cNvSpPr>
          <p:nvPr>
            <p:ph type="title"/>
          </p:nvPr>
        </p:nvSpPr>
        <p:spPr>
          <a:xfrm>
            <a:off x="720000" y="0"/>
            <a:ext cx="7704000" cy="1020300"/>
          </a:xfrm>
          <a:prstGeom prst="rect">
            <a:avLst/>
          </a:prstGeom>
        </p:spPr>
        <p:txBody>
          <a:bodyPr spcFirstLastPara="1" wrap="square" lIns="91425" tIns="91425" rIns="91425" bIns="91425" anchor="ctr" anchorCtr="0">
            <a:noAutofit/>
          </a:bodyPr>
          <a:lstStyle/>
          <a:p>
            <a:r>
              <a:rPr lang="en" altLang="ko-KR" sz="3600" b="1" dirty="0"/>
              <a:t>Technology Trend Analysis</a:t>
            </a:r>
          </a:p>
        </p:txBody>
      </p:sp>
      <p:pic>
        <p:nvPicPr>
          <p:cNvPr id="7" name="그림 6">
            <a:extLst>
              <a:ext uri="{FF2B5EF4-FFF2-40B4-BE49-F238E27FC236}">
                <a16:creationId xmlns:a16="http://schemas.microsoft.com/office/drawing/2014/main" id="{F9DA92F3-BEFA-1B18-CCD0-172731B34106}"/>
              </a:ext>
            </a:extLst>
          </p:cNvPr>
          <p:cNvPicPr>
            <a:picLocks noChangeAspect="1"/>
          </p:cNvPicPr>
          <p:nvPr/>
        </p:nvPicPr>
        <p:blipFill rotWithShape="1">
          <a:blip r:embed="rId3"/>
          <a:srcRect l="2319" r="1920"/>
          <a:stretch/>
        </p:blipFill>
        <p:spPr>
          <a:xfrm>
            <a:off x="2244497" y="1239688"/>
            <a:ext cx="4781728" cy="2750631"/>
          </a:xfrm>
          <a:prstGeom prst="rect">
            <a:avLst/>
          </a:prstGeom>
        </p:spPr>
      </p:pic>
      <p:grpSp>
        <p:nvGrpSpPr>
          <p:cNvPr id="24" name="Google Shape;508;p22">
            <a:extLst>
              <a:ext uri="{FF2B5EF4-FFF2-40B4-BE49-F238E27FC236}">
                <a16:creationId xmlns:a16="http://schemas.microsoft.com/office/drawing/2014/main" id="{862775FB-C401-2087-CE72-5D63511CFAE8}"/>
              </a:ext>
            </a:extLst>
          </p:cNvPr>
          <p:cNvGrpSpPr/>
          <p:nvPr/>
        </p:nvGrpSpPr>
        <p:grpSpPr>
          <a:xfrm>
            <a:off x="437331" y="4137175"/>
            <a:ext cx="2574146" cy="800704"/>
            <a:chOff x="720075" y="3288325"/>
            <a:chExt cx="2574146" cy="800704"/>
          </a:xfrm>
        </p:grpSpPr>
        <p:sp>
          <p:nvSpPr>
            <p:cNvPr id="25" name="Google Shape;509;p22">
              <a:extLst>
                <a:ext uri="{FF2B5EF4-FFF2-40B4-BE49-F238E27FC236}">
                  <a16:creationId xmlns:a16="http://schemas.microsoft.com/office/drawing/2014/main" id="{B3066245-EAE2-A284-C0DC-91AE616AE7D2}"/>
                </a:ext>
              </a:extLst>
            </p:cNvPr>
            <p:cNvSpPr txBox="1"/>
            <p:nvPr/>
          </p:nvSpPr>
          <p:spPr>
            <a:xfrm>
              <a:off x="720075" y="3288325"/>
              <a:ext cx="21129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altLang="ko-KR" sz="1800" b="1" dirty="0">
                  <a:solidFill>
                    <a:schemeClr val="lt1"/>
                  </a:solidFill>
                  <a:latin typeface="Poppins"/>
                  <a:ea typeface="Poppins"/>
                  <a:cs typeface="Poppins"/>
                  <a:sym typeface="Poppins"/>
                </a:rPr>
                <a:t>Session</a:t>
              </a:r>
              <a:endParaRPr sz="1800" b="1" dirty="0">
                <a:solidFill>
                  <a:schemeClr val="lt1"/>
                </a:solidFill>
                <a:latin typeface="Poppins"/>
                <a:ea typeface="Poppins"/>
                <a:cs typeface="Poppins"/>
                <a:sym typeface="Poppins"/>
              </a:endParaRPr>
            </a:p>
          </p:txBody>
        </p:sp>
        <p:sp>
          <p:nvSpPr>
            <p:cNvPr id="26" name="Google Shape;510;p22">
              <a:extLst>
                <a:ext uri="{FF2B5EF4-FFF2-40B4-BE49-F238E27FC236}">
                  <a16:creationId xmlns:a16="http://schemas.microsoft.com/office/drawing/2014/main" id="{71D6E491-E938-6FE0-C841-D2DDE8F7CFCC}"/>
                </a:ext>
              </a:extLst>
            </p:cNvPr>
            <p:cNvSpPr txBox="1"/>
            <p:nvPr/>
          </p:nvSpPr>
          <p:spPr>
            <a:xfrm>
              <a:off x="720075" y="3558929"/>
              <a:ext cx="2574146" cy="530100"/>
            </a:xfrm>
            <a:prstGeom prst="rect">
              <a:avLst/>
            </a:prstGeom>
            <a:noFill/>
            <a:ln>
              <a:noFill/>
            </a:ln>
          </p:spPr>
          <p:txBody>
            <a:bodyPr spcFirstLastPara="1" wrap="square" lIns="91425" tIns="91425" rIns="91425" bIns="91425" anchor="t" anchorCtr="0">
              <a:noAutofit/>
            </a:bodyPr>
            <a:lstStyle/>
            <a:p>
              <a:r>
                <a:rPr lang="en-US" altLang="ko-KR" sz="1200" dirty="0">
                  <a:latin typeface="Poppins" pitchFamily="2" charset="0"/>
                  <a:cs typeface="Poppins" pitchFamily="2" charset="0"/>
                </a:rPr>
                <a:t>The</a:t>
              </a:r>
              <a:r>
                <a:rPr lang="ko-KR" altLang="en-US" sz="1200" dirty="0">
                  <a:latin typeface="Poppins" pitchFamily="2" charset="0"/>
                  <a:cs typeface="Poppins" pitchFamily="2" charset="0"/>
                </a:rPr>
                <a:t> </a:t>
              </a:r>
              <a:r>
                <a:rPr lang="en" altLang="ko-KR" sz="1200" dirty="0">
                  <a:latin typeface="Poppins" pitchFamily="2" charset="0"/>
                  <a:cs typeface="Poppins" pitchFamily="2" charset="0"/>
                </a:rPr>
                <a:t>client is assigned specific “homework” to complete in between sessions. </a:t>
              </a:r>
            </a:p>
          </p:txBody>
        </p:sp>
      </p:grpSp>
      <p:grpSp>
        <p:nvGrpSpPr>
          <p:cNvPr id="27" name="Google Shape;511;p22">
            <a:extLst>
              <a:ext uri="{FF2B5EF4-FFF2-40B4-BE49-F238E27FC236}">
                <a16:creationId xmlns:a16="http://schemas.microsoft.com/office/drawing/2014/main" id="{90016A4A-80F5-B608-C18A-FCA4845302E8}"/>
              </a:ext>
            </a:extLst>
          </p:cNvPr>
          <p:cNvGrpSpPr/>
          <p:nvPr/>
        </p:nvGrpSpPr>
        <p:grpSpPr>
          <a:xfrm>
            <a:off x="21125" y="1753834"/>
            <a:ext cx="2525515" cy="1192369"/>
            <a:chOff x="720074" y="1574120"/>
            <a:chExt cx="2525515" cy="1192369"/>
          </a:xfrm>
        </p:grpSpPr>
        <p:sp>
          <p:nvSpPr>
            <p:cNvPr id="28" name="Google Shape;512;p22">
              <a:extLst>
                <a:ext uri="{FF2B5EF4-FFF2-40B4-BE49-F238E27FC236}">
                  <a16:creationId xmlns:a16="http://schemas.microsoft.com/office/drawing/2014/main" id="{259B5B1F-6478-A787-711D-BBA6DEA2AD16}"/>
                </a:ext>
              </a:extLst>
            </p:cNvPr>
            <p:cNvSpPr txBox="1"/>
            <p:nvPr/>
          </p:nvSpPr>
          <p:spPr>
            <a:xfrm>
              <a:off x="720075" y="1574120"/>
              <a:ext cx="2112900" cy="67953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altLang="ko-KR" sz="1800" b="1" dirty="0">
                  <a:solidFill>
                    <a:schemeClr val="lt1"/>
                  </a:solidFill>
                  <a:latin typeface="Poppins"/>
                  <a:ea typeface="Poppins"/>
                  <a:cs typeface="Poppins"/>
                  <a:sym typeface="Poppins"/>
                </a:rPr>
                <a:t>“computerized CBT,” With AI</a:t>
              </a:r>
              <a:endParaRPr sz="1800" b="1" dirty="0">
                <a:solidFill>
                  <a:schemeClr val="lt1"/>
                </a:solidFill>
                <a:latin typeface="Poppins"/>
                <a:ea typeface="Poppins"/>
                <a:cs typeface="Poppins"/>
                <a:sym typeface="Poppins"/>
              </a:endParaRPr>
            </a:p>
          </p:txBody>
        </p:sp>
        <p:sp>
          <p:nvSpPr>
            <p:cNvPr id="29" name="Google Shape;513;p22">
              <a:extLst>
                <a:ext uri="{FF2B5EF4-FFF2-40B4-BE49-F238E27FC236}">
                  <a16:creationId xmlns:a16="http://schemas.microsoft.com/office/drawing/2014/main" id="{2EE6D7D1-DBA9-3311-853E-84A4BFCF9E0A}"/>
                </a:ext>
              </a:extLst>
            </p:cNvPr>
            <p:cNvSpPr txBox="1"/>
            <p:nvPr/>
          </p:nvSpPr>
          <p:spPr>
            <a:xfrm>
              <a:off x="720074" y="2121328"/>
              <a:ext cx="2525515" cy="645161"/>
            </a:xfrm>
            <a:prstGeom prst="rect">
              <a:avLst/>
            </a:prstGeom>
            <a:noFill/>
            <a:ln>
              <a:noFill/>
            </a:ln>
          </p:spPr>
          <p:txBody>
            <a:bodyPr spcFirstLastPara="1" wrap="square" lIns="91425" tIns="91425" rIns="91425" bIns="91425" anchor="t" anchorCtr="0">
              <a:noAutofit/>
            </a:bodyPr>
            <a:lstStyle/>
            <a:p>
              <a:r>
                <a:rPr lang="en" altLang="ko-KR" sz="1200" dirty="0">
                  <a:latin typeface="Poppins" pitchFamily="2" charset="0"/>
                  <a:cs typeface="Poppins" pitchFamily="2" charset="0"/>
                </a:rPr>
                <a:t>Like many consumer-driven online services, </a:t>
              </a:r>
              <a:r>
                <a:rPr lang="en" altLang="ko-KR" sz="1200" dirty="0" err="1">
                  <a:latin typeface="Poppins" pitchFamily="2" charset="0"/>
                  <a:cs typeface="Poppins" pitchFamily="2" charset="0"/>
                </a:rPr>
                <a:t>cCBT</a:t>
              </a:r>
              <a:r>
                <a:rPr lang="en" altLang="ko-KR" sz="1200" dirty="0">
                  <a:latin typeface="Poppins" pitchFamily="2" charset="0"/>
                  <a:cs typeface="Poppins" pitchFamily="2" charset="0"/>
                </a:rPr>
                <a:t> uses AI, and interactive algorithms to approximate some of the same back-and-forth exchanges one might expect in face-to-face counseling.</a:t>
              </a:r>
            </a:p>
            <a:p>
              <a:endParaRPr lang="en-US" altLang="ko-KR" sz="1200" dirty="0">
                <a:latin typeface="Poppins" pitchFamily="2" charset="0"/>
                <a:cs typeface="Poppins" pitchFamily="2" charset="0"/>
              </a:endParaRPr>
            </a:p>
          </p:txBody>
        </p:sp>
      </p:grpSp>
      <p:grpSp>
        <p:nvGrpSpPr>
          <p:cNvPr id="30" name="Google Shape;514;p22">
            <a:extLst>
              <a:ext uri="{FF2B5EF4-FFF2-40B4-BE49-F238E27FC236}">
                <a16:creationId xmlns:a16="http://schemas.microsoft.com/office/drawing/2014/main" id="{6B8E9434-7329-512A-075D-4366D1C5B317}"/>
              </a:ext>
            </a:extLst>
          </p:cNvPr>
          <p:cNvGrpSpPr/>
          <p:nvPr/>
        </p:nvGrpSpPr>
        <p:grpSpPr>
          <a:xfrm>
            <a:off x="4363614" y="4139698"/>
            <a:ext cx="4352522" cy="800754"/>
            <a:chOff x="4071403" y="3288300"/>
            <a:chExt cx="4352522" cy="800754"/>
          </a:xfrm>
        </p:grpSpPr>
        <p:sp>
          <p:nvSpPr>
            <p:cNvPr id="31" name="Google Shape;515;p22">
              <a:extLst>
                <a:ext uri="{FF2B5EF4-FFF2-40B4-BE49-F238E27FC236}">
                  <a16:creationId xmlns:a16="http://schemas.microsoft.com/office/drawing/2014/main" id="{6B7E7BDD-021A-E9CA-A1F4-0F1DA1A41985}"/>
                </a:ext>
              </a:extLst>
            </p:cNvPr>
            <p:cNvSpPr txBox="1"/>
            <p:nvPr/>
          </p:nvSpPr>
          <p:spPr>
            <a:xfrm>
              <a:off x="4363595" y="3288300"/>
              <a:ext cx="4060330" cy="402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lt1"/>
                  </a:solidFill>
                  <a:latin typeface="Poppins"/>
                  <a:ea typeface="Poppins"/>
                  <a:cs typeface="Poppins"/>
                  <a:sym typeface="Poppins"/>
                </a:rPr>
                <a:t>Unestablished Dominant Design</a:t>
              </a:r>
              <a:endParaRPr sz="1800" b="1" dirty="0">
                <a:solidFill>
                  <a:schemeClr val="lt1"/>
                </a:solidFill>
                <a:latin typeface="Poppins"/>
                <a:ea typeface="Poppins"/>
                <a:cs typeface="Poppins"/>
                <a:sym typeface="Poppins"/>
              </a:endParaRPr>
            </a:p>
          </p:txBody>
        </p:sp>
        <p:sp>
          <p:nvSpPr>
            <p:cNvPr id="32" name="Google Shape;516;p22">
              <a:extLst>
                <a:ext uri="{FF2B5EF4-FFF2-40B4-BE49-F238E27FC236}">
                  <a16:creationId xmlns:a16="http://schemas.microsoft.com/office/drawing/2014/main" id="{0AA79D78-FF54-713C-D7AB-8EC8383FF68F}"/>
                </a:ext>
              </a:extLst>
            </p:cNvPr>
            <p:cNvSpPr txBox="1"/>
            <p:nvPr/>
          </p:nvSpPr>
          <p:spPr>
            <a:xfrm>
              <a:off x="4071403" y="3558954"/>
              <a:ext cx="4352522" cy="530100"/>
            </a:xfrm>
            <a:prstGeom prst="rect">
              <a:avLst/>
            </a:prstGeom>
            <a:noFill/>
            <a:ln>
              <a:noFill/>
            </a:ln>
          </p:spPr>
          <p:txBody>
            <a:bodyPr spcFirstLastPara="1" wrap="square" lIns="91425" tIns="91425" rIns="91425" bIns="91425" anchor="t" anchorCtr="0">
              <a:noAutofit/>
            </a:bodyPr>
            <a:lstStyle/>
            <a:p>
              <a:r>
                <a:rPr lang="en" altLang="ko-KR" sz="1200" dirty="0">
                  <a:latin typeface="Poppins" pitchFamily="2" charset="0"/>
                  <a:cs typeface="Poppins" pitchFamily="2" charset="0"/>
                </a:rPr>
                <a:t>Some </a:t>
              </a:r>
              <a:r>
                <a:rPr lang="en" altLang="ko-KR" sz="1200" dirty="0" err="1">
                  <a:latin typeface="Poppins" pitchFamily="2" charset="0"/>
                  <a:cs typeface="Poppins" pitchFamily="2" charset="0"/>
                </a:rPr>
                <a:t>cCBT</a:t>
              </a:r>
              <a:r>
                <a:rPr lang="en" altLang="ko-KR" sz="1200" dirty="0">
                  <a:latin typeface="Poppins" pitchFamily="2" charset="0"/>
                  <a:cs typeface="Poppins" pitchFamily="2" charset="0"/>
                </a:rPr>
                <a:t> formats are entirely AI-driven, while others offer the user the option to interact with a live counselor when additional guidance is needed.</a:t>
              </a:r>
            </a:p>
          </p:txBody>
        </p:sp>
      </p:grpSp>
      <p:grpSp>
        <p:nvGrpSpPr>
          <p:cNvPr id="33" name="Google Shape;517;p22">
            <a:extLst>
              <a:ext uri="{FF2B5EF4-FFF2-40B4-BE49-F238E27FC236}">
                <a16:creationId xmlns:a16="http://schemas.microsoft.com/office/drawing/2014/main" id="{8F45CF22-C5E5-405B-6AA7-045512F63246}"/>
              </a:ext>
            </a:extLst>
          </p:cNvPr>
          <p:cNvGrpSpPr/>
          <p:nvPr/>
        </p:nvGrpSpPr>
        <p:grpSpPr>
          <a:xfrm>
            <a:off x="6833839" y="1506944"/>
            <a:ext cx="2415758" cy="800729"/>
            <a:chOff x="6311025" y="1850725"/>
            <a:chExt cx="2415758" cy="800729"/>
          </a:xfrm>
        </p:grpSpPr>
        <p:sp>
          <p:nvSpPr>
            <p:cNvPr id="34" name="Google Shape;518;p22">
              <a:extLst>
                <a:ext uri="{FF2B5EF4-FFF2-40B4-BE49-F238E27FC236}">
                  <a16:creationId xmlns:a16="http://schemas.microsoft.com/office/drawing/2014/main" id="{D1DE3F8D-46A3-800D-9E2B-96D279DBF3C8}"/>
                </a:ext>
              </a:extLst>
            </p:cNvPr>
            <p:cNvSpPr txBox="1"/>
            <p:nvPr/>
          </p:nvSpPr>
          <p:spPr>
            <a:xfrm>
              <a:off x="6311028" y="1850725"/>
              <a:ext cx="2415755" cy="402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lt1"/>
                  </a:solidFill>
                  <a:latin typeface="Poppins"/>
                  <a:ea typeface="Poppins"/>
                  <a:cs typeface="Poppins"/>
                  <a:sym typeface="Poppins"/>
                </a:rPr>
                <a:t>AI assumes the role of “therapist”</a:t>
              </a:r>
            </a:p>
          </p:txBody>
        </p:sp>
        <p:sp>
          <p:nvSpPr>
            <p:cNvPr id="35" name="Google Shape;519;p22">
              <a:extLst>
                <a:ext uri="{FF2B5EF4-FFF2-40B4-BE49-F238E27FC236}">
                  <a16:creationId xmlns:a16="http://schemas.microsoft.com/office/drawing/2014/main" id="{9B8E1013-AA78-6CD9-FEC7-8E8EA02C9723}"/>
                </a:ext>
              </a:extLst>
            </p:cNvPr>
            <p:cNvSpPr txBox="1"/>
            <p:nvPr/>
          </p:nvSpPr>
          <p:spPr>
            <a:xfrm>
              <a:off x="6311025" y="2121354"/>
              <a:ext cx="2415754" cy="530100"/>
            </a:xfrm>
            <a:prstGeom prst="rect">
              <a:avLst/>
            </a:prstGeom>
            <a:noFill/>
            <a:ln>
              <a:noFill/>
            </a:ln>
          </p:spPr>
          <p:txBody>
            <a:bodyPr spcFirstLastPara="1" wrap="square" lIns="91425" tIns="91425" rIns="91425" bIns="91425" anchor="t" anchorCtr="0">
              <a:noAutofit/>
            </a:bodyPr>
            <a:lstStyle/>
            <a:p>
              <a:r>
                <a:rPr lang="en-US" altLang="ko-KR" sz="1200" dirty="0">
                  <a:latin typeface="Poppins" pitchFamily="2" charset="0"/>
                  <a:cs typeface="Poppins" pitchFamily="2" charset="0"/>
                </a:rPr>
                <a:t>I</a:t>
              </a:r>
              <a:r>
                <a:rPr lang="en" altLang="ko-KR" sz="1200" dirty="0" err="1">
                  <a:latin typeface="Poppins" pitchFamily="2" charset="0"/>
                  <a:cs typeface="Poppins" pitchFamily="2" charset="0"/>
                </a:rPr>
                <a:t>nvolv</a:t>
              </a:r>
              <a:r>
                <a:rPr lang="en-US" altLang="ko-KR" sz="1200" dirty="0" err="1">
                  <a:latin typeface="Poppins" pitchFamily="2" charset="0"/>
                  <a:cs typeface="Poppins" pitchFamily="2" charset="0"/>
                </a:rPr>
                <a:t>ing</a:t>
              </a:r>
              <a:r>
                <a:rPr lang="en" altLang="ko-KR" sz="1200" dirty="0">
                  <a:latin typeface="Poppins" pitchFamily="2" charset="0"/>
                  <a:cs typeface="Poppins" pitchFamily="2" charset="0"/>
                </a:rPr>
                <a:t> a series of online sessions and interactive experiences conducted over a period of weeks.</a:t>
              </a:r>
            </a:p>
            <a:p>
              <a:endParaRPr lang="en" altLang="ko-KR" sz="1200" dirty="0">
                <a:latin typeface="Poppins" pitchFamily="2" charset="0"/>
                <a:cs typeface="Poppins" pitchFamily="2" charset="0"/>
              </a:endParaRPr>
            </a:p>
            <a:p>
              <a:endParaRPr lang="en" altLang="ko-KR" sz="1200" dirty="0">
                <a:latin typeface="Poppins" pitchFamily="2" charset="0"/>
                <a:cs typeface="Poppins" pitchFamily="2" charset="0"/>
              </a:endParaRPr>
            </a:p>
            <a:p>
              <a:pPr marL="0" lvl="0" indent="0" algn="l" rtl="0">
                <a:spcBef>
                  <a:spcPts val="0"/>
                </a:spcBef>
                <a:spcAft>
                  <a:spcPts val="0"/>
                </a:spcAft>
                <a:buNone/>
              </a:pPr>
              <a:endParaRPr lang="en" sz="1300" dirty="0">
                <a:solidFill>
                  <a:schemeClr val="dk1"/>
                </a:solidFill>
                <a:latin typeface="Poppins Light"/>
                <a:ea typeface="Poppins Light"/>
                <a:cs typeface="Poppins Light"/>
                <a:sym typeface="Poppins Light"/>
              </a:endParaRPr>
            </a:p>
          </p:txBody>
        </p:sp>
      </p:grpSp>
      <p:cxnSp>
        <p:nvCxnSpPr>
          <p:cNvPr id="36" name="Google Shape;520;p22">
            <a:extLst>
              <a:ext uri="{FF2B5EF4-FFF2-40B4-BE49-F238E27FC236}">
                <a16:creationId xmlns:a16="http://schemas.microsoft.com/office/drawing/2014/main" id="{1FBA1473-B6D7-3617-6484-5379BA0E7FD1}"/>
              </a:ext>
            </a:extLst>
          </p:cNvPr>
          <p:cNvCxnSpPr>
            <a:cxnSpLocks/>
            <a:stCxn id="28" idx="0"/>
            <a:endCxn id="7" idx="0"/>
          </p:cNvCxnSpPr>
          <p:nvPr/>
        </p:nvCxnSpPr>
        <p:spPr>
          <a:xfrm rot="5400000" flipH="1" flipV="1">
            <a:off x="2599395" y="-282131"/>
            <a:ext cx="514146" cy="3557785"/>
          </a:xfrm>
          <a:prstGeom prst="bentConnector3">
            <a:avLst>
              <a:gd name="adj1" fmla="val 144462"/>
            </a:avLst>
          </a:prstGeom>
          <a:noFill/>
          <a:ln w="19050" cap="flat" cmpd="sng">
            <a:solidFill>
              <a:schemeClr val="lt1"/>
            </a:solidFill>
            <a:prstDash val="solid"/>
            <a:round/>
            <a:headEnd type="oval" w="med" len="med"/>
            <a:tailEnd type="oval" w="med" len="med"/>
          </a:ln>
        </p:spPr>
      </p:cxnSp>
      <p:cxnSp>
        <p:nvCxnSpPr>
          <p:cNvPr id="37" name="Google Shape;521;p22">
            <a:extLst>
              <a:ext uri="{FF2B5EF4-FFF2-40B4-BE49-F238E27FC236}">
                <a16:creationId xmlns:a16="http://schemas.microsoft.com/office/drawing/2014/main" id="{F148A450-8F6E-12D6-2E1A-8F636887A2CB}"/>
              </a:ext>
            </a:extLst>
          </p:cNvPr>
          <p:cNvCxnSpPr>
            <a:cxnSpLocks/>
          </p:cNvCxnSpPr>
          <p:nvPr/>
        </p:nvCxnSpPr>
        <p:spPr>
          <a:xfrm rot="10800000">
            <a:off x="4635361" y="1159800"/>
            <a:ext cx="3351478" cy="79889"/>
          </a:xfrm>
          <a:prstGeom prst="bentConnector3">
            <a:avLst>
              <a:gd name="adj1" fmla="val 50000"/>
            </a:avLst>
          </a:prstGeom>
          <a:noFill/>
          <a:ln w="19050" cap="flat" cmpd="sng">
            <a:solidFill>
              <a:schemeClr val="lt1"/>
            </a:solidFill>
            <a:prstDash val="solid"/>
            <a:round/>
            <a:headEnd type="oval" w="med" len="med"/>
            <a:tailEnd type="oval" w="med" len="med"/>
          </a:ln>
        </p:spPr>
      </p:cxnSp>
      <p:cxnSp>
        <p:nvCxnSpPr>
          <p:cNvPr id="38" name="Google Shape;522;p22">
            <a:extLst>
              <a:ext uri="{FF2B5EF4-FFF2-40B4-BE49-F238E27FC236}">
                <a16:creationId xmlns:a16="http://schemas.microsoft.com/office/drawing/2014/main" id="{573E3A05-E643-4AF9-9E5E-6D9C8B744823}"/>
              </a:ext>
            </a:extLst>
          </p:cNvPr>
          <p:cNvCxnSpPr>
            <a:cxnSpLocks/>
            <a:stCxn id="25" idx="0"/>
            <a:endCxn id="7" idx="2"/>
          </p:cNvCxnSpPr>
          <p:nvPr/>
        </p:nvCxnSpPr>
        <p:spPr>
          <a:xfrm rot="5400000" flipH="1" flipV="1">
            <a:off x="2991143" y="2492957"/>
            <a:ext cx="146856" cy="3141580"/>
          </a:xfrm>
          <a:prstGeom prst="bentConnector3">
            <a:avLst>
              <a:gd name="adj1" fmla="val 50000"/>
            </a:avLst>
          </a:prstGeom>
          <a:noFill/>
          <a:ln w="19050" cap="flat" cmpd="sng">
            <a:solidFill>
              <a:schemeClr val="lt1"/>
            </a:solidFill>
            <a:prstDash val="solid"/>
            <a:round/>
            <a:headEnd type="oval" w="med" len="med"/>
            <a:tailEnd type="oval" w="med" len="med"/>
          </a:ln>
        </p:spPr>
      </p:cxnSp>
      <p:cxnSp>
        <p:nvCxnSpPr>
          <p:cNvPr id="39" name="Google Shape;523;p22">
            <a:extLst>
              <a:ext uri="{FF2B5EF4-FFF2-40B4-BE49-F238E27FC236}">
                <a16:creationId xmlns:a16="http://schemas.microsoft.com/office/drawing/2014/main" id="{47622B79-E7A3-44CE-4244-494E7A455127}"/>
              </a:ext>
            </a:extLst>
          </p:cNvPr>
          <p:cNvCxnSpPr>
            <a:cxnSpLocks/>
            <a:stCxn id="31" idx="0"/>
          </p:cNvCxnSpPr>
          <p:nvPr/>
        </p:nvCxnSpPr>
        <p:spPr>
          <a:xfrm rot="5400000" flipH="1" flipV="1">
            <a:off x="6559276" y="3527357"/>
            <a:ext cx="739037" cy="485646"/>
          </a:xfrm>
          <a:prstGeom prst="bentConnector3">
            <a:avLst>
              <a:gd name="adj1" fmla="val 50000"/>
            </a:avLst>
          </a:prstGeom>
          <a:noFill/>
          <a:ln w="19050" cap="flat" cmpd="sng">
            <a:solidFill>
              <a:schemeClr val="lt1"/>
            </a:solidFill>
            <a:prstDash val="solid"/>
            <a:round/>
            <a:headEnd type="oval" w="med" len="med"/>
            <a:tailEnd type="oval" w="med" len="med"/>
          </a:ln>
        </p:spPr>
      </p:cxnSp>
    </p:spTree>
    <p:extLst>
      <p:ext uri="{BB962C8B-B14F-4D97-AF65-F5344CB8AC3E}">
        <p14:creationId xmlns:p14="http://schemas.microsoft.com/office/powerpoint/2010/main" val="24398419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sp>
        <p:nvSpPr>
          <p:cNvPr id="6" name="Google Shape;220;p16">
            <a:extLst>
              <a:ext uri="{FF2B5EF4-FFF2-40B4-BE49-F238E27FC236}">
                <a16:creationId xmlns:a16="http://schemas.microsoft.com/office/drawing/2014/main" id="{02A2FC30-D059-12D7-591A-CF5DC6774061}"/>
              </a:ext>
            </a:extLst>
          </p:cNvPr>
          <p:cNvSpPr txBox="1">
            <a:spLocks noGrp="1"/>
          </p:cNvSpPr>
          <p:nvPr>
            <p:ph type="title"/>
          </p:nvPr>
        </p:nvSpPr>
        <p:spPr>
          <a:xfrm>
            <a:off x="720000" y="0"/>
            <a:ext cx="7704000" cy="1020300"/>
          </a:xfrm>
          <a:prstGeom prst="rect">
            <a:avLst/>
          </a:prstGeom>
        </p:spPr>
        <p:txBody>
          <a:bodyPr spcFirstLastPara="1" wrap="square" lIns="91425" tIns="91425" rIns="91425" bIns="91425" anchor="ctr" anchorCtr="0">
            <a:noAutofit/>
          </a:bodyPr>
          <a:lstStyle/>
          <a:p>
            <a:r>
              <a:rPr lang="en" altLang="ko-KR" sz="3600" b="1" dirty="0"/>
              <a:t>Technology Trend Analysis</a:t>
            </a:r>
          </a:p>
        </p:txBody>
      </p:sp>
      <p:pic>
        <p:nvPicPr>
          <p:cNvPr id="2" name="그림 1">
            <a:extLst>
              <a:ext uri="{FF2B5EF4-FFF2-40B4-BE49-F238E27FC236}">
                <a16:creationId xmlns:a16="http://schemas.microsoft.com/office/drawing/2014/main" id="{86387977-53B6-6A86-7402-1181E46D7949}"/>
              </a:ext>
            </a:extLst>
          </p:cNvPr>
          <p:cNvPicPr>
            <a:picLocks noChangeAspect="1"/>
          </p:cNvPicPr>
          <p:nvPr/>
        </p:nvPicPr>
        <p:blipFill>
          <a:blip r:embed="rId3"/>
          <a:stretch>
            <a:fillRect/>
          </a:stretch>
        </p:blipFill>
        <p:spPr>
          <a:xfrm>
            <a:off x="5603780" y="1946272"/>
            <a:ext cx="3300539" cy="2893623"/>
          </a:xfrm>
          <a:prstGeom prst="rect">
            <a:avLst/>
          </a:prstGeom>
          <a:ln w="88900" cap="sq" cmpd="thickThin">
            <a:solidFill>
              <a:srgbClr val="000000"/>
            </a:solidFill>
            <a:prstDash val="solid"/>
            <a:miter lim="800000"/>
          </a:ln>
          <a:effectLst>
            <a:innerShdw blurRad="76200">
              <a:srgbClr val="000000"/>
            </a:innerShdw>
          </a:effectLst>
        </p:spPr>
      </p:pic>
      <p:grpSp>
        <p:nvGrpSpPr>
          <p:cNvPr id="4" name="Google Shape;856;p32">
            <a:extLst>
              <a:ext uri="{FF2B5EF4-FFF2-40B4-BE49-F238E27FC236}">
                <a16:creationId xmlns:a16="http://schemas.microsoft.com/office/drawing/2014/main" id="{9C624B93-89BB-6A14-6D11-24DED240FF48}"/>
              </a:ext>
            </a:extLst>
          </p:cNvPr>
          <p:cNvGrpSpPr/>
          <p:nvPr/>
        </p:nvGrpSpPr>
        <p:grpSpPr>
          <a:xfrm>
            <a:off x="5065311" y="888880"/>
            <a:ext cx="4233225" cy="1212370"/>
            <a:chOff x="5817825" y="1323150"/>
            <a:chExt cx="2606400" cy="3172800"/>
          </a:xfrm>
        </p:grpSpPr>
        <p:sp>
          <p:nvSpPr>
            <p:cNvPr id="5" name="Google Shape;857;p32">
              <a:extLst>
                <a:ext uri="{FF2B5EF4-FFF2-40B4-BE49-F238E27FC236}">
                  <a16:creationId xmlns:a16="http://schemas.microsoft.com/office/drawing/2014/main" id="{9A6B8C70-C079-C1EA-6F03-A4431E207AFA}"/>
                </a:ext>
              </a:extLst>
            </p:cNvPr>
            <p:cNvSpPr txBox="1"/>
            <p:nvPr/>
          </p:nvSpPr>
          <p:spPr>
            <a:xfrm>
              <a:off x="5951483" y="1764150"/>
              <a:ext cx="2472742" cy="2731800"/>
            </a:xfrm>
            <a:prstGeom prst="rect">
              <a:avLst/>
            </a:prstGeom>
            <a:noFill/>
            <a:ln>
              <a:noFill/>
            </a:ln>
          </p:spPr>
          <p:txBody>
            <a:bodyPr spcFirstLastPara="1" wrap="square" lIns="91425" tIns="91425" rIns="91425" bIns="91425" anchor="t" anchorCtr="0">
              <a:noAutofit/>
            </a:bodyPr>
            <a:lstStyle/>
            <a:p>
              <a:pPr marL="146050" lvl="0" algn="l" rtl="0">
                <a:spcBef>
                  <a:spcPts val="0"/>
                </a:spcBef>
                <a:spcAft>
                  <a:spcPts val="0"/>
                </a:spcAft>
                <a:buClr>
                  <a:schemeClr val="lt1"/>
                </a:buClr>
                <a:buSzPts val="1300"/>
              </a:pPr>
              <a:r>
                <a:rPr lang="en" sz="1300" dirty="0">
                  <a:solidFill>
                    <a:schemeClr val="dk1"/>
                  </a:solidFill>
                  <a:latin typeface="Poppins Light"/>
                  <a:ea typeface="Poppins Light"/>
                  <a:cs typeface="Poppins Light"/>
                  <a:sym typeface="Poppins Light"/>
                </a:rPr>
                <a:t>Interactive </a:t>
              </a:r>
              <a:r>
                <a:rPr lang="en" sz="1300" dirty="0" err="1">
                  <a:solidFill>
                    <a:schemeClr val="dk1"/>
                  </a:solidFill>
                  <a:latin typeface="Poppins Light"/>
                  <a:ea typeface="Poppins Light"/>
                  <a:cs typeface="Poppins Light"/>
                  <a:sym typeface="Poppins Light"/>
                </a:rPr>
                <a:t>cCBT</a:t>
              </a:r>
              <a:r>
                <a:rPr lang="en" sz="1300" dirty="0">
                  <a:solidFill>
                    <a:schemeClr val="dk1"/>
                  </a:solidFill>
                  <a:latin typeface="Poppins Light"/>
                  <a:ea typeface="Poppins Light"/>
                  <a:cs typeface="Poppins Light"/>
                  <a:sym typeface="Poppins Light"/>
                </a:rPr>
                <a:t> technology using VR and metaverse is not currently on the market and was recently registered as a patent</a:t>
              </a:r>
            </a:p>
          </p:txBody>
        </p:sp>
        <p:sp>
          <p:nvSpPr>
            <p:cNvPr id="8" name="Google Shape;858;p32">
              <a:extLst>
                <a:ext uri="{FF2B5EF4-FFF2-40B4-BE49-F238E27FC236}">
                  <a16:creationId xmlns:a16="http://schemas.microsoft.com/office/drawing/2014/main" id="{B19D01B7-C198-11EE-10A3-012953257F0F}"/>
                </a:ext>
              </a:extLst>
            </p:cNvPr>
            <p:cNvSpPr/>
            <p:nvPr/>
          </p:nvSpPr>
          <p:spPr>
            <a:xfrm>
              <a:off x="5817825" y="1323150"/>
              <a:ext cx="2606400" cy="441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ko-KR" sz="1800" b="1" dirty="0">
                  <a:solidFill>
                    <a:schemeClr val="lt1"/>
                  </a:solidFill>
                  <a:latin typeface="Poppins"/>
                  <a:ea typeface="Poppins"/>
                  <a:cs typeface="Poppins"/>
                  <a:sym typeface="Poppins"/>
                </a:rPr>
                <a:t>We</a:t>
              </a:r>
              <a:r>
                <a:rPr lang="ko-KR" altLang="en-US" sz="1800" b="1" dirty="0">
                  <a:solidFill>
                    <a:schemeClr val="lt1"/>
                  </a:solidFill>
                  <a:latin typeface="Poppins"/>
                  <a:ea typeface="Poppins"/>
                  <a:cs typeface="Poppins"/>
                  <a:sym typeface="Poppins"/>
                </a:rPr>
                <a:t> </a:t>
              </a:r>
              <a:r>
                <a:rPr lang="en-US" altLang="ko-KR" sz="1800" b="1" dirty="0">
                  <a:solidFill>
                    <a:schemeClr val="lt1"/>
                  </a:solidFill>
                  <a:latin typeface="Poppins"/>
                  <a:ea typeface="Poppins"/>
                  <a:cs typeface="Poppins"/>
                  <a:sym typeface="Poppins"/>
                </a:rPr>
                <a:t>are</a:t>
              </a:r>
              <a:r>
                <a:rPr lang="ko-KR" altLang="en-US" sz="1800" b="1" dirty="0">
                  <a:solidFill>
                    <a:schemeClr val="lt1"/>
                  </a:solidFill>
                  <a:latin typeface="Poppins"/>
                  <a:ea typeface="Poppins"/>
                  <a:cs typeface="Poppins"/>
                  <a:sym typeface="Poppins"/>
                </a:rPr>
                <a:t> </a:t>
              </a:r>
              <a:r>
                <a:rPr lang="en-US" altLang="ko-KR" sz="1800" b="1" dirty="0">
                  <a:solidFill>
                    <a:schemeClr val="lt1"/>
                  </a:solidFill>
                  <a:latin typeface="Poppins"/>
                  <a:ea typeface="Poppins"/>
                  <a:cs typeface="Poppins"/>
                  <a:sym typeface="Poppins"/>
                </a:rPr>
                <a:t>the</a:t>
              </a:r>
              <a:r>
                <a:rPr lang="ko-KR" altLang="en-US" sz="1800" b="1" dirty="0">
                  <a:solidFill>
                    <a:schemeClr val="lt1"/>
                  </a:solidFill>
                  <a:latin typeface="Poppins"/>
                  <a:ea typeface="Poppins"/>
                  <a:cs typeface="Poppins"/>
                  <a:sym typeface="Poppins"/>
                </a:rPr>
                <a:t> </a:t>
              </a:r>
              <a:r>
                <a:rPr lang="en-US" altLang="ko-KR" sz="1800" b="1" dirty="0">
                  <a:solidFill>
                    <a:schemeClr val="lt1"/>
                  </a:solidFill>
                  <a:latin typeface="Poppins"/>
                  <a:ea typeface="Poppins"/>
                  <a:cs typeface="Poppins"/>
                  <a:sym typeface="Poppins"/>
                </a:rPr>
                <a:t>First</a:t>
              </a:r>
              <a:r>
                <a:rPr lang="ko-KR" altLang="en-US" sz="1800" b="1" dirty="0">
                  <a:solidFill>
                    <a:schemeClr val="lt1"/>
                  </a:solidFill>
                  <a:latin typeface="Poppins"/>
                  <a:ea typeface="Poppins"/>
                  <a:cs typeface="Poppins"/>
                  <a:sym typeface="Poppins"/>
                </a:rPr>
                <a:t> </a:t>
              </a:r>
              <a:r>
                <a:rPr lang="en-US" altLang="ko-KR" sz="1800" b="1" dirty="0">
                  <a:solidFill>
                    <a:schemeClr val="lt1"/>
                  </a:solidFill>
                  <a:latin typeface="Poppins"/>
                  <a:ea typeface="Poppins"/>
                  <a:cs typeface="Poppins"/>
                  <a:sym typeface="Poppins"/>
                </a:rPr>
                <a:t>Mover</a:t>
              </a:r>
              <a:endParaRPr sz="1800" b="1" dirty="0">
                <a:solidFill>
                  <a:schemeClr val="lt1"/>
                </a:solidFill>
                <a:latin typeface="Poppins"/>
                <a:ea typeface="Poppins"/>
                <a:cs typeface="Poppins"/>
                <a:sym typeface="Poppins"/>
              </a:endParaRPr>
            </a:p>
          </p:txBody>
        </p:sp>
      </p:grpSp>
      <p:pic>
        <p:nvPicPr>
          <p:cNvPr id="1028" name="Picture 4" descr="3 Exciting New Trends in the Gartner Emerging Technologies Hype Cycle">
            <a:extLst>
              <a:ext uri="{FF2B5EF4-FFF2-40B4-BE49-F238E27FC236}">
                <a16:creationId xmlns:a16="http://schemas.microsoft.com/office/drawing/2014/main" id="{30D97F1C-E4C4-59CB-A54E-196E8725403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930" t="4893" r="3316" b="8515"/>
          <a:stretch/>
        </p:blipFill>
        <p:spPr bwMode="auto">
          <a:xfrm>
            <a:off x="72829" y="832922"/>
            <a:ext cx="5209564" cy="4310578"/>
          </a:xfrm>
          <a:prstGeom prst="rect">
            <a:avLst/>
          </a:prstGeom>
          <a:noFill/>
          <a:extLst>
            <a:ext uri="{909E8E84-426E-40DD-AFC4-6F175D3DCCD1}">
              <a14:hiddenFill xmlns:a14="http://schemas.microsoft.com/office/drawing/2010/main">
                <a:solidFill>
                  <a:srgbClr val="FFFFFF"/>
                </a:solidFill>
              </a14:hiddenFill>
            </a:ext>
          </a:extLst>
        </p:spPr>
      </p:pic>
      <p:sp>
        <p:nvSpPr>
          <p:cNvPr id="15" name="액자 14">
            <a:extLst>
              <a:ext uri="{FF2B5EF4-FFF2-40B4-BE49-F238E27FC236}">
                <a16:creationId xmlns:a16="http://schemas.microsoft.com/office/drawing/2014/main" id="{52598619-92C9-8172-1AFD-8ABEABD8097E}"/>
              </a:ext>
            </a:extLst>
          </p:cNvPr>
          <p:cNvSpPr/>
          <p:nvPr/>
        </p:nvSpPr>
        <p:spPr>
          <a:xfrm>
            <a:off x="1157162" y="3393083"/>
            <a:ext cx="412693" cy="135044"/>
          </a:xfrm>
          <a:prstGeom prst="frame">
            <a:avLst/>
          </a:prstGeom>
          <a:solidFill>
            <a:srgbClr val="FFFF00"/>
          </a:solidFill>
          <a:ln>
            <a:solidFill>
              <a:srgbClr val="6DA9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chemeClr val="tx1"/>
              </a:solidFill>
            </a:endParaRPr>
          </a:p>
        </p:txBody>
      </p:sp>
    </p:spTree>
    <p:extLst>
      <p:ext uri="{BB962C8B-B14F-4D97-AF65-F5344CB8AC3E}">
        <p14:creationId xmlns:p14="http://schemas.microsoft.com/office/powerpoint/2010/main" val="174565522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6"/>
          <p:cNvSpPr txBox="1">
            <a:spLocks noGrp="1"/>
          </p:cNvSpPr>
          <p:nvPr>
            <p:ph type="title"/>
          </p:nvPr>
        </p:nvSpPr>
        <p:spPr>
          <a:xfrm>
            <a:off x="720000" y="0"/>
            <a:ext cx="7704000" cy="1020300"/>
          </a:xfrm>
          <a:prstGeom prst="rect">
            <a:avLst/>
          </a:prstGeom>
        </p:spPr>
        <p:txBody>
          <a:bodyPr spcFirstLastPara="1" wrap="square" lIns="91425" tIns="91425" rIns="91425" bIns="91425" anchor="ctr" anchorCtr="0">
            <a:noAutofit/>
          </a:bodyPr>
          <a:lstStyle/>
          <a:p>
            <a:r>
              <a:rPr lang="en" altLang="ko-KR" sz="3600" b="1" dirty="0"/>
              <a:t>Technology Acquisition Plan</a:t>
            </a:r>
          </a:p>
        </p:txBody>
      </p:sp>
      <p:graphicFrame>
        <p:nvGraphicFramePr>
          <p:cNvPr id="2" name="Google Shape;632;p25">
            <a:extLst>
              <a:ext uri="{FF2B5EF4-FFF2-40B4-BE49-F238E27FC236}">
                <a16:creationId xmlns:a16="http://schemas.microsoft.com/office/drawing/2014/main" id="{9F22070F-977B-24D5-454B-5BEEB683C282}"/>
              </a:ext>
            </a:extLst>
          </p:cNvPr>
          <p:cNvGraphicFramePr/>
          <p:nvPr>
            <p:extLst>
              <p:ext uri="{D42A27DB-BD31-4B8C-83A1-F6EECF244321}">
                <p14:modId xmlns:p14="http://schemas.microsoft.com/office/powerpoint/2010/main" val="2627589948"/>
              </p:ext>
            </p:extLst>
          </p:nvPr>
        </p:nvGraphicFramePr>
        <p:xfrm>
          <a:off x="412502" y="1020299"/>
          <a:ext cx="4337522" cy="3567793"/>
        </p:xfrm>
        <a:graphic>
          <a:graphicData uri="http://schemas.openxmlformats.org/drawingml/2006/table">
            <a:tbl>
              <a:tblPr>
                <a:noFill/>
                <a:tableStyleId>{3D5FDF2E-0D14-4E36-BA7F-A28BFB0242E2}</a:tableStyleId>
              </a:tblPr>
              <a:tblGrid>
                <a:gridCol w="4337522">
                  <a:extLst>
                    <a:ext uri="{9D8B030D-6E8A-4147-A177-3AD203B41FA5}">
                      <a16:colId xmlns:a16="http://schemas.microsoft.com/office/drawing/2014/main" val="20000"/>
                    </a:ext>
                  </a:extLst>
                </a:gridCol>
              </a:tblGrid>
              <a:tr h="572675">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800" b="1" dirty="0">
                          <a:solidFill>
                            <a:schemeClr val="lt1"/>
                          </a:solidFill>
                          <a:latin typeface="Poppins"/>
                          <a:ea typeface="Poppins"/>
                          <a:cs typeface="Poppins"/>
                          <a:sym typeface="Poppins"/>
                        </a:rPr>
                        <a:t>Licensing</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0"/>
                  </a:ext>
                </a:extLst>
              </a:tr>
              <a:tr h="2995118">
                <a:tc>
                  <a:txBody>
                    <a:bodyPr/>
                    <a:lstStyle/>
                    <a:p>
                      <a:r>
                        <a:rPr lang="en-US" altLang="ko-KR" sz="1400" b="0" dirty="0">
                          <a:latin typeface="Poppins" pitchFamily="2" charset="0"/>
                          <a:cs typeface="Poppins" pitchFamily="2" charset="0"/>
                        </a:rPr>
                        <a:t>We </a:t>
                      </a:r>
                      <a:r>
                        <a:rPr lang="ko-KR" altLang="en-US" sz="1400" b="0" dirty="0" err="1">
                          <a:latin typeface="Poppins" pitchFamily="2" charset="0"/>
                          <a:cs typeface="Poppins" pitchFamily="2" charset="0"/>
                        </a:rPr>
                        <a:t>want</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to</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use</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a</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technology</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that</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has</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been</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patented</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by</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someone</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else</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to</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start</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a</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business</a:t>
                      </a:r>
                      <a:r>
                        <a:rPr lang="en-US" altLang="ko-KR" sz="1400" b="0" dirty="0">
                          <a:latin typeface="Poppins" pitchFamily="2" charset="0"/>
                          <a:cs typeface="Poppins" pitchFamily="2" charset="0"/>
                        </a:rPr>
                        <a:t>.</a:t>
                      </a:r>
                    </a:p>
                    <a:p>
                      <a:endParaRPr lang="en-US" altLang="ko-KR" sz="1400" b="0" dirty="0">
                        <a:latin typeface="Poppins" pitchFamily="2" charset="0"/>
                        <a:cs typeface="Poppins" pitchFamily="2" charset="0"/>
                      </a:endParaRPr>
                    </a:p>
                    <a:p>
                      <a:r>
                        <a:rPr lang="en-US" altLang="ko-KR" sz="1400" b="0" dirty="0">
                          <a:latin typeface="Poppins" pitchFamily="2" charset="0"/>
                          <a:cs typeface="Poppins" pitchFamily="2" charset="0"/>
                        </a:rPr>
                        <a:t>Therefore, we</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need</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to</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obtain</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a</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license</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from</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the</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patent</a:t>
                      </a:r>
                      <a:r>
                        <a:rPr lang="ko-KR" altLang="en-US" sz="1400" b="0" dirty="0">
                          <a:latin typeface="Poppins" pitchFamily="2" charset="0"/>
                          <a:cs typeface="Poppins" pitchFamily="2" charset="0"/>
                        </a:rPr>
                        <a:t> </a:t>
                      </a:r>
                      <a:r>
                        <a:rPr lang="ko-KR" altLang="en-US" sz="1400" b="0" dirty="0" err="1">
                          <a:latin typeface="Poppins" pitchFamily="2" charset="0"/>
                          <a:cs typeface="Poppins" pitchFamily="2" charset="0"/>
                        </a:rPr>
                        <a:t>holder</a:t>
                      </a:r>
                      <a:r>
                        <a:rPr lang="ko-KR" altLang="en-US" sz="1400" b="0" dirty="0">
                          <a:latin typeface="Poppins" pitchFamily="2" charset="0"/>
                          <a:cs typeface="Poppins" pitchFamily="2" charset="0"/>
                        </a:rPr>
                        <a:t>.</a:t>
                      </a:r>
                      <a:endParaRPr lang="en-US" altLang="ko-KR" sz="1400" b="0" dirty="0">
                        <a:latin typeface="Poppins" pitchFamily="2" charset="0"/>
                        <a:cs typeface="Poppins" pitchFamily="2" charset="0"/>
                      </a:endParaRPr>
                    </a:p>
                    <a:p>
                      <a:endParaRPr lang="ko-KR" altLang="en-US" sz="1400" b="0" dirty="0">
                        <a:latin typeface="Poppins" pitchFamily="2" charset="0"/>
                        <a:cs typeface="Poppins" pitchFamily="2" charset="0"/>
                      </a:endParaRPr>
                    </a:p>
                    <a:p>
                      <a:r>
                        <a:rPr lang="en-US" altLang="ko-KR" sz="1400" b="0" dirty="0">
                          <a:latin typeface="Poppins" pitchFamily="2" charset="0"/>
                          <a:cs typeface="Poppins" pitchFamily="2" charset="0"/>
                        </a:rPr>
                        <a:t>D</a:t>
                      </a:r>
                      <a:r>
                        <a:rPr lang="en" altLang="ko-KR" sz="1400" b="0" dirty="0" err="1">
                          <a:latin typeface="Poppins" pitchFamily="2" charset="0"/>
                          <a:cs typeface="Poppins" pitchFamily="2" charset="0"/>
                        </a:rPr>
                        <a:t>etails</a:t>
                      </a:r>
                      <a:r>
                        <a:rPr lang="en" altLang="ko-KR" sz="1400" b="0" dirty="0">
                          <a:latin typeface="Poppins" pitchFamily="2" charset="0"/>
                          <a:cs typeface="Poppins" pitchFamily="2" charset="0"/>
                        </a:rPr>
                        <a:t> of the license agreement are based on the statistics and the characteristics of our company's products and services.</a:t>
                      </a: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9050" cap="flat" cmpd="sng">
                      <a:solidFill>
                        <a:schemeClr val="accent4"/>
                      </a:solidFill>
                      <a:prstDash val="solid"/>
                      <a:round/>
                      <a:headEnd type="none" w="sm" len="sm"/>
                      <a:tailEnd type="none" w="sm" len="sm"/>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pic>
        <p:nvPicPr>
          <p:cNvPr id="6" name="그림 5">
            <a:extLst>
              <a:ext uri="{FF2B5EF4-FFF2-40B4-BE49-F238E27FC236}">
                <a16:creationId xmlns:a16="http://schemas.microsoft.com/office/drawing/2014/main" id="{9C0F55DA-FE07-DD91-8109-875F55A48E68}"/>
              </a:ext>
            </a:extLst>
          </p:cNvPr>
          <p:cNvPicPr>
            <a:picLocks noChangeAspect="1"/>
          </p:cNvPicPr>
          <p:nvPr/>
        </p:nvPicPr>
        <p:blipFill>
          <a:blip r:embed="rId3"/>
          <a:stretch>
            <a:fillRect/>
          </a:stretch>
        </p:blipFill>
        <p:spPr>
          <a:xfrm>
            <a:off x="5194947" y="921488"/>
            <a:ext cx="3229053" cy="3934316"/>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9967438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cxnSp>
        <p:nvCxnSpPr>
          <p:cNvPr id="1288" name="Google Shape;1288;p42"/>
          <p:cNvCxnSpPr>
            <a:cxnSpLocks/>
            <a:stCxn id="1289" idx="3"/>
            <a:endCxn id="1290" idx="1"/>
          </p:cNvCxnSpPr>
          <p:nvPr/>
        </p:nvCxnSpPr>
        <p:spPr>
          <a:xfrm>
            <a:off x="910837" y="1602960"/>
            <a:ext cx="730866" cy="0"/>
          </a:xfrm>
          <a:prstGeom prst="straightConnector1">
            <a:avLst/>
          </a:prstGeom>
          <a:noFill/>
          <a:ln w="19050" cap="flat" cmpd="sng">
            <a:solidFill>
              <a:schemeClr val="lt1"/>
            </a:solidFill>
            <a:prstDash val="solid"/>
            <a:round/>
            <a:headEnd type="oval" w="med" len="med"/>
            <a:tailEnd type="oval" w="med" len="med"/>
          </a:ln>
        </p:spPr>
      </p:cxnSp>
      <p:cxnSp>
        <p:nvCxnSpPr>
          <p:cNvPr id="1291" name="Google Shape;1291;p42"/>
          <p:cNvCxnSpPr>
            <a:cxnSpLocks/>
            <a:stCxn id="1292" idx="3"/>
            <a:endCxn id="1293" idx="1"/>
          </p:cNvCxnSpPr>
          <p:nvPr/>
        </p:nvCxnSpPr>
        <p:spPr>
          <a:xfrm>
            <a:off x="910837" y="2533117"/>
            <a:ext cx="730867" cy="0"/>
          </a:xfrm>
          <a:prstGeom prst="straightConnector1">
            <a:avLst/>
          </a:prstGeom>
          <a:noFill/>
          <a:ln w="19050" cap="flat" cmpd="sng">
            <a:solidFill>
              <a:srgbClr val="F9BE57"/>
            </a:solidFill>
            <a:prstDash val="solid"/>
            <a:round/>
            <a:headEnd type="oval" w="med" len="med"/>
            <a:tailEnd type="oval" w="med" len="med"/>
          </a:ln>
        </p:spPr>
      </p:cxnSp>
      <p:cxnSp>
        <p:nvCxnSpPr>
          <p:cNvPr id="1294" name="Google Shape;1294;p42"/>
          <p:cNvCxnSpPr>
            <a:cxnSpLocks/>
            <a:stCxn id="1295" idx="3"/>
            <a:endCxn id="1296" idx="1"/>
          </p:cNvCxnSpPr>
          <p:nvPr/>
        </p:nvCxnSpPr>
        <p:spPr>
          <a:xfrm>
            <a:off x="915209" y="3475112"/>
            <a:ext cx="730867" cy="0"/>
          </a:xfrm>
          <a:prstGeom prst="straightConnector1">
            <a:avLst/>
          </a:prstGeom>
          <a:noFill/>
          <a:ln w="19050" cap="flat" cmpd="sng">
            <a:solidFill>
              <a:srgbClr val="6DA98B"/>
            </a:solidFill>
            <a:prstDash val="solid"/>
            <a:round/>
            <a:headEnd type="oval" w="med" len="med"/>
            <a:tailEnd type="oval" w="med" len="med"/>
          </a:ln>
        </p:spPr>
      </p:cxnSp>
      <p:cxnSp>
        <p:nvCxnSpPr>
          <p:cNvPr id="1297" name="Google Shape;1297;p42"/>
          <p:cNvCxnSpPr>
            <a:cxnSpLocks/>
            <a:stCxn id="1298" idx="3"/>
            <a:endCxn id="1299" idx="1"/>
          </p:cNvCxnSpPr>
          <p:nvPr/>
        </p:nvCxnSpPr>
        <p:spPr>
          <a:xfrm>
            <a:off x="910837" y="4357409"/>
            <a:ext cx="730867" cy="0"/>
          </a:xfrm>
          <a:prstGeom prst="straightConnector1">
            <a:avLst/>
          </a:prstGeom>
          <a:noFill/>
          <a:ln w="19050" cap="flat" cmpd="sng">
            <a:solidFill>
              <a:srgbClr val="8C96CB"/>
            </a:solidFill>
            <a:prstDash val="solid"/>
            <a:round/>
            <a:headEnd type="oval" w="med" len="med"/>
            <a:tailEnd type="oval" w="med" len="med"/>
          </a:ln>
        </p:spPr>
      </p:cxnSp>
      <p:grpSp>
        <p:nvGrpSpPr>
          <p:cNvPr id="1300" name="Google Shape;1300;p42"/>
          <p:cNvGrpSpPr/>
          <p:nvPr/>
        </p:nvGrpSpPr>
        <p:grpSpPr>
          <a:xfrm>
            <a:off x="250417" y="4140359"/>
            <a:ext cx="7982745" cy="439815"/>
            <a:chOff x="1836450" y="3999050"/>
            <a:chExt cx="7426484" cy="439815"/>
          </a:xfrm>
        </p:grpSpPr>
        <p:sp>
          <p:nvSpPr>
            <p:cNvPr id="1299" name="Google Shape;1299;p42"/>
            <p:cNvSpPr/>
            <p:nvPr/>
          </p:nvSpPr>
          <p:spPr>
            <a:xfrm>
              <a:off x="3130788" y="3999050"/>
              <a:ext cx="2205904" cy="43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altLang="ko-KR" sz="2000" b="1" dirty="0">
                  <a:solidFill>
                    <a:srgbClr val="8C96CB"/>
                  </a:solidFill>
                  <a:latin typeface="Poppins" pitchFamily="2" charset="0"/>
                  <a:cs typeface="Poppins" pitchFamily="2" charset="0"/>
                </a:rPr>
                <a:t>T</a:t>
              </a:r>
              <a:r>
                <a:rPr lang="en" altLang="ko-KR" sz="2000" b="1" dirty="0" err="1">
                  <a:solidFill>
                    <a:srgbClr val="8C96CB"/>
                  </a:solidFill>
                  <a:latin typeface="Poppins" pitchFamily="2" charset="0"/>
                  <a:cs typeface="Poppins" pitchFamily="2" charset="0"/>
                </a:rPr>
                <a:t>ypes</a:t>
              </a:r>
              <a:r>
                <a:rPr lang="en" altLang="ko-KR" sz="2000" b="1" dirty="0">
                  <a:solidFill>
                    <a:srgbClr val="8C96CB"/>
                  </a:solidFill>
                  <a:latin typeface="Poppins" pitchFamily="2" charset="0"/>
                  <a:cs typeface="Poppins" pitchFamily="2" charset="0"/>
                </a:rPr>
                <a:t> of License</a:t>
              </a:r>
              <a:endParaRPr lang="en" sz="2000" b="1" dirty="0">
                <a:solidFill>
                  <a:srgbClr val="8C96CB"/>
                </a:solidFill>
                <a:latin typeface="Poppins"/>
                <a:ea typeface="Poppins"/>
                <a:cs typeface="Poppins"/>
                <a:sym typeface="Poppins"/>
              </a:endParaRPr>
            </a:p>
          </p:txBody>
        </p:sp>
        <p:sp>
          <p:nvSpPr>
            <p:cNvPr id="1301" name="Google Shape;1301;p42"/>
            <p:cNvSpPr txBox="1"/>
            <p:nvPr/>
          </p:nvSpPr>
          <p:spPr>
            <a:xfrm>
              <a:off x="5302634" y="4004765"/>
              <a:ext cx="3960300" cy="43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solidFill>
                    <a:schemeClr val="dk1"/>
                  </a:solidFill>
                  <a:latin typeface="Poppins" pitchFamily="2" charset="0"/>
                  <a:ea typeface="KoreanCNMM" panose="02020600000000000000" pitchFamily="18" charset="-127"/>
                  <a:cs typeface="Poppins" pitchFamily="2" charset="0"/>
                  <a:sym typeface="Poppins Light"/>
                </a:rPr>
                <a:t>Single patent licenses accounted for 86% of the total, Rather than Package licenses</a:t>
              </a:r>
            </a:p>
            <a:p>
              <a:pPr marL="0" lvl="0" indent="0" algn="l" rtl="0">
                <a:spcBef>
                  <a:spcPts val="0"/>
                </a:spcBef>
                <a:spcAft>
                  <a:spcPts val="0"/>
                </a:spcAft>
                <a:buNone/>
              </a:pPr>
              <a:r>
                <a:rPr lang="en" sz="1200" dirty="0">
                  <a:solidFill>
                    <a:schemeClr val="dk1"/>
                  </a:solidFill>
                  <a:latin typeface="Poppins" pitchFamily="2" charset="0"/>
                  <a:ea typeface="KoreanCNMM" panose="02020600000000000000" pitchFamily="18" charset="-127"/>
                  <a:cs typeface="Poppins" pitchFamily="2" charset="0"/>
                  <a:sym typeface="Poppins Light"/>
                </a:rPr>
                <a:t>-&gt; Single License</a:t>
              </a:r>
              <a:endParaRPr sz="1200" dirty="0">
                <a:solidFill>
                  <a:schemeClr val="dk1"/>
                </a:solidFill>
                <a:latin typeface="Poppins" pitchFamily="2" charset="0"/>
                <a:ea typeface="KoreanCNMM" panose="02020600000000000000" pitchFamily="18" charset="-127"/>
                <a:cs typeface="Poppins" pitchFamily="2" charset="0"/>
                <a:sym typeface="Poppins Light"/>
              </a:endParaRPr>
            </a:p>
          </p:txBody>
        </p:sp>
        <p:sp>
          <p:nvSpPr>
            <p:cNvPr id="1298" name="Google Shape;1298;p42"/>
            <p:cNvSpPr/>
            <p:nvPr/>
          </p:nvSpPr>
          <p:spPr>
            <a:xfrm>
              <a:off x="1836450" y="3999050"/>
              <a:ext cx="614400" cy="43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dirty="0">
                  <a:solidFill>
                    <a:srgbClr val="8C96CB"/>
                  </a:solidFill>
                  <a:latin typeface="Poppins"/>
                  <a:ea typeface="Poppins"/>
                  <a:cs typeface="Poppins"/>
                  <a:sym typeface="Poppins"/>
                </a:rPr>
                <a:t>04</a:t>
              </a:r>
              <a:endParaRPr sz="2800" b="1" dirty="0">
                <a:solidFill>
                  <a:srgbClr val="8C96CB"/>
                </a:solidFill>
                <a:latin typeface="Poppins"/>
                <a:ea typeface="Poppins"/>
                <a:cs typeface="Poppins"/>
                <a:sym typeface="Poppins"/>
              </a:endParaRPr>
            </a:p>
          </p:txBody>
        </p:sp>
      </p:grpSp>
      <p:grpSp>
        <p:nvGrpSpPr>
          <p:cNvPr id="1308" name="Google Shape;1308;p42"/>
          <p:cNvGrpSpPr/>
          <p:nvPr/>
        </p:nvGrpSpPr>
        <p:grpSpPr>
          <a:xfrm>
            <a:off x="254789" y="3258062"/>
            <a:ext cx="7978373" cy="434100"/>
            <a:chOff x="1836450" y="3157558"/>
            <a:chExt cx="7422416" cy="434100"/>
          </a:xfrm>
        </p:grpSpPr>
        <p:sp>
          <p:nvSpPr>
            <p:cNvPr id="1296" name="Google Shape;1296;p42"/>
            <p:cNvSpPr/>
            <p:nvPr/>
          </p:nvSpPr>
          <p:spPr>
            <a:xfrm>
              <a:off x="3130788" y="3157558"/>
              <a:ext cx="926875" cy="43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ltLang="ko-KR" sz="2000" b="1" dirty="0">
                  <a:solidFill>
                    <a:srgbClr val="6DA98B"/>
                  </a:solidFill>
                  <a:latin typeface="Poppins" pitchFamily="2" charset="0"/>
                  <a:cs typeface="Poppins" pitchFamily="2" charset="0"/>
                </a:rPr>
                <a:t>Term</a:t>
              </a:r>
              <a:endParaRPr sz="2000" b="1" dirty="0">
                <a:solidFill>
                  <a:srgbClr val="6DA98B"/>
                </a:solidFill>
                <a:latin typeface="Poppins"/>
                <a:ea typeface="Poppins"/>
                <a:cs typeface="Poppins"/>
                <a:sym typeface="Poppins"/>
              </a:endParaRPr>
            </a:p>
          </p:txBody>
        </p:sp>
        <p:sp>
          <p:nvSpPr>
            <p:cNvPr id="1309" name="Google Shape;1309;p42"/>
            <p:cNvSpPr txBox="1"/>
            <p:nvPr/>
          </p:nvSpPr>
          <p:spPr>
            <a:xfrm>
              <a:off x="5298566" y="3157558"/>
              <a:ext cx="3960300" cy="43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1200" dirty="0">
                  <a:solidFill>
                    <a:schemeClr val="tx1">
                      <a:lumMod val="90000"/>
                      <a:lumOff val="10000"/>
                    </a:schemeClr>
                  </a:solidFill>
                  <a:latin typeface="Poppins" pitchFamily="2" charset="0"/>
                  <a:ea typeface="Poppins Light"/>
                  <a:cs typeface="Poppins" pitchFamily="2" charset="0"/>
                  <a:sym typeface="Poppins Light"/>
                </a:rPr>
                <a:t>In the case of an exclusive license, the proportion of contracts based on the duration of the patent is 55%, higher than non-exclusive license</a:t>
              </a:r>
            </a:p>
            <a:p>
              <a:pPr marL="0" lvl="0" indent="0" algn="l" rtl="0">
                <a:spcBef>
                  <a:spcPts val="0"/>
                </a:spcBef>
                <a:spcAft>
                  <a:spcPts val="0"/>
                </a:spcAft>
                <a:buNone/>
              </a:pPr>
              <a:r>
                <a:rPr lang="en-US" altLang="ko-KR" sz="1200" dirty="0">
                  <a:solidFill>
                    <a:schemeClr val="tx1">
                      <a:lumMod val="90000"/>
                      <a:lumOff val="10000"/>
                    </a:schemeClr>
                  </a:solidFill>
                  <a:latin typeface="Poppins" pitchFamily="2" charset="0"/>
                  <a:ea typeface="Poppins Light"/>
                  <a:cs typeface="Poppins" pitchFamily="2" charset="0"/>
                  <a:sym typeface="Poppins Light"/>
                </a:rPr>
                <a:t>-&gt; C</a:t>
              </a:r>
              <a:r>
                <a:rPr lang="en" altLang="ko-KR" sz="1200" dirty="0" err="1">
                  <a:solidFill>
                    <a:schemeClr val="tx1">
                      <a:lumMod val="90000"/>
                      <a:lumOff val="10000"/>
                    </a:schemeClr>
                  </a:solidFill>
                  <a:latin typeface="Poppins" pitchFamily="2" charset="0"/>
                  <a:cs typeface="Poppins" pitchFamily="2" charset="0"/>
                </a:rPr>
                <a:t>ontract</a:t>
              </a:r>
              <a:r>
                <a:rPr lang="en" altLang="ko-KR" sz="1200" dirty="0">
                  <a:solidFill>
                    <a:schemeClr val="tx1">
                      <a:lumMod val="90000"/>
                      <a:lumOff val="10000"/>
                    </a:schemeClr>
                  </a:solidFill>
                  <a:latin typeface="Poppins" pitchFamily="2" charset="0"/>
                  <a:cs typeface="Poppins" pitchFamily="2" charset="0"/>
                </a:rPr>
                <a:t> based on the duration of the patent </a:t>
              </a:r>
              <a:endParaRPr sz="1200" dirty="0">
                <a:solidFill>
                  <a:schemeClr val="tx1">
                    <a:lumMod val="90000"/>
                    <a:lumOff val="10000"/>
                  </a:schemeClr>
                </a:solidFill>
                <a:latin typeface="Poppins" pitchFamily="2" charset="0"/>
                <a:ea typeface="Poppins Light"/>
                <a:cs typeface="Poppins" pitchFamily="2" charset="0"/>
                <a:sym typeface="Poppins Light"/>
              </a:endParaRPr>
            </a:p>
          </p:txBody>
        </p:sp>
        <p:sp>
          <p:nvSpPr>
            <p:cNvPr id="1295" name="Google Shape;1295;p42"/>
            <p:cNvSpPr/>
            <p:nvPr/>
          </p:nvSpPr>
          <p:spPr>
            <a:xfrm>
              <a:off x="1836450" y="3157558"/>
              <a:ext cx="614400" cy="43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dirty="0">
                  <a:solidFill>
                    <a:srgbClr val="6DA98B"/>
                  </a:solidFill>
                  <a:latin typeface="Poppins"/>
                  <a:ea typeface="Poppins"/>
                  <a:cs typeface="Poppins"/>
                  <a:sym typeface="Poppins"/>
                </a:rPr>
                <a:t>03</a:t>
              </a:r>
              <a:endParaRPr sz="2800" b="1" dirty="0">
                <a:solidFill>
                  <a:srgbClr val="6DA98B"/>
                </a:solidFill>
                <a:latin typeface="Poppins"/>
                <a:ea typeface="Poppins"/>
                <a:cs typeface="Poppins"/>
                <a:sym typeface="Poppins"/>
              </a:endParaRPr>
            </a:p>
          </p:txBody>
        </p:sp>
      </p:grpSp>
      <p:grpSp>
        <p:nvGrpSpPr>
          <p:cNvPr id="1319" name="Google Shape;1319;p42"/>
          <p:cNvGrpSpPr/>
          <p:nvPr/>
        </p:nvGrpSpPr>
        <p:grpSpPr>
          <a:xfrm>
            <a:off x="250417" y="2316067"/>
            <a:ext cx="8893583" cy="434100"/>
            <a:chOff x="1836450" y="2316067"/>
            <a:chExt cx="8273852" cy="434100"/>
          </a:xfrm>
        </p:grpSpPr>
        <p:sp>
          <p:nvSpPr>
            <p:cNvPr id="1293" name="Google Shape;1293;p42"/>
            <p:cNvSpPr/>
            <p:nvPr/>
          </p:nvSpPr>
          <p:spPr>
            <a:xfrm>
              <a:off x="3130788" y="2316067"/>
              <a:ext cx="1332912" cy="43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ltLang="ko-KR" sz="2000" b="1" dirty="0">
                  <a:solidFill>
                    <a:srgbClr val="F9BE57"/>
                  </a:solidFill>
                  <a:latin typeface="Poppins" pitchFamily="2" charset="0"/>
                  <a:cs typeface="Poppins" pitchFamily="2" charset="0"/>
                </a:rPr>
                <a:t>Royalties</a:t>
              </a:r>
              <a:endParaRPr sz="2000" b="1" dirty="0">
                <a:solidFill>
                  <a:srgbClr val="F9BE57"/>
                </a:solidFill>
                <a:latin typeface="Poppins"/>
                <a:ea typeface="Poppins"/>
                <a:cs typeface="Poppins"/>
                <a:sym typeface="Poppins"/>
              </a:endParaRPr>
            </a:p>
          </p:txBody>
        </p:sp>
        <p:sp>
          <p:nvSpPr>
            <p:cNvPr id="1320" name="Google Shape;1320;p42"/>
            <p:cNvSpPr txBox="1"/>
            <p:nvPr/>
          </p:nvSpPr>
          <p:spPr>
            <a:xfrm>
              <a:off x="5298566" y="2316067"/>
              <a:ext cx="4811736" cy="434100"/>
            </a:xfrm>
            <a:prstGeom prst="rect">
              <a:avLst/>
            </a:prstGeom>
            <a:noFill/>
            <a:ln>
              <a:noFill/>
            </a:ln>
          </p:spPr>
          <p:txBody>
            <a:bodyPr spcFirstLastPara="1" wrap="square" lIns="91425" tIns="91425" rIns="91425" bIns="91425" anchor="ctr" anchorCtr="0">
              <a:noAutofit/>
            </a:bodyPr>
            <a:lstStyle/>
            <a:p>
              <a:pPr algn="just" latinLnBrk="1"/>
              <a:r>
                <a:rPr lang="en" altLang="ko-KR" sz="1200" dirty="0">
                  <a:latin typeface="Poppins" pitchFamily="2" charset="0"/>
                  <a:cs typeface="Poppins" pitchFamily="2" charset="0"/>
                </a:rPr>
                <a:t>The average royalty rate was 5.5% </a:t>
              </a:r>
            </a:p>
            <a:p>
              <a:pPr algn="just" latinLnBrk="1"/>
              <a:r>
                <a:rPr lang="en" altLang="ko-KR" sz="1200" dirty="0">
                  <a:latin typeface="Poppins" pitchFamily="2" charset="0"/>
                  <a:cs typeface="Poppins" pitchFamily="2" charset="0"/>
                </a:rPr>
                <a:t>5~10% with 28.2%, followed by 3~5% and less than 3%.</a:t>
              </a:r>
            </a:p>
            <a:p>
              <a:pPr algn="just" latinLnBrk="1"/>
              <a:r>
                <a:rPr lang="en-US" altLang="ko-KR" sz="1200" dirty="0">
                  <a:solidFill>
                    <a:schemeClr val="tx1">
                      <a:lumMod val="90000"/>
                      <a:lumOff val="10000"/>
                    </a:schemeClr>
                  </a:solidFill>
                  <a:latin typeface="Poppins" pitchFamily="2" charset="0"/>
                  <a:cs typeface="Poppins" pitchFamily="2" charset="0"/>
                </a:rPr>
                <a:t>-&gt;</a:t>
              </a:r>
              <a:r>
                <a:rPr lang="ko-KR" altLang="en-US" sz="1200" dirty="0">
                  <a:solidFill>
                    <a:schemeClr val="tx1">
                      <a:lumMod val="90000"/>
                      <a:lumOff val="10000"/>
                    </a:schemeClr>
                  </a:solidFill>
                  <a:latin typeface="Poppins" pitchFamily="2" charset="0"/>
                  <a:cs typeface="Poppins" pitchFamily="2" charset="0"/>
                </a:rPr>
                <a:t> </a:t>
              </a:r>
              <a:r>
                <a:rPr lang="en" altLang="ko-KR" sz="1200" i="0" dirty="0">
                  <a:solidFill>
                    <a:schemeClr val="tx1">
                      <a:lumMod val="90000"/>
                      <a:lumOff val="10000"/>
                    </a:schemeClr>
                  </a:solidFill>
                  <a:effectLst/>
                  <a:latin typeface="Poppins" pitchFamily="2" charset="0"/>
                  <a:cs typeface="Poppins" pitchFamily="2" charset="0"/>
                </a:rPr>
                <a:t>Running Royalty </a:t>
              </a:r>
              <a:r>
                <a:rPr lang="en" altLang="ko-KR" sz="1200" i="0" kern="100" dirty="0">
                  <a:solidFill>
                    <a:schemeClr val="tx1">
                      <a:lumMod val="90000"/>
                      <a:lumOff val="10000"/>
                    </a:schemeClr>
                  </a:solidFill>
                  <a:latin typeface="Poppins" pitchFamily="2" charset="0"/>
                  <a:ea typeface="+mn-ea"/>
                  <a:cs typeface="Poppins" pitchFamily="2" charset="0"/>
                </a:rPr>
                <a:t>5</a:t>
              </a:r>
              <a:r>
                <a:rPr lang="en" altLang="ko-KR" sz="1200" kern="100" dirty="0">
                  <a:solidFill>
                    <a:schemeClr val="tx1">
                      <a:lumMod val="90000"/>
                      <a:lumOff val="10000"/>
                    </a:schemeClr>
                  </a:solidFill>
                  <a:effectLst/>
                  <a:latin typeface="Poppins" pitchFamily="2" charset="0"/>
                  <a:ea typeface="+mn-ea"/>
                  <a:cs typeface="Poppins" pitchFamily="2" charset="0"/>
                </a:rPr>
                <a:t>% of total sales of contracted products</a:t>
              </a:r>
              <a:endParaRPr lang="ko-KR" altLang="ko-KR" sz="1200" kern="100" dirty="0">
                <a:solidFill>
                  <a:schemeClr val="tx1">
                    <a:lumMod val="90000"/>
                    <a:lumOff val="10000"/>
                  </a:schemeClr>
                </a:solidFill>
                <a:effectLst/>
                <a:latin typeface="Poppins" pitchFamily="2" charset="0"/>
                <a:ea typeface="+mn-ea"/>
                <a:cs typeface="Poppins" pitchFamily="2" charset="0"/>
              </a:endParaRPr>
            </a:p>
          </p:txBody>
        </p:sp>
        <p:sp>
          <p:nvSpPr>
            <p:cNvPr id="1292" name="Google Shape;1292;p42"/>
            <p:cNvSpPr/>
            <p:nvPr/>
          </p:nvSpPr>
          <p:spPr>
            <a:xfrm>
              <a:off x="1836450" y="2316067"/>
              <a:ext cx="614400" cy="43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dirty="0">
                  <a:solidFill>
                    <a:srgbClr val="F9BE57"/>
                  </a:solidFill>
                  <a:latin typeface="Poppins"/>
                  <a:ea typeface="Poppins"/>
                  <a:cs typeface="Poppins"/>
                  <a:sym typeface="Poppins"/>
                </a:rPr>
                <a:t>02</a:t>
              </a:r>
              <a:endParaRPr sz="2800" b="1" dirty="0">
                <a:solidFill>
                  <a:srgbClr val="F9BE57"/>
                </a:solidFill>
                <a:latin typeface="Poppins"/>
                <a:ea typeface="Poppins"/>
                <a:cs typeface="Poppins"/>
                <a:sym typeface="Poppins"/>
              </a:endParaRPr>
            </a:p>
          </p:txBody>
        </p:sp>
      </p:grpSp>
      <p:grpSp>
        <p:nvGrpSpPr>
          <p:cNvPr id="1331" name="Google Shape;1331;p42"/>
          <p:cNvGrpSpPr/>
          <p:nvPr/>
        </p:nvGrpSpPr>
        <p:grpSpPr>
          <a:xfrm>
            <a:off x="250417" y="1148555"/>
            <a:ext cx="8893584" cy="708985"/>
            <a:chOff x="1836450" y="1342763"/>
            <a:chExt cx="8273853" cy="708985"/>
          </a:xfrm>
        </p:grpSpPr>
        <p:sp>
          <p:nvSpPr>
            <p:cNvPr id="1290" name="Google Shape;1290;p42"/>
            <p:cNvSpPr/>
            <p:nvPr/>
          </p:nvSpPr>
          <p:spPr>
            <a:xfrm>
              <a:off x="3130787" y="1542588"/>
              <a:ext cx="1574297" cy="509160"/>
            </a:xfrm>
            <a:prstGeom prst="rect">
              <a:avLst/>
            </a:prstGeom>
            <a:noFill/>
            <a:ln>
              <a:noFill/>
            </a:ln>
          </p:spPr>
          <p:txBody>
            <a:bodyPr spcFirstLastPara="1" wrap="square" lIns="91425" tIns="91425" rIns="91425" bIns="91425" anchor="ctr" anchorCtr="0">
              <a:noAutofit/>
            </a:bodyPr>
            <a:lstStyle/>
            <a:p>
              <a:pPr algn="ctr"/>
              <a:r>
                <a:rPr lang="en" sz="2000" b="1" dirty="0">
                  <a:solidFill>
                    <a:schemeClr val="lt1"/>
                  </a:solidFill>
                  <a:latin typeface="Poppins"/>
                  <a:ea typeface="Poppins"/>
                  <a:cs typeface="Poppins"/>
                  <a:sym typeface="Poppins"/>
                </a:rPr>
                <a:t>Exclusivity</a:t>
              </a:r>
              <a:endParaRPr sz="2000" b="1" dirty="0">
                <a:solidFill>
                  <a:schemeClr val="lt1"/>
                </a:solidFill>
                <a:latin typeface="Poppins"/>
                <a:ea typeface="Poppins"/>
                <a:cs typeface="Poppins"/>
                <a:sym typeface="Poppins"/>
              </a:endParaRPr>
            </a:p>
          </p:txBody>
        </p:sp>
        <p:sp>
          <p:nvSpPr>
            <p:cNvPr id="1332" name="Google Shape;1332;p42"/>
            <p:cNvSpPr txBox="1"/>
            <p:nvPr/>
          </p:nvSpPr>
          <p:spPr>
            <a:xfrm>
              <a:off x="5302634" y="1342763"/>
              <a:ext cx="4807669" cy="54687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 sz="1200" dirty="0">
                <a:solidFill>
                  <a:schemeClr val="dk1"/>
                </a:solidFill>
                <a:latin typeface="Poppins" pitchFamily="2" charset="0"/>
                <a:ea typeface="Poppins Light"/>
                <a:cs typeface="Poppins" pitchFamily="2" charset="0"/>
                <a:sym typeface="Poppins Light"/>
              </a:endParaRPr>
            </a:p>
            <a:p>
              <a:pPr marL="0" lvl="0" indent="0" algn="l" rtl="0">
                <a:spcBef>
                  <a:spcPts val="0"/>
                </a:spcBef>
                <a:spcAft>
                  <a:spcPts val="0"/>
                </a:spcAft>
                <a:buNone/>
              </a:pPr>
              <a:endParaRPr lang="en" sz="1200" dirty="0">
                <a:solidFill>
                  <a:schemeClr val="dk1"/>
                </a:solidFill>
                <a:latin typeface="Poppins" pitchFamily="2" charset="0"/>
                <a:ea typeface="Poppins Light"/>
                <a:cs typeface="Poppins" pitchFamily="2" charset="0"/>
                <a:sym typeface="Poppins Light"/>
              </a:endParaRPr>
            </a:p>
            <a:p>
              <a:pPr marL="0" lvl="0" indent="0" algn="l" rtl="0">
                <a:spcBef>
                  <a:spcPts val="0"/>
                </a:spcBef>
                <a:spcAft>
                  <a:spcPts val="0"/>
                </a:spcAft>
                <a:buNone/>
              </a:pPr>
              <a:r>
                <a:rPr lang="en" altLang="ko-KR" sz="1200" dirty="0">
                  <a:latin typeface="Poppins" pitchFamily="2" charset="0"/>
                  <a:cs typeface="Poppins" pitchFamily="2" charset="0"/>
                </a:rPr>
                <a:t>Non-exclusive licenses (57.5%) exclusive licenses (40.9%)</a:t>
              </a:r>
            </a:p>
            <a:p>
              <a:pPr marL="0" lvl="0" indent="0" algn="l" rtl="0">
                <a:spcBef>
                  <a:spcPts val="0"/>
                </a:spcBef>
                <a:spcAft>
                  <a:spcPts val="0"/>
                </a:spcAft>
                <a:buNone/>
              </a:pPr>
              <a:r>
                <a:rPr lang="en" altLang="ko-KR" sz="1200" dirty="0">
                  <a:latin typeface="Poppins" pitchFamily="2" charset="0"/>
                  <a:cs typeface="Poppins" pitchFamily="2" charset="0"/>
                </a:rPr>
                <a:t>The more important the exclusive intellectual property strategy is, the higher the proportion of exclusive license agreements</a:t>
              </a:r>
            </a:p>
            <a:p>
              <a:pPr marL="0" lvl="0" indent="0" algn="l" rtl="0">
                <a:spcBef>
                  <a:spcPts val="0"/>
                </a:spcBef>
                <a:spcAft>
                  <a:spcPts val="0"/>
                </a:spcAft>
                <a:buNone/>
              </a:pPr>
              <a:r>
                <a:rPr lang="en-US" altLang="ko-KR" sz="1200" dirty="0">
                  <a:solidFill>
                    <a:schemeClr val="dk1"/>
                  </a:solidFill>
                  <a:latin typeface="Poppins" pitchFamily="2" charset="0"/>
                  <a:ea typeface="Poppins Light"/>
                  <a:cs typeface="Poppins" pitchFamily="2" charset="0"/>
                  <a:sym typeface="Poppins Light"/>
                </a:rPr>
                <a:t>-&gt;</a:t>
              </a:r>
              <a:r>
                <a:rPr lang="ko-KR" altLang="en-US" sz="1200" dirty="0">
                  <a:solidFill>
                    <a:schemeClr val="dk1"/>
                  </a:solidFill>
                  <a:latin typeface="Poppins" pitchFamily="2" charset="0"/>
                  <a:ea typeface="Poppins Light"/>
                  <a:cs typeface="Poppins" pitchFamily="2" charset="0"/>
                  <a:sym typeface="Poppins Light"/>
                </a:rPr>
                <a:t> </a:t>
              </a:r>
              <a:r>
                <a:rPr lang="en" altLang="ko-KR" sz="1200" dirty="0">
                  <a:solidFill>
                    <a:schemeClr val="dk1"/>
                  </a:solidFill>
                  <a:latin typeface="Poppins" pitchFamily="2" charset="0"/>
                  <a:ea typeface="Poppins Light"/>
                  <a:cs typeface="Poppins" pitchFamily="2" charset="0"/>
                  <a:sym typeface="Poppins Light"/>
                </a:rPr>
                <a:t>E</a:t>
              </a:r>
              <a:r>
                <a:rPr lang="en" sz="1200" dirty="0">
                  <a:solidFill>
                    <a:schemeClr val="dk1"/>
                  </a:solidFill>
                  <a:latin typeface="Poppins" pitchFamily="2" charset="0"/>
                  <a:ea typeface="Poppins Light"/>
                  <a:cs typeface="Poppins" pitchFamily="2" charset="0"/>
                  <a:sym typeface="Poppins Light"/>
                </a:rPr>
                <a:t>xclusive license</a:t>
              </a:r>
              <a:endParaRPr sz="1200" dirty="0">
                <a:solidFill>
                  <a:schemeClr val="dk1"/>
                </a:solidFill>
                <a:latin typeface="Poppins" pitchFamily="2" charset="0"/>
                <a:ea typeface="Poppins Light"/>
                <a:cs typeface="Poppins" pitchFamily="2" charset="0"/>
                <a:sym typeface="Poppins Light"/>
              </a:endParaRPr>
            </a:p>
          </p:txBody>
        </p:sp>
        <p:sp>
          <p:nvSpPr>
            <p:cNvPr id="1289" name="Google Shape;1289;p42"/>
            <p:cNvSpPr/>
            <p:nvPr/>
          </p:nvSpPr>
          <p:spPr>
            <a:xfrm>
              <a:off x="1836450" y="1542587"/>
              <a:ext cx="614400" cy="509161"/>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dirty="0">
                  <a:solidFill>
                    <a:schemeClr val="lt1"/>
                  </a:solidFill>
                  <a:latin typeface="Poppins"/>
                  <a:ea typeface="Poppins"/>
                  <a:cs typeface="Poppins"/>
                  <a:sym typeface="Poppins"/>
                </a:rPr>
                <a:t>01</a:t>
              </a:r>
              <a:endParaRPr sz="2800" b="1" dirty="0">
                <a:solidFill>
                  <a:schemeClr val="lt1"/>
                </a:solidFill>
                <a:latin typeface="Poppins"/>
                <a:ea typeface="Poppins"/>
                <a:cs typeface="Poppins"/>
                <a:sym typeface="Poppins"/>
              </a:endParaRPr>
            </a:p>
          </p:txBody>
        </p:sp>
      </p:grpSp>
      <p:sp>
        <p:nvSpPr>
          <p:cNvPr id="4" name="Google Shape;220;p16">
            <a:extLst>
              <a:ext uri="{FF2B5EF4-FFF2-40B4-BE49-F238E27FC236}">
                <a16:creationId xmlns:a16="http://schemas.microsoft.com/office/drawing/2014/main" id="{5A572DD5-EABD-DFBD-1565-130001E87461}"/>
              </a:ext>
            </a:extLst>
          </p:cNvPr>
          <p:cNvSpPr txBox="1">
            <a:spLocks/>
          </p:cNvSpPr>
          <p:nvPr/>
        </p:nvSpPr>
        <p:spPr>
          <a:xfrm>
            <a:off x="720000" y="0"/>
            <a:ext cx="7704000" cy="1020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t>Technology Acquisition Plan</a:t>
            </a:r>
          </a:p>
        </p:txBody>
      </p:sp>
      <p:sp>
        <p:nvSpPr>
          <p:cNvPr id="7" name="액자 6">
            <a:extLst>
              <a:ext uri="{FF2B5EF4-FFF2-40B4-BE49-F238E27FC236}">
                <a16:creationId xmlns:a16="http://schemas.microsoft.com/office/drawing/2014/main" id="{FDBD29A1-8203-9D3B-BCFB-47B7BEDACF6E}"/>
              </a:ext>
            </a:extLst>
          </p:cNvPr>
          <p:cNvSpPr/>
          <p:nvPr/>
        </p:nvSpPr>
        <p:spPr>
          <a:xfrm>
            <a:off x="0" y="1154270"/>
            <a:ext cx="9144000" cy="944746"/>
          </a:xfrm>
          <a:prstGeom prst="frame">
            <a:avLst>
              <a:gd name="adj1" fmla="val 4758"/>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chemeClr val="tx1"/>
              </a:solidFill>
            </a:endParaRPr>
          </a:p>
        </p:txBody>
      </p:sp>
      <p:sp>
        <p:nvSpPr>
          <p:cNvPr id="8" name="액자 7">
            <a:extLst>
              <a:ext uri="{FF2B5EF4-FFF2-40B4-BE49-F238E27FC236}">
                <a16:creationId xmlns:a16="http://schemas.microsoft.com/office/drawing/2014/main" id="{F5BA24B1-1C1B-5ECA-FFBB-B043538117E7}"/>
              </a:ext>
            </a:extLst>
          </p:cNvPr>
          <p:cNvSpPr/>
          <p:nvPr/>
        </p:nvSpPr>
        <p:spPr>
          <a:xfrm>
            <a:off x="0" y="2064091"/>
            <a:ext cx="9144000" cy="962820"/>
          </a:xfrm>
          <a:prstGeom prst="frame">
            <a:avLst>
              <a:gd name="adj1" fmla="val 4758"/>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chemeClr val="tx1"/>
              </a:solidFill>
            </a:endParaRPr>
          </a:p>
        </p:txBody>
      </p:sp>
      <p:sp>
        <p:nvSpPr>
          <p:cNvPr id="9" name="액자 8">
            <a:extLst>
              <a:ext uri="{FF2B5EF4-FFF2-40B4-BE49-F238E27FC236}">
                <a16:creationId xmlns:a16="http://schemas.microsoft.com/office/drawing/2014/main" id="{0C46D79A-7B22-BACD-1A59-20E5154F29A0}"/>
              </a:ext>
            </a:extLst>
          </p:cNvPr>
          <p:cNvSpPr/>
          <p:nvPr/>
        </p:nvSpPr>
        <p:spPr>
          <a:xfrm>
            <a:off x="0" y="2987433"/>
            <a:ext cx="9144000" cy="1001796"/>
          </a:xfrm>
          <a:prstGeom prst="frame">
            <a:avLst>
              <a:gd name="adj1" fmla="val 4758"/>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chemeClr val="tx1"/>
              </a:solidFill>
            </a:endParaRPr>
          </a:p>
        </p:txBody>
      </p:sp>
      <p:sp>
        <p:nvSpPr>
          <p:cNvPr id="10" name="액자 9">
            <a:extLst>
              <a:ext uri="{FF2B5EF4-FFF2-40B4-BE49-F238E27FC236}">
                <a16:creationId xmlns:a16="http://schemas.microsoft.com/office/drawing/2014/main" id="{7C566B09-998C-BE91-01D9-73716BF4071D}"/>
              </a:ext>
            </a:extLst>
          </p:cNvPr>
          <p:cNvSpPr/>
          <p:nvPr/>
        </p:nvSpPr>
        <p:spPr>
          <a:xfrm>
            <a:off x="0" y="3923310"/>
            <a:ext cx="9144000" cy="909821"/>
          </a:xfrm>
          <a:prstGeom prst="frame">
            <a:avLst>
              <a:gd name="adj1" fmla="val 4758"/>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chemeClr val="tx1"/>
              </a:solidFill>
            </a:endParaRPr>
          </a:p>
        </p:txBody>
      </p:sp>
    </p:spTree>
    <p:extLst>
      <p:ext uri="{BB962C8B-B14F-4D97-AF65-F5344CB8AC3E}">
        <p14:creationId xmlns:p14="http://schemas.microsoft.com/office/powerpoint/2010/main" val="9924178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grpSp>
        <p:nvGrpSpPr>
          <p:cNvPr id="4" name="Google Shape;1350;p43">
            <a:extLst>
              <a:ext uri="{FF2B5EF4-FFF2-40B4-BE49-F238E27FC236}">
                <a16:creationId xmlns:a16="http://schemas.microsoft.com/office/drawing/2014/main" id="{B5EE8488-183B-52FE-9DCE-E3BDA15A5391}"/>
              </a:ext>
            </a:extLst>
          </p:cNvPr>
          <p:cNvGrpSpPr/>
          <p:nvPr/>
        </p:nvGrpSpPr>
        <p:grpSpPr>
          <a:xfrm>
            <a:off x="0" y="1365325"/>
            <a:ext cx="2984219" cy="1167455"/>
            <a:chOff x="0" y="1365325"/>
            <a:chExt cx="2984219" cy="1167455"/>
          </a:xfrm>
        </p:grpSpPr>
        <p:sp>
          <p:nvSpPr>
            <p:cNvPr id="5" name="Google Shape;1351;p43">
              <a:extLst>
                <a:ext uri="{FF2B5EF4-FFF2-40B4-BE49-F238E27FC236}">
                  <a16:creationId xmlns:a16="http://schemas.microsoft.com/office/drawing/2014/main" id="{6FCEE90B-292A-5820-016B-0D0F9CD63049}"/>
                </a:ext>
              </a:extLst>
            </p:cNvPr>
            <p:cNvSpPr txBox="1"/>
            <p:nvPr/>
          </p:nvSpPr>
          <p:spPr>
            <a:xfrm>
              <a:off x="987228" y="1644959"/>
              <a:ext cx="977157"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lang="en-US" sz="1800" b="1" dirty="0">
                <a:solidFill>
                  <a:schemeClr val="lt1"/>
                </a:solidFill>
                <a:latin typeface="Poppins"/>
                <a:ea typeface="Poppins"/>
                <a:cs typeface="Poppins"/>
                <a:sym typeface="Poppins"/>
              </a:endParaRPr>
            </a:p>
          </p:txBody>
        </p:sp>
        <p:sp>
          <p:nvSpPr>
            <p:cNvPr id="6" name="Google Shape;1352;p43">
              <a:extLst>
                <a:ext uri="{FF2B5EF4-FFF2-40B4-BE49-F238E27FC236}">
                  <a16:creationId xmlns:a16="http://schemas.microsoft.com/office/drawing/2014/main" id="{6EAAF2D5-1099-E8E3-444D-408E4147814B}"/>
                </a:ext>
              </a:extLst>
            </p:cNvPr>
            <p:cNvSpPr txBox="1"/>
            <p:nvPr/>
          </p:nvSpPr>
          <p:spPr>
            <a:xfrm>
              <a:off x="0" y="2047980"/>
              <a:ext cx="2984219"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solidFill>
                    <a:schemeClr val="dk1"/>
                  </a:solidFill>
                  <a:latin typeface="Poppins Light"/>
                  <a:ea typeface="Poppins Light"/>
                  <a:cs typeface="Poppins Light"/>
                  <a:sym typeface="Poppins Light"/>
                </a:rPr>
                <a:t>Assess the feasibility of technology </a:t>
              </a:r>
            </a:p>
            <a:p>
              <a:pPr marL="0" lvl="0" indent="0" algn="ctr" rtl="0">
                <a:spcBef>
                  <a:spcPts val="0"/>
                </a:spcBef>
                <a:spcAft>
                  <a:spcPts val="0"/>
                </a:spcAft>
                <a:buNone/>
              </a:pPr>
              <a:r>
                <a:rPr lang="en" altLang="ko-KR" sz="1000" dirty="0">
                  <a:solidFill>
                    <a:schemeClr val="dk1"/>
                  </a:solidFill>
                  <a:latin typeface="Poppins Light"/>
                  <a:ea typeface="Poppins Light"/>
                  <a:cs typeface="Poppins Light"/>
                  <a:sym typeface="Poppins Light"/>
                </a:rPr>
                <a:t>Finalize licensing agreements</a:t>
              </a:r>
              <a:r>
                <a:rPr lang="ko-KR" altLang="en-US" sz="1000" dirty="0">
                  <a:solidFill>
                    <a:schemeClr val="dk1"/>
                  </a:solidFill>
                  <a:latin typeface="Poppins Light"/>
                  <a:ea typeface="Poppins Light"/>
                  <a:cs typeface="Poppins Light"/>
                  <a:sym typeface="Poppins Light"/>
                </a:rPr>
                <a:t> </a:t>
              </a:r>
              <a:r>
                <a:rPr lang="en-US" altLang="ko-KR" sz="1000" dirty="0">
                  <a:solidFill>
                    <a:schemeClr val="dk1"/>
                  </a:solidFill>
                  <a:latin typeface="Poppins Light"/>
                  <a:ea typeface="Poppins Light"/>
                  <a:cs typeface="Poppins Light"/>
                  <a:sym typeface="Poppins Light"/>
                </a:rPr>
                <a:t>and</a:t>
              </a:r>
              <a:r>
                <a:rPr lang="ko-KR" altLang="en-US" sz="1000" dirty="0">
                  <a:solidFill>
                    <a:schemeClr val="dk1"/>
                  </a:solidFill>
                  <a:latin typeface="Poppins Light"/>
                  <a:ea typeface="Poppins Light"/>
                  <a:cs typeface="Poppins Light"/>
                  <a:sym typeface="Poppins Light"/>
                </a:rPr>
                <a:t> </a:t>
              </a:r>
              <a:r>
                <a:rPr lang="en" altLang="ko-KR" sz="1000" dirty="0">
                  <a:solidFill>
                    <a:schemeClr val="dk1"/>
                  </a:solidFill>
                  <a:latin typeface="Poppins Light"/>
                  <a:ea typeface="Poppins Light"/>
                  <a:cs typeface="Poppins Light"/>
                  <a:sym typeface="Poppins Light"/>
                </a:rPr>
                <a:t>negotiations with partners</a:t>
              </a:r>
            </a:p>
            <a:p>
              <a:pPr marL="0" lvl="0" indent="0" algn="ctr" rtl="0">
                <a:spcBef>
                  <a:spcPts val="0"/>
                </a:spcBef>
                <a:spcAft>
                  <a:spcPts val="0"/>
                </a:spcAft>
                <a:buNone/>
              </a:pPr>
              <a:r>
                <a:rPr lang="en" sz="1000" dirty="0">
                  <a:solidFill>
                    <a:schemeClr val="dk1"/>
                  </a:solidFill>
                  <a:latin typeface="Poppins Light"/>
                  <a:ea typeface="Poppins Light"/>
                  <a:cs typeface="Poppins Light"/>
                  <a:sym typeface="Poppins Light"/>
                </a:rPr>
                <a:t>Create a budget for technology acquisition</a:t>
              </a:r>
            </a:p>
          </p:txBody>
        </p:sp>
        <p:sp>
          <p:nvSpPr>
            <p:cNvPr id="7" name="Google Shape;1353;p43">
              <a:extLst>
                <a:ext uri="{FF2B5EF4-FFF2-40B4-BE49-F238E27FC236}">
                  <a16:creationId xmlns:a16="http://schemas.microsoft.com/office/drawing/2014/main" id="{37024200-DDFB-C404-EC80-7CB47E27371A}"/>
                </a:ext>
              </a:extLst>
            </p:cNvPr>
            <p:cNvSpPr txBox="1"/>
            <p:nvPr/>
          </p:nvSpPr>
          <p:spPr>
            <a:xfrm>
              <a:off x="461246" y="1365325"/>
              <a:ext cx="1985992"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800" b="1" dirty="0">
                  <a:solidFill>
                    <a:schemeClr val="lt1"/>
                  </a:solidFill>
                  <a:latin typeface="Poppins"/>
                  <a:ea typeface="Poppins"/>
                  <a:cs typeface="Poppins"/>
                  <a:sym typeface="Poppins"/>
                </a:rPr>
                <a:t>20</a:t>
              </a:r>
              <a:r>
                <a:rPr lang="en-US" altLang="ko-KR" sz="2800" b="1" dirty="0">
                  <a:solidFill>
                    <a:schemeClr val="lt1"/>
                  </a:solidFill>
                  <a:latin typeface="Poppins"/>
                  <a:ea typeface="Poppins"/>
                  <a:cs typeface="Poppins"/>
                  <a:sym typeface="Poppins"/>
                </a:rPr>
                <a:t>23</a:t>
              </a:r>
              <a:endParaRPr sz="2800" b="1" dirty="0">
                <a:solidFill>
                  <a:schemeClr val="lt1"/>
                </a:solidFill>
                <a:latin typeface="Poppins"/>
                <a:ea typeface="Poppins"/>
                <a:cs typeface="Poppins"/>
                <a:sym typeface="Poppins"/>
              </a:endParaRPr>
            </a:p>
          </p:txBody>
        </p:sp>
      </p:grpSp>
      <p:grpSp>
        <p:nvGrpSpPr>
          <p:cNvPr id="8" name="Google Shape;1354;p43">
            <a:extLst>
              <a:ext uri="{FF2B5EF4-FFF2-40B4-BE49-F238E27FC236}">
                <a16:creationId xmlns:a16="http://schemas.microsoft.com/office/drawing/2014/main" id="{6EC18AA7-2962-F8B8-40FA-C3D1AFAA56F4}"/>
              </a:ext>
            </a:extLst>
          </p:cNvPr>
          <p:cNvGrpSpPr/>
          <p:nvPr/>
        </p:nvGrpSpPr>
        <p:grpSpPr>
          <a:xfrm>
            <a:off x="5897354" y="1365325"/>
            <a:ext cx="3321150" cy="1429285"/>
            <a:chOff x="5857497" y="1365325"/>
            <a:chExt cx="2720327" cy="1429285"/>
          </a:xfrm>
        </p:grpSpPr>
        <p:sp>
          <p:nvSpPr>
            <p:cNvPr id="10" name="Google Shape;1356;p43">
              <a:extLst>
                <a:ext uri="{FF2B5EF4-FFF2-40B4-BE49-F238E27FC236}">
                  <a16:creationId xmlns:a16="http://schemas.microsoft.com/office/drawing/2014/main" id="{F4436575-F6D5-330F-6173-1912B944E55F}"/>
                </a:ext>
              </a:extLst>
            </p:cNvPr>
            <p:cNvSpPr txBox="1"/>
            <p:nvPr/>
          </p:nvSpPr>
          <p:spPr>
            <a:xfrm>
              <a:off x="5857497" y="2047979"/>
              <a:ext cx="2720327" cy="74663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ltLang="ko-KR" sz="1000" dirty="0">
                  <a:solidFill>
                    <a:schemeClr val="dk1"/>
                  </a:solidFill>
                  <a:latin typeface="Poppins Light"/>
                  <a:ea typeface="Poppins Light"/>
                  <a:cs typeface="Poppins Light"/>
                  <a:sym typeface="Poppins Light"/>
                </a:rPr>
                <a:t>Finalize</a:t>
              </a:r>
              <a:r>
                <a:rPr lang="en" sz="1000" dirty="0">
                  <a:solidFill>
                    <a:schemeClr val="dk1"/>
                  </a:solidFill>
                  <a:latin typeface="Poppins Light"/>
                  <a:ea typeface="Poppins Light"/>
                  <a:cs typeface="Poppins Light"/>
                  <a:sym typeface="Poppins Light"/>
                </a:rPr>
                <a:t> implementation of acquired technology</a:t>
              </a:r>
            </a:p>
            <a:p>
              <a:pPr marL="0" lvl="0" indent="0" algn="ctr" rtl="0">
                <a:spcBef>
                  <a:spcPts val="0"/>
                </a:spcBef>
                <a:spcAft>
                  <a:spcPts val="0"/>
                </a:spcAft>
                <a:buNone/>
              </a:pPr>
              <a:r>
                <a:rPr lang="en" sz="1000" dirty="0">
                  <a:solidFill>
                    <a:schemeClr val="dk1"/>
                  </a:solidFill>
                  <a:latin typeface="Poppins Light"/>
                  <a:ea typeface="Poppins Light"/>
                  <a:cs typeface="Poppins Light"/>
                  <a:sym typeface="Poppins Light"/>
                </a:rPr>
                <a:t>Monitor progress and make adjustments Conduct regular evaluations of the effectiveness of acquired technology</a:t>
              </a:r>
              <a:endParaRPr sz="900" dirty="0">
                <a:solidFill>
                  <a:schemeClr val="dk1"/>
                </a:solidFill>
                <a:latin typeface="Poppins Light"/>
                <a:ea typeface="Poppins Light"/>
                <a:cs typeface="Poppins Light"/>
                <a:sym typeface="Poppins Light"/>
              </a:endParaRPr>
            </a:p>
          </p:txBody>
        </p:sp>
        <p:sp>
          <p:nvSpPr>
            <p:cNvPr id="11" name="Google Shape;1357;p43">
              <a:extLst>
                <a:ext uri="{FF2B5EF4-FFF2-40B4-BE49-F238E27FC236}">
                  <a16:creationId xmlns:a16="http://schemas.microsoft.com/office/drawing/2014/main" id="{3B963198-B54A-627A-D808-B2ED8E3CB38F}"/>
                </a:ext>
              </a:extLst>
            </p:cNvPr>
            <p:cNvSpPr txBox="1"/>
            <p:nvPr/>
          </p:nvSpPr>
          <p:spPr>
            <a:xfrm>
              <a:off x="6696699" y="1365325"/>
              <a:ext cx="12444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800" b="1" dirty="0">
                  <a:solidFill>
                    <a:schemeClr val="lt1"/>
                  </a:solidFill>
                  <a:latin typeface="Poppins"/>
                  <a:ea typeface="Poppins"/>
                  <a:cs typeface="Poppins"/>
                  <a:sym typeface="Poppins"/>
                </a:rPr>
                <a:t>2025</a:t>
              </a:r>
              <a:endParaRPr sz="2800" b="1" dirty="0">
                <a:solidFill>
                  <a:schemeClr val="lt1"/>
                </a:solidFill>
                <a:latin typeface="Poppins"/>
                <a:ea typeface="Poppins"/>
                <a:cs typeface="Poppins"/>
                <a:sym typeface="Poppins"/>
              </a:endParaRPr>
            </a:p>
          </p:txBody>
        </p:sp>
      </p:grpSp>
      <p:grpSp>
        <p:nvGrpSpPr>
          <p:cNvPr id="12" name="Google Shape;1358;p43">
            <a:extLst>
              <a:ext uri="{FF2B5EF4-FFF2-40B4-BE49-F238E27FC236}">
                <a16:creationId xmlns:a16="http://schemas.microsoft.com/office/drawing/2014/main" id="{D1B02692-0921-74C8-FAD5-F454ED4545AC}"/>
              </a:ext>
            </a:extLst>
          </p:cNvPr>
          <p:cNvGrpSpPr/>
          <p:nvPr/>
        </p:nvGrpSpPr>
        <p:grpSpPr>
          <a:xfrm>
            <a:off x="720001" y="3275701"/>
            <a:ext cx="3075164" cy="1180484"/>
            <a:chOff x="183020" y="3137841"/>
            <a:chExt cx="3075164" cy="1180484"/>
          </a:xfrm>
        </p:grpSpPr>
        <p:sp>
          <p:nvSpPr>
            <p:cNvPr id="13" name="Google Shape;1359;p43">
              <a:extLst>
                <a:ext uri="{FF2B5EF4-FFF2-40B4-BE49-F238E27FC236}">
                  <a16:creationId xmlns:a16="http://schemas.microsoft.com/office/drawing/2014/main" id="{90A6996B-DED6-16D6-2185-4E9F244FA129}"/>
                </a:ext>
              </a:extLst>
            </p:cNvPr>
            <p:cNvSpPr txBox="1"/>
            <p:nvPr/>
          </p:nvSpPr>
          <p:spPr>
            <a:xfrm>
              <a:off x="719865" y="3531760"/>
              <a:ext cx="22101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lt1"/>
                  </a:solidFill>
                  <a:latin typeface="Poppins"/>
                  <a:ea typeface="Poppins"/>
                  <a:cs typeface="Poppins"/>
                  <a:sym typeface="Poppins"/>
                </a:rPr>
                <a:t>Year3</a:t>
              </a:r>
              <a:endParaRPr sz="1800" b="1" dirty="0">
                <a:solidFill>
                  <a:schemeClr val="lt1"/>
                </a:solidFill>
                <a:latin typeface="Poppins"/>
                <a:ea typeface="Poppins"/>
                <a:cs typeface="Poppins"/>
                <a:sym typeface="Poppins"/>
              </a:endParaRPr>
            </a:p>
          </p:txBody>
        </p:sp>
        <p:sp>
          <p:nvSpPr>
            <p:cNvPr id="14" name="Google Shape;1360;p43">
              <a:extLst>
                <a:ext uri="{FF2B5EF4-FFF2-40B4-BE49-F238E27FC236}">
                  <a16:creationId xmlns:a16="http://schemas.microsoft.com/office/drawing/2014/main" id="{C405CA38-A710-918A-3839-A93884152914}"/>
                </a:ext>
              </a:extLst>
            </p:cNvPr>
            <p:cNvSpPr txBox="1"/>
            <p:nvPr/>
          </p:nvSpPr>
          <p:spPr>
            <a:xfrm>
              <a:off x="183020" y="3833525"/>
              <a:ext cx="3075164"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solidFill>
                    <a:schemeClr val="dk1"/>
                  </a:solidFill>
                  <a:latin typeface="Poppins Light"/>
                  <a:ea typeface="Poppins Light"/>
                  <a:cs typeface="Poppins Light"/>
                  <a:sym typeface="Poppins Light"/>
                </a:rPr>
                <a:t>Evaluate the success of acquired technology </a:t>
              </a:r>
              <a:r>
                <a:rPr lang="en-US" altLang="ko-KR" sz="1000" dirty="0">
                  <a:solidFill>
                    <a:schemeClr val="dk1"/>
                  </a:solidFill>
                  <a:latin typeface="Poppins Light"/>
                  <a:ea typeface="Poppins Light"/>
                  <a:cs typeface="Poppins Light"/>
                  <a:sym typeface="Poppins Light"/>
                </a:rPr>
                <a:t>C</a:t>
              </a:r>
              <a:r>
                <a:rPr lang="en" sz="1000" dirty="0" err="1">
                  <a:solidFill>
                    <a:schemeClr val="dk1"/>
                  </a:solidFill>
                  <a:latin typeface="Poppins Light"/>
                  <a:ea typeface="Poppins Light"/>
                  <a:cs typeface="Poppins Light"/>
                  <a:sym typeface="Poppins Light"/>
                </a:rPr>
                <a:t>onsider</a:t>
              </a:r>
              <a:r>
                <a:rPr lang="en" sz="1000" dirty="0">
                  <a:solidFill>
                    <a:schemeClr val="dk1"/>
                  </a:solidFill>
                  <a:latin typeface="Poppins Light"/>
                  <a:ea typeface="Poppins Light"/>
                  <a:cs typeface="Poppins Light"/>
                  <a:sym typeface="Poppins Light"/>
                </a:rPr>
                <a:t> potential additional acquisitions</a:t>
              </a:r>
            </a:p>
            <a:p>
              <a:pPr marL="0" lvl="0" indent="0" algn="ctr" rtl="0">
                <a:spcBef>
                  <a:spcPts val="0"/>
                </a:spcBef>
                <a:spcAft>
                  <a:spcPts val="0"/>
                </a:spcAft>
                <a:buNone/>
              </a:pPr>
              <a:r>
                <a:rPr lang="en" sz="1000" dirty="0">
                  <a:solidFill>
                    <a:schemeClr val="dk1"/>
                  </a:solidFill>
                  <a:latin typeface="Poppins Light"/>
                  <a:ea typeface="Poppins Light"/>
                  <a:cs typeface="Poppins Light"/>
                  <a:sym typeface="Poppins Light"/>
                </a:rPr>
                <a:t>Continuously assess the company's technology needs and identify areas for improvement</a:t>
              </a:r>
              <a:endParaRPr sz="1000" dirty="0">
                <a:solidFill>
                  <a:schemeClr val="dk1"/>
                </a:solidFill>
                <a:latin typeface="Poppins Light"/>
                <a:ea typeface="Poppins Light"/>
                <a:cs typeface="Poppins Light"/>
                <a:sym typeface="Poppins Light"/>
              </a:endParaRPr>
            </a:p>
          </p:txBody>
        </p:sp>
        <p:sp>
          <p:nvSpPr>
            <p:cNvPr id="15" name="Google Shape;1361;p43">
              <a:extLst>
                <a:ext uri="{FF2B5EF4-FFF2-40B4-BE49-F238E27FC236}">
                  <a16:creationId xmlns:a16="http://schemas.microsoft.com/office/drawing/2014/main" id="{58804CF8-4AE5-54FA-54F8-21D71AA848CA}"/>
                </a:ext>
              </a:extLst>
            </p:cNvPr>
            <p:cNvSpPr txBox="1"/>
            <p:nvPr/>
          </p:nvSpPr>
          <p:spPr>
            <a:xfrm>
              <a:off x="1202838" y="3137841"/>
              <a:ext cx="1244400" cy="54076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800" b="1" dirty="0">
                  <a:solidFill>
                    <a:schemeClr val="lt1"/>
                  </a:solidFill>
                  <a:latin typeface="Poppins"/>
                  <a:ea typeface="Poppins"/>
                  <a:cs typeface="Poppins"/>
                  <a:sym typeface="Poppins"/>
                </a:rPr>
                <a:t>2026</a:t>
              </a:r>
              <a:endParaRPr sz="2800" b="1" dirty="0">
                <a:solidFill>
                  <a:schemeClr val="lt1"/>
                </a:solidFill>
                <a:latin typeface="Poppins"/>
                <a:ea typeface="Poppins"/>
                <a:cs typeface="Poppins"/>
                <a:sym typeface="Poppins"/>
              </a:endParaRPr>
            </a:p>
          </p:txBody>
        </p:sp>
      </p:grpSp>
      <p:sp>
        <p:nvSpPr>
          <p:cNvPr id="19" name="Google Shape;1365;p43">
            <a:extLst>
              <a:ext uri="{FF2B5EF4-FFF2-40B4-BE49-F238E27FC236}">
                <a16:creationId xmlns:a16="http://schemas.microsoft.com/office/drawing/2014/main" id="{E796C19A-A03E-A8BA-1095-7842AEF97454}"/>
              </a:ext>
            </a:extLst>
          </p:cNvPr>
          <p:cNvSpPr txBox="1"/>
          <p:nvPr/>
        </p:nvSpPr>
        <p:spPr>
          <a:xfrm>
            <a:off x="6696699" y="3275701"/>
            <a:ext cx="12444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1800" b="1" dirty="0">
              <a:solidFill>
                <a:schemeClr val="lt1"/>
              </a:solidFill>
              <a:latin typeface="Poppins"/>
              <a:ea typeface="Poppins"/>
              <a:cs typeface="Poppins"/>
              <a:sym typeface="Poppins"/>
            </a:endParaRPr>
          </a:p>
        </p:txBody>
      </p:sp>
      <p:grpSp>
        <p:nvGrpSpPr>
          <p:cNvPr id="20" name="Google Shape;1366;p43">
            <a:extLst>
              <a:ext uri="{FF2B5EF4-FFF2-40B4-BE49-F238E27FC236}">
                <a16:creationId xmlns:a16="http://schemas.microsoft.com/office/drawing/2014/main" id="{DDB98598-7013-8624-CE29-0BF8F29A8869}"/>
              </a:ext>
            </a:extLst>
          </p:cNvPr>
          <p:cNvGrpSpPr/>
          <p:nvPr/>
        </p:nvGrpSpPr>
        <p:grpSpPr>
          <a:xfrm>
            <a:off x="2913133" y="1365325"/>
            <a:ext cx="3058719" cy="1174122"/>
            <a:chOff x="2913133" y="1365325"/>
            <a:chExt cx="3058719" cy="1174122"/>
          </a:xfrm>
        </p:grpSpPr>
        <p:sp>
          <p:nvSpPr>
            <p:cNvPr id="22" name="Google Shape;1368;p43">
              <a:extLst>
                <a:ext uri="{FF2B5EF4-FFF2-40B4-BE49-F238E27FC236}">
                  <a16:creationId xmlns:a16="http://schemas.microsoft.com/office/drawing/2014/main" id="{C262D82C-14A8-8C69-1752-B0F14839D2C4}"/>
                </a:ext>
              </a:extLst>
            </p:cNvPr>
            <p:cNvSpPr txBox="1"/>
            <p:nvPr/>
          </p:nvSpPr>
          <p:spPr>
            <a:xfrm>
              <a:off x="2913133" y="2054647"/>
              <a:ext cx="3058719"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solidFill>
                    <a:schemeClr val="dk1"/>
                  </a:solidFill>
                  <a:latin typeface="Poppins Light"/>
                  <a:ea typeface="Poppins Light"/>
                  <a:cs typeface="Poppins Light"/>
                  <a:sym typeface="Poppins Light"/>
                </a:rPr>
                <a:t>Develop </a:t>
              </a:r>
              <a:r>
                <a:rPr lang="en-US" altLang="ko-KR" sz="1000" dirty="0">
                  <a:solidFill>
                    <a:schemeClr val="dk1"/>
                  </a:solidFill>
                  <a:latin typeface="Poppins Light"/>
                  <a:ea typeface="Poppins Light"/>
                  <a:cs typeface="Poppins Light"/>
                  <a:sym typeface="Poppins Light"/>
                </a:rPr>
                <a:t>and</a:t>
              </a:r>
              <a:r>
                <a:rPr lang="en" sz="1000" dirty="0">
                  <a:solidFill>
                    <a:schemeClr val="dk1"/>
                  </a:solidFill>
                  <a:latin typeface="Poppins Light"/>
                  <a:ea typeface="Poppins Light"/>
                  <a:cs typeface="Poppins Light"/>
                  <a:sym typeface="Poppins Light"/>
                </a:rPr>
                <a:t> </a:t>
              </a:r>
              <a:r>
                <a:rPr lang="en" sz="1000" dirty="0" err="1">
                  <a:solidFill>
                    <a:schemeClr val="dk1"/>
                  </a:solidFill>
                  <a:latin typeface="Poppins Light"/>
                  <a:ea typeface="Poppins Light"/>
                  <a:cs typeface="Poppins Light"/>
                  <a:sym typeface="Poppins Light"/>
                </a:rPr>
                <a:t>integrat</a:t>
              </a:r>
              <a:r>
                <a:rPr lang="en-US" altLang="ko-KR" sz="1000" dirty="0">
                  <a:solidFill>
                    <a:schemeClr val="dk1"/>
                  </a:solidFill>
                  <a:latin typeface="Poppins Light"/>
                  <a:ea typeface="Poppins Light"/>
                  <a:cs typeface="Poppins Light"/>
                  <a:sym typeface="Poppins Light"/>
                </a:rPr>
                <a:t>e</a:t>
              </a:r>
              <a:r>
                <a:rPr lang="en" sz="1000" dirty="0">
                  <a:solidFill>
                    <a:schemeClr val="dk1"/>
                  </a:solidFill>
                  <a:latin typeface="Poppins Light"/>
                  <a:ea typeface="Poppins Light"/>
                  <a:cs typeface="Poppins Light"/>
                  <a:sym typeface="Poppins Light"/>
                </a:rPr>
                <a:t> acquired technology into the company’s </a:t>
              </a:r>
              <a:r>
                <a:rPr lang="en-US" altLang="ko-KR" sz="1000" dirty="0">
                  <a:solidFill>
                    <a:schemeClr val="dk1"/>
                  </a:solidFill>
                  <a:latin typeface="Poppins Light"/>
                  <a:ea typeface="Poppins Light"/>
                  <a:cs typeface="Poppins Light"/>
                  <a:sym typeface="Poppins Light"/>
                </a:rPr>
                <a:t>service</a:t>
              </a:r>
              <a:endParaRPr sz="1000" dirty="0">
                <a:solidFill>
                  <a:schemeClr val="dk1"/>
                </a:solidFill>
                <a:latin typeface="Poppins Light"/>
                <a:ea typeface="Poppins Light"/>
                <a:cs typeface="Poppins Light"/>
                <a:sym typeface="Poppins Light"/>
              </a:endParaRPr>
            </a:p>
          </p:txBody>
        </p:sp>
        <p:sp>
          <p:nvSpPr>
            <p:cNvPr id="23" name="Google Shape;1369;p43">
              <a:extLst>
                <a:ext uri="{FF2B5EF4-FFF2-40B4-BE49-F238E27FC236}">
                  <a16:creationId xmlns:a16="http://schemas.microsoft.com/office/drawing/2014/main" id="{847808FA-D588-AA57-6AA4-46BB0C954B82}"/>
                </a:ext>
              </a:extLst>
            </p:cNvPr>
            <p:cNvSpPr txBox="1"/>
            <p:nvPr/>
          </p:nvSpPr>
          <p:spPr>
            <a:xfrm>
              <a:off x="3949738" y="1365325"/>
              <a:ext cx="12444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800" b="1" dirty="0">
                  <a:solidFill>
                    <a:schemeClr val="lt1"/>
                  </a:solidFill>
                  <a:latin typeface="Poppins"/>
                  <a:ea typeface="Poppins"/>
                  <a:cs typeface="Poppins"/>
                  <a:sym typeface="Poppins"/>
                </a:rPr>
                <a:t>20</a:t>
              </a:r>
              <a:r>
                <a:rPr lang="en-US" altLang="ko-KR" sz="2800" b="1" dirty="0">
                  <a:solidFill>
                    <a:schemeClr val="lt1"/>
                  </a:solidFill>
                  <a:latin typeface="Poppins"/>
                  <a:ea typeface="Poppins"/>
                  <a:cs typeface="Poppins"/>
                  <a:sym typeface="Poppins"/>
                </a:rPr>
                <a:t>24</a:t>
              </a:r>
              <a:endParaRPr sz="2800" b="1" dirty="0">
                <a:solidFill>
                  <a:schemeClr val="lt1"/>
                </a:solidFill>
                <a:latin typeface="Poppins"/>
                <a:ea typeface="Poppins"/>
                <a:cs typeface="Poppins"/>
                <a:sym typeface="Poppins"/>
              </a:endParaRPr>
            </a:p>
          </p:txBody>
        </p:sp>
      </p:grpSp>
      <p:grpSp>
        <p:nvGrpSpPr>
          <p:cNvPr id="24" name="Google Shape;1370;p43">
            <a:extLst>
              <a:ext uri="{FF2B5EF4-FFF2-40B4-BE49-F238E27FC236}">
                <a16:creationId xmlns:a16="http://schemas.microsoft.com/office/drawing/2014/main" id="{29C5EF4C-89A0-C5AE-DD2B-D909E676E3B8}"/>
              </a:ext>
            </a:extLst>
          </p:cNvPr>
          <p:cNvGrpSpPr/>
          <p:nvPr/>
        </p:nvGrpSpPr>
        <p:grpSpPr>
          <a:xfrm>
            <a:off x="5677046" y="3275701"/>
            <a:ext cx="3070444" cy="1158634"/>
            <a:chOff x="3654931" y="3137840"/>
            <a:chExt cx="3070444" cy="1158634"/>
          </a:xfrm>
        </p:grpSpPr>
        <p:sp>
          <p:nvSpPr>
            <p:cNvPr id="25" name="Google Shape;1371;p43">
              <a:extLst>
                <a:ext uri="{FF2B5EF4-FFF2-40B4-BE49-F238E27FC236}">
                  <a16:creationId xmlns:a16="http://schemas.microsoft.com/office/drawing/2014/main" id="{3340FC20-BF78-E146-42CA-B085E1E48C5F}"/>
                </a:ext>
              </a:extLst>
            </p:cNvPr>
            <p:cNvSpPr txBox="1"/>
            <p:nvPr/>
          </p:nvSpPr>
          <p:spPr>
            <a:xfrm>
              <a:off x="4121996" y="3535687"/>
              <a:ext cx="22101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b="1" dirty="0">
                  <a:solidFill>
                    <a:schemeClr val="lt1"/>
                  </a:solidFill>
                  <a:latin typeface="Poppins"/>
                  <a:ea typeface="Poppins"/>
                  <a:cs typeface="Poppins"/>
                  <a:sym typeface="Poppins"/>
                </a:rPr>
                <a:t>Year4</a:t>
              </a:r>
              <a:endParaRPr sz="1800" b="1" dirty="0">
                <a:solidFill>
                  <a:schemeClr val="lt1"/>
                </a:solidFill>
                <a:latin typeface="Poppins"/>
                <a:ea typeface="Poppins"/>
                <a:cs typeface="Poppins"/>
                <a:sym typeface="Poppins"/>
              </a:endParaRPr>
            </a:p>
          </p:txBody>
        </p:sp>
        <p:sp>
          <p:nvSpPr>
            <p:cNvPr id="26" name="Google Shape;1372;p43">
              <a:extLst>
                <a:ext uri="{FF2B5EF4-FFF2-40B4-BE49-F238E27FC236}">
                  <a16:creationId xmlns:a16="http://schemas.microsoft.com/office/drawing/2014/main" id="{B51CD05B-C45D-6168-8850-0C2948A50EFF}"/>
                </a:ext>
              </a:extLst>
            </p:cNvPr>
            <p:cNvSpPr txBox="1"/>
            <p:nvPr/>
          </p:nvSpPr>
          <p:spPr>
            <a:xfrm>
              <a:off x="3654931" y="3811674"/>
              <a:ext cx="3070444" cy="484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dirty="0">
                  <a:solidFill>
                    <a:schemeClr val="dk1"/>
                  </a:solidFill>
                  <a:latin typeface="Poppins Light"/>
                  <a:ea typeface="Poppins Light"/>
                  <a:cs typeface="Poppins Light"/>
                  <a:sym typeface="Poppins Light"/>
                </a:rPr>
                <a:t>Continue to monitor and evaluate the effectiveness of acquired technology</a:t>
              </a:r>
            </a:p>
            <a:p>
              <a:pPr marL="0" lvl="0" indent="0" algn="ctr" rtl="0">
                <a:spcBef>
                  <a:spcPts val="0"/>
                </a:spcBef>
                <a:spcAft>
                  <a:spcPts val="0"/>
                </a:spcAft>
                <a:buNone/>
              </a:pPr>
              <a:r>
                <a:rPr lang="en" sz="1000" dirty="0">
                  <a:solidFill>
                    <a:schemeClr val="dk1"/>
                  </a:solidFill>
                  <a:latin typeface="Poppins Light"/>
                  <a:ea typeface="Poppins Light"/>
                  <a:cs typeface="Poppins Light"/>
                  <a:sym typeface="Poppins Light"/>
                </a:rPr>
                <a:t>Develop plans for future technology acquisition and integration</a:t>
              </a:r>
              <a:endParaRPr sz="1000" dirty="0">
                <a:solidFill>
                  <a:schemeClr val="dk1"/>
                </a:solidFill>
                <a:latin typeface="Poppins Light"/>
                <a:ea typeface="Poppins Light"/>
                <a:cs typeface="Poppins Light"/>
                <a:sym typeface="Poppins Light"/>
              </a:endParaRPr>
            </a:p>
          </p:txBody>
        </p:sp>
        <p:sp>
          <p:nvSpPr>
            <p:cNvPr id="27" name="Google Shape;1373;p43">
              <a:extLst>
                <a:ext uri="{FF2B5EF4-FFF2-40B4-BE49-F238E27FC236}">
                  <a16:creationId xmlns:a16="http://schemas.microsoft.com/office/drawing/2014/main" id="{29511FDD-96F3-004D-745B-6798E96AE7B4}"/>
                </a:ext>
              </a:extLst>
            </p:cNvPr>
            <p:cNvSpPr txBox="1"/>
            <p:nvPr/>
          </p:nvSpPr>
          <p:spPr>
            <a:xfrm>
              <a:off x="4674583" y="3137840"/>
              <a:ext cx="1104927" cy="54076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800" b="1" dirty="0">
                  <a:solidFill>
                    <a:schemeClr val="lt1"/>
                  </a:solidFill>
                  <a:latin typeface="Poppins"/>
                  <a:ea typeface="Poppins"/>
                  <a:cs typeface="Poppins"/>
                  <a:sym typeface="Poppins"/>
                </a:rPr>
                <a:t>2027</a:t>
              </a:r>
              <a:endParaRPr sz="2800" b="1" dirty="0">
                <a:solidFill>
                  <a:schemeClr val="lt1"/>
                </a:solidFill>
                <a:latin typeface="Poppins"/>
                <a:ea typeface="Poppins"/>
                <a:cs typeface="Poppins"/>
                <a:sym typeface="Poppins"/>
              </a:endParaRPr>
            </a:p>
          </p:txBody>
        </p:sp>
      </p:grpSp>
      <p:cxnSp>
        <p:nvCxnSpPr>
          <p:cNvPr id="28" name="Google Shape;1374;p43">
            <a:extLst>
              <a:ext uri="{FF2B5EF4-FFF2-40B4-BE49-F238E27FC236}">
                <a16:creationId xmlns:a16="http://schemas.microsoft.com/office/drawing/2014/main" id="{2C46F0CB-6A98-1E00-DEDD-BB4E9E8BCDEA}"/>
              </a:ext>
            </a:extLst>
          </p:cNvPr>
          <p:cNvCxnSpPr>
            <a:cxnSpLocks/>
            <a:stCxn id="10" idx="2"/>
            <a:endCxn id="15" idx="0"/>
          </p:cNvCxnSpPr>
          <p:nvPr/>
        </p:nvCxnSpPr>
        <p:spPr>
          <a:xfrm rot="5400000">
            <a:off x="4719429" y="437200"/>
            <a:ext cx="481091" cy="5195910"/>
          </a:xfrm>
          <a:prstGeom prst="bentConnector3">
            <a:avLst>
              <a:gd name="adj1" fmla="val 50000"/>
            </a:avLst>
          </a:prstGeom>
          <a:noFill/>
          <a:ln w="19050" cap="flat" cmpd="sng">
            <a:solidFill>
              <a:schemeClr val="lt1"/>
            </a:solidFill>
            <a:prstDash val="solid"/>
            <a:round/>
            <a:headEnd type="oval" w="med" len="med"/>
            <a:tailEnd type="oval" w="med" len="med"/>
          </a:ln>
        </p:spPr>
      </p:cxnSp>
      <p:cxnSp>
        <p:nvCxnSpPr>
          <p:cNvPr id="29" name="Google Shape;1375;p43">
            <a:extLst>
              <a:ext uri="{FF2B5EF4-FFF2-40B4-BE49-F238E27FC236}">
                <a16:creationId xmlns:a16="http://schemas.microsoft.com/office/drawing/2014/main" id="{DEA3E631-C533-7DBF-7972-BB199B3ECC35}"/>
              </a:ext>
            </a:extLst>
          </p:cNvPr>
          <p:cNvCxnSpPr>
            <a:cxnSpLocks/>
            <a:endCxn id="23" idx="1"/>
          </p:cNvCxnSpPr>
          <p:nvPr/>
        </p:nvCxnSpPr>
        <p:spPr>
          <a:xfrm>
            <a:off x="1964385" y="1566775"/>
            <a:ext cx="1985353" cy="0"/>
          </a:xfrm>
          <a:prstGeom prst="straightConnector1">
            <a:avLst/>
          </a:prstGeom>
          <a:noFill/>
          <a:ln w="19050" cap="flat" cmpd="sng">
            <a:solidFill>
              <a:schemeClr val="lt1"/>
            </a:solidFill>
            <a:prstDash val="solid"/>
            <a:round/>
            <a:headEnd type="oval" w="med" len="med"/>
            <a:tailEnd type="oval" w="med" len="med"/>
          </a:ln>
        </p:spPr>
      </p:cxnSp>
      <p:cxnSp>
        <p:nvCxnSpPr>
          <p:cNvPr id="30" name="Google Shape;1376;p43">
            <a:extLst>
              <a:ext uri="{FF2B5EF4-FFF2-40B4-BE49-F238E27FC236}">
                <a16:creationId xmlns:a16="http://schemas.microsoft.com/office/drawing/2014/main" id="{35C3A3C0-5D11-5E6E-C782-343B57844CE9}"/>
              </a:ext>
            </a:extLst>
          </p:cNvPr>
          <p:cNvCxnSpPr>
            <a:stCxn id="23" idx="3"/>
            <a:endCxn id="11" idx="1"/>
          </p:cNvCxnSpPr>
          <p:nvPr/>
        </p:nvCxnSpPr>
        <p:spPr>
          <a:xfrm>
            <a:off x="5194138" y="1566775"/>
            <a:ext cx="1727766" cy="0"/>
          </a:xfrm>
          <a:prstGeom prst="straightConnector1">
            <a:avLst/>
          </a:prstGeom>
          <a:noFill/>
          <a:ln w="19050" cap="flat" cmpd="sng">
            <a:solidFill>
              <a:schemeClr val="lt1"/>
            </a:solidFill>
            <a:prstDash val="solid"/>
            <a:round/>
            <a:headEnd type="oval" w="med" len="med"/>
            <a:tailEnd type="oval" w="med" len="med"/>
          </a:ln>
        </p:spPr>
      </p:cxnSp>
      <p:cxnSp>
        <p:nvCxnSpPr>
          <p:cNvPr id="31" name="Google Shape;1377;p43">
            <a:extLst>
              <a:ext uri="{FF2B5EF4-FFF2-40B4-BE49-F238E27FC236}">
                <a16:creationId xmlns:a16="http://schemas.microsoft.com/office/drawing/2014/main" id="{4E2B827C-1B94-1B72-233D-83C8CCDA3F45}"/>
              </a:ext>
            </a:extLst>
          </p:cNvPr>
          <p:cNvCxnSpPr>
            <a:cxnSpLocks/>
            <a:stCxn id="15" idx="3"/>
            <a:endCxn id="27" idx="1"/>
          </p:cNvCxnSpPr>
          <p:nvPr/>
        </p:nvCxnSpPr>
        <p:spPr>
          <a:xfrm>
            <a:off x="2984219" y="3546081"/>
            <a:ext cx="3712479" cy="0"/>
          </a:xfrm>
          <a:prstGeom prst="straightConnector1">
            <a:avLst/>
          </a:prstGeom>
          <a:noFill/>
          <a:ln w="19050" cap="flat" cmpd="sng">
            <a:solidFill>
              <a:schemeClr val="lt1"/>
            </a:solidFill>
            <a:prstDash val="solid"/>
            <a:round/>
            <a:headEnd type="oval" w="med" len="med"/>
            <a:tailEnd type="oval" w="med" len="med"/>
          </a:ln>
        </p:spPr>
      </p:cxnSp>
      <p:sp>
        <p:nvSpPr>
          <p:cNvPr id="35" name="Google Shape;220;p16">
            <a:extLst>
              <a:ext uri="{FF2B5EF4-FFF2-40B4-BE49-F238E27FC236}">
                <a16:creationId xmlns:a16="http://schemas.microsoft.com/office/drawing/2014/main" id="{C36F870C-8A39-2477-D823-7CF93E5D27DD}"/>
              </a:ext>
            </a:extLst>
          </p:cNvPr>
          <p:cNvSpPr txBox="1">
            <a:spLocks noGrp="1"/>
          </p:cNvSpPr>
          <p:nvPr>
            <p:ph type="title"/>
          </p:nvPr>
        </p:nvSpPr>
        <p:spPr>
          <a:xfrm>
            <a:off x="720000" y="0"/>
            <a:ext cx="7704000" cy="1020300"/>
          </a:xfrm>
          <a:prstGeom prst="rect">
            <a:avLst/>
          </a:prstGeom>
        </p:spPr>
        <p:txBody>
          <a:bodyPr spcFirstLastPara="1" wrap="square" lIns="91425" tIns="91425" rIns="91425" bIns="91425" anchor="ctr" anchorCtr="0">
            <a:noAutofit/>
          </a:bodyPr>
          <a:lstStyle/>
          <a:p>
            <a:r>
              <a:rPr lang="en" altLang="ko-KR" sz="3600" b="1" dirty="0"/>
              <a:t>Technology Acquisition Plan</a:t>
            </a:r>
          </a:p>
        </p:txBody>
      </p:sp>
      <p:sp>
        <p:nvSpPr>
          <p:cNvPr id="37" name="Google Shape;1351;p43">
            <a:extLst>
              <a:ext uri="{FF2B5EF4-FFF2-40B4-BE49-F238E27FC236}">
                <a16:creationId xmlns:a16="http://schemas.microsoft.com/office/drawing/2014/main" id="{166DD57A-37C7-E237-88A2-A87651ECD482}"/>
              </a:ext>
            </a:extLst>
          </p:cNvPr>
          <p:cNvSpPr txBox="1"/>
          <p:nvPr/>
        </p:nvSpPr>
        <p:spPr>
          <a:xfrm>
            <a:off x="3466946" y="1609261"/>
            <a:ext cx="22101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lt1"/>
                </a:solidFill>
                <a:latin typeface="Poppins"/>
                <a:ea typeface="Poppins"/>
                <a:cs typeface="Poppins"/>
                <a:sym typeface="Poppins"/>
              </a:rPr>
              <a:t>Year1</a:t>
            </a:r>
            <a:endParaRPr sz="1800" b="1" dirty="0">
              <a:solidFill>
                <a:schemeClr val="lt1"/>
              </a:solidFill>
              <a:latin typeface="Poppins"/>
              <a:ea typeface="Poppins"/>
              <a:cs typeface="Poppins"/>
              <a:sym typeface="Poppins"/>
            </a:endParaRPr>
          </a:p>
        </p:txBody>
      </p:sp>
      <p:sp>
        <p:nvSpPr>
          <p:cNvPr id="38" name="Google Shape;1351;p43">
            <a:extLst>
              <a:ext uri="{FF2B5EF4-FFF2-40B4-BE49-F238E27FC236}">
                <a16:creationId xmlns:a16="http://schemas.microsoft.com/office/drawing/2014/main" id="{D11E6E8E-3CDA-1413-2AB2-F602B7BB6D11}"/>
              </a:ext>
            </a:extLst>
          </p:cNvPr>
          <p:cNvSpPr txBox="1"/>
          <p:nvPr/>
        </p:nvSpPr>
        <p:spPr>
          <a:xfrm>
            <a:off x="6999611" y="1644959"/>
            <a:ext cx="1424516"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lt1"/>
                </a:solidFill>
                <a:latin typeface="Poppins"/>
                <a:ea typeface="Poppins"/>
                <a:cs typeface="Poppins"/>
                <a:sym typeface="Poppins"/>
              </a:rPr>
              <a:t>Year2</a:t>
            </a:r>
            <a:endParaRPr sz="1800" b="1" dirty="0">
              <a:solidFill>
                <a:schemeClr val="lt1"/>
              </a:solidFill>
              <a:latin typeface="Poppins"/>
              <a:ea typeface="Poppins"/>
              <a:cs typeface="Poppins"/>
              <a:sym typeface="Poppins"/>
            </a:endParaRPr>
          </a:p>
        </p:txBody>
      </p:sp>
      <p:sp>
        <p:nvSpPr>
          <p:cNvPr id="39" name="Google Shape;1351;p43">
            <a:extLst>
              <a:ext uri="{FF2B5EF4-FFF2-40B4-BE49-F238E27FC236}">
                <a16:creationId xmlns:a16="http://schemas.microsoft.com/office/drawing/2014/main" id="{C040A01F-5141-6D93-E093-ED312A24DDAA}"/>
              </a:ext>
            </a:extLst>
          </p:cNvPr>
          <p:cNvSpPr txBox="1"/>
          <p:nvPr/>
        </p:nvSpPr>
        <p:spPr>
          <a:xfrm>
            <a:off x="355147" y="1617776"/>
            <a:ext cx="22101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b="1" dirty="0">
                <a:solidFill>
                  <a:schemeClr val="lt1"/>
                </a:solidFill>
                <a:latin typeface="Poppins"/>
                <a:ea typeface="Poppins"/>
                <a:cs typeface="Poppins"/>
                <a:sym typeface="Poppins"/>
              </a:rPr>
              <a:t>Year</a:t>
            </a:r>
            <a:r>
              <a:rPr lang="en-US" altLang="ko-KR" sz="1800" b="1" dirty="0">
                <a:solidFill>
                  <a:schemeClr val="lt1"/>
                </a:solidFill>
                <a:latin typeface="Poppins"/>
                <a:ea typeface="Poppins"/>
                <a:cs typeface="Poppins"/>
                <a:sym typeface="Poppins"/>
              </a:rPr>
              <a:t>0</a:t>
            </a:r>
            <a:endParaRPr sz="1800" b="1" dirty="0">
              <a:solidFill>
                <a:schemeClr val="lt1"/>
              </a:solidFill>
              <a:latin typeface="Poppins"/>
              <a:ea typeface="Poppins"/>
              <a:cs typeface="Poppins"/>
              <a:sym typeface="Poppins"/>
            </a:endParaRPr>
          </a:p>
        </p:txBody>
      </p:sp>
    </p:spTree>
    <p:extLst>
      <p:ext uri="{BB962C8B-B14F-4D97-AF65-F5344CB8AC3E}">
        <p14:creationId xmlns:p14="http://schemas.microsoft.com/office/powerpoint/2010/main" val="9985205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cxnSp>
        <p:nvCxnSpPr>
          <p:cNvPr id="1288" name="Google Shape;1288;p42"/>
          <p:cNvCxnSpPr>
            <a:cxnSpLocks/>
            <a:stCxn id="1289" idx="3"/>
            <a:endCxn id="1290" idx="1"/>
          </p:cNvCxnSpPr>
          <p:nvPr/>
        </p:nvCxnSpPr>
        <p:spPr>
          <a:xfrm>
            <a:off x="1283795" y="1057185"/>
            <a:ext cx="613481" cy="0"/>
          </a:xfrm>
          <a:prstGeom prst="straightConnector1">
            <a:avLst/>
          </a:prstGeom>
          <a:noFill/>
          <a:ln w="19050" cap="flat" cmpd="sng">
            <a:solidFill>
              <a:schemeClr val="lt1"/>
            </a:solidFill>
            <a:prstDash val="solid"/>
            <a:round/>
            <a:headEnd type="oval" w="med" len="med"/>
            <a:tailEnd type="oval" w="med" len="med"/>
          </a:ln>
        </p:spPr>
      </p:cxnSp>
      <p:cxnSp>
        <p:nvCxnSpPr>
          <p:cNvPr id="1291" name="Google Shape;1291;p42"/>
          <p:cNvCxnSpPr>
            <a:cxnSpLocks/>
          </p:cNvCxnSpPr>
          <p:nvPr/>
        </p:nvCxnSpPr>
        <p:spPr>
          <a:xfrm>
            <a:off x="5600907" y="1047728"/>
            <a:ext cx="1196317" cy="12668"/>
          </a:xfrm>
          <a:prstGeom prst="straightConnector1">
            <a:avLst/>
          </a:prstGeom>
          <a:noFill/>
          <a:ln w="19050" cap="flat" cmpd="sng">
            <a:solidFill>
              <a:srgbClr val="F9BE57"/>
            </a:solidFill>
            <a:prstDash val="solid"/>
            <a:round/>
            <a:headEnd type="oval" w="med" len="med"/>
            <a:tailEnd type="oval" w="med" len="med"/>
          </a:ln>
        </p:spPr>
      </p:cxnSp>
      <p:sp>
        <p:nvSpPr>
          <p:cNvPr id="1293" name="Google Shape;1293;p42"/>
          <p:cNvSpPr/>
          <p:nvPr/>
        </p:nvSpPr>
        <p:spPr>
          <a:xfrm>
            <a:off x="6797224" y="629659"/>
            <a:ext cx="1875818" cy="8550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ltLang="ko-KR" sz="2500" b="1" dirty="0">
                <a:solidFill>
                  <a:srgbClr val="F9BE57"/>
                </a:solidFill>
                <a:latin typeface="Poppins" pitchFamily="2" charset="0"/>
                <a:cs typeface="Poppins" pitchFamily="2" charset="0"/>
              </a:rPr>
              <a:t>Targeting</a:t>
            </a:r>
            <a:endParaRPr sz="2500" b="1" dirty="0">
              <a:solidFill>
                <a:srgbClr val="F9BE57"/>
              </a:solidFill>
              <a:latin typeface="Poppins"/>
              <a:ea typeface="Poppins"/>
              <a:cs typeface="Poppins"/>
              <a:sym typeface="Poppins"/>
            </a:endParaRPr>
          </a:p>
        </p:txBody>
      </p:sp>
      <p:sp>
        <p:nvSpPr>
          <p:cNvPr id="1292" name="Google Shape;1292;p42"/>
          <p:cNvSpPr/>
          <p:nvPr/>
        </p:nvSpPr>
        <p:spPr>
          <a:xfrm>
            <a:off x="4873279" y="590531"/>
            <a:ext cx="864650" cy="9143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b="1" dirty="0">
                <a:solidFill>
                  <a:srgbClr val="F9BE57"/>
                </a:solidFill>
                <a:latin typeface="Poppins"/>
                <a:ea typeface="Poppins"/>
                <a:cs typeface="Poppins"/>
                <a:sym typeface="Poppins"/>
              </a:rPr>
              <a:t>02</a:t>
            </a:r>
            <a:endParaRPr sz="2500" b="1" dirty="0">
              <a:solidFill>
                <a:srgbClr val="F9BE57"/>
              </a:solidFill>
              <a:latin typeface="Poppins"/>
              <a:ea typeface="Poppins"/>
              <a:cs typeface="Poppins"/>
              <a:sym typeface="Poppins"/>
            </a:endParaRPr>
          </a:p>
        </p:txBody>
      </p:sp>
      <p:sp>
        <p:nvSpPr>
          <p:cNvPr id="1290" name="Google Shape;1290;p42"/>
          <p:cNvSpPr/>
          <p:nvPr/>
        </p:nvSpPr>
        <p:spPr>
          <a:xfrm>
            <a:off x="1897276" y="840135"/>
            <a:ext cx="2552804" cy="434100"/>
          </a:xfrm>
          <a:prstGeom prst="rect">
            <a:avLst/>
          </a:prstGeom>
          <a:noFill/>
          <a:ln>
            <a:noFill/>
          </a:ln>
        </p:spPr>
        <p:txBody>
          <a:bodyPr spcFirstLastPara="1" wrap="square" lIns="91425" tIns="91425" rIns="91425" bIns="91425" anchor="ctr" anchorCtr="0">
            <a:noAutofit/>
          </a:bodyPr>
          <a:lstStyle/>
          <a:p>
            <a:pPr algn="ctr"/>
            <a:r>
              <a:rPr lang="en-US" sz="2500" b="1" dirty="0">
                <a:solidFill>
                  <a:schemeClr val="lt1"/>
                </a:solidFill>
                <a:latin typeface="Poppins"/>
                <a:ea typeface="Poppins"/>
                <a:cs typeface="Poppins"/>
                <a:sym typeface="Poppins"/>
              </a:rPr>
              <a:t>Segmentation</a:t>
            </a:r>
          </a:p>
        </p:txBody>
      </p:sp>
      <p:sp>
        <p:nvSpPr>
          <p:cNvPr id="1289" name="Google Shape;1289;p42"/>
          <p:cNvSpPr/>
          <p:nvPr/>
        </p:nvSpPr>
        <p:spPr>
          <a:xfrm>
            <a:off x="505990" y="840135"/>
            <a:ext cx="777805" cy="43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b="1" dirty="0">
                <a:solidFill>
                  <a:schemeClr val="lt1"/>
                </a:solidFill>
                <a:latin typeface="Poppins"/>
                <a:ea typeface="Poppins"/>
                <a:cs typeface="Poppins"/>
                <a:sym typeface="Poppins"/>
              </a:rPr>
              <a:t>01</a:t>
            </a:r>
            <a:endParaRPr sz="2500" b="1" dirty="0">
              <a:solidFill>
                <a:schemeClr val="lt1"/>
              </a:solidFill>
              <a:latin typeface="Poppins"/>
              <a:ea typeface="Poppins"/>
              <a:cs typeface="Poppins"/>
              <a:sym typeface="Poppins"/>
            </a:endParaRPr>
          </a:p>
        </p:txBody>
      </p:sp>
      <p:sp>
        <p:nvSpPr>
          <p:cNvPr id="4" name="Google Shape;220;p16">
            <a:extLst>
              <a:ext uri="{FF2B5EF4-FFF2-40B4-BE49-F238E27FC236}">
                <a16:creationId xmlns:a16="http://schemas.microsoft.com/office/drawing/2014/main" id="{5A572DD5-EABD-DFBD-1565-130001E87461}"/>
              </a:ext>
            </a:extLst>
          </p:cNvPr>
          <p:cNvSpPr txBox="1">
            <a:spLocks/>
          </p:cNvSpPr>
          <p:nvPr/>
        </p:nvSpPr>
        <p:spPr>
          <a:xfrm>
            <a:off x="615792" y="118981"/>
            <a:ext cx="7704000" cy="8060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t>STP Analysis</a:t>
            </a:r>
          </a:p>
        </p:txBody>
      </p:sp>
      <p:sp>
        <p:nvSpPr>
          <p:cNvPr id="18" name="Google Shape;833;p31">
            <a:extLst>
              <a:ext uri="{FF2B5EF4-FFF2-40B4-BE49-F238E27FC236}">
                <a16:creationId xmlns:a16="http://schemas.microsoft.com/office/drawing/2014/main" id="{25D10CAB-9466-B5B5-F6ED-C4FF2B107D0D}"/>
              </a:ext>
            </a:extLst>
          </p:cNvPr>
          <p:cNvSpPr txBox="1"/>
          <p:nvPr/>
        </p:nvSpPr>
        <p:spPr>
          <a:xfrm>
            <a:off x="392315" y="2652697"/>
            <a:ext cx="3734139" cy="2263210"/>
          </a:xfrm>
          <a:prstGeom prst="rect">
            <a:avLst/>
          </a:prstGeom>
          <a:noFill/>
          <a:ln w="19050">
            <a:solidFill>
              <a:schemeClr val="bg1"/>
            </a:solidFill>
          </a:ln>
        </p:spPr>
        <p:txBody>
          <a:bodyPr spcFirstLastPara="1" wrap="square" lIns="91425" tIns="91425" rIns="91425" bIns="91425" anchor="t" anchorCtr="0">
            <a:noAutofit/>
          </a:bodyPr>
          <a:lstStyle/>
          <a:p>
            <a:pPr marL="171450" indent="-171450">
              <a:buFont typeface="Arial" panose="020B0604020202020204" pitchFamily="34" charset="0"/>
              <a:buChar char="•"/>
            </a:pPr>
            <a:endParaRPr kumimoji="1" lang="en-US" altLang="ko-KR" sz="1200" dirty="0">
              <a:solidFill>
                <a:schemeClr val="tx1"/>
              </a:solidFill>
              <a:latin typeface="Poppins" panose="00000500000000000000" pitchFamily="2" charset="0"/>
              <a:cs typeface="Poppins" panose="00000500000000000000" pitchFamily="2" charset="0"/>
            </a:endParaRPr>
          </a:p>
          <a:p>
            <a:pPr marL="457200" marR="0" lvl="0" indent="-298450" algn="l" defTabSz="914400" rtl="0" eaLnBrk="1" fontAlgn="auto" latinLnBrk="0" hangingPunct="1">
              <a:lnSpc>
                <a:spcPct val="150000"/>
              </a:lnSpc>
              <a:spcBef>
                <a:spcPts val="0"/>
              </a:spcBef>
              <a:spcAft>
                <a:spcPts val="0"/>
              </a:spcAft>
              <a:buClr>
                <a:srgbClr val="000000"/>
              </a:buClr>
              <a:buSzPts val="1100"/>
              <a:buFont typeface="Arial" panose="020B0604020202020204" pitchFamily="34" charset="0"/>
              <a:buChar char="•"/>
              <a:tabLst/>
              <a:defRPr/>
            </a:pPr>
            <a:r>
              <a:rPr lang="en-US" altLang="ko-KR" sz="1200" dirty="0">
                <a:solidFill>
                  <a:schemeClr val="tx1"/>
                </a:solidFill>
                <a:latin typeface="Poppins" panose="00000500000000000000" pitchFamily="2" charset="0"/>
                <a:cs typeface="Poppins" panose="00000500000000000000" pitchFamily="2" charset="0"/>
              </a:rPr>
              <a:t>Individuals looking for CBT(Cognitive Behavior Therapy)</a:t>
            </a:r>
          </a:p>
          <a:p>
            <a:pPr marL="457200" marR="0" lvl="0" indent="-298450" algn="l" defTabSz="914400" rtl="0" eaLnBrk="1" fontAlgn="auto" latinLnBrk="0" hangingPunct="1">
              <a:lnSpc>
                <a:spcPct val="150000"/>
              </a:lnSpc>
              <a:spcBef>
                <a:spcPts val="0"/>
              </a:spcBef>
              <a:spcAft>
                <a:spcPts val="0"/>
              </a:spcAft>
              <a:buClr>
                <a:srgbClr val="000000"/>
              </a:buClr>
              <a:buSzPts val="1100"/>
              <a:buFont typeface="Arial" panose="020B0604020202020204" pitchFamily="34" charset="0"/>
              <a:buChar char="•"/>
              <a:tabLst/>
              <a:defRPr/>
            </a:pPr>
            <a:r>
              <a:rPr lang="en-US" altLang="ko-KR" sz="1200" dirty="0">
                <a:solidFill>
                  <a:schemeClr val="tx1"/>
                </a:solidFill>
                <a:latin typeface="Poppins" panose="00000500000000000000" pitchFamily="2" charset="0"/>
                <a:cs typeface="Poppins" panose="00000500000000000000" pitchFamily="2" charset="0"/>
              </a:rPr>
              <a:t>Individuals who are familiar with metaverse environment </a:t>
            </a:r>
          </a:p>
          <a:p>
            <a:pPr marL="457200" marR="0" lvl="0" indent="-298450" algn="l" defTabSz="914400" rtl="0" eaLnBrk="1" fontAlgn="auto" latinLnBrk="0" hangingPunct="1">
              <a:lnSpc>
                <a:spcPct val="150000"/>
              </a:lnSpc>
              <a:spcBef>
                <a:spcPts val="0"/>
              </a:spcBef>
              <a:spcAft>
                <a:spcPts val="0"/>
              </a:spcAft>
              <a:buClr>
                <a:srgbClr val="000000"/>
              </a:buClr>
              <a:buSzPts val="1100"/>
              <a:buFont typeface="Arial" panose="020B0604020202020204" pitchFamily="34" charset="0"/>
              <a:buChar char="•"/>
              <a:tabLst/>
              <a:defRPr/>
            </a:pPr>
            <a:r>
              <a:rPr lang="en-US" altLang="ko-KR" sz="1200" dirty="0">
                <a:solidFill>
                  <a:schemeClr val="tx1"/>
                </a:solidFill>
                <a:latin typeface="Poppins" panose="00000500000000000000" pitchFamily="2" charset="0"/>
                <a:cs typeface="Poppins" panose="00000500000000000000" pitchFamily="2" charset="0"/>
              </a:rPr>
              <a:t>Students</a:t>
            </a:r>
          </a:p>
          <a:p>
            <a:pPr marL="457200" marR="0" lvl="0" indent="-298450" algn="l" defTabSz="914400" rtl="0" eaLnBrk="1" fontAlgn="auto" latinLnBrk="0" hangingPunct="1">
              <a:lnSpc>
                <a:spcPct val="150000"/>
              </a:lnSpc>
              <a:spcBef>
                <a:spcPts val="0"/>
              </a:spcBef>
              <a:spcAft>
                <a:spcPts val="0"/>
              </a:spcAft>
              <a:buClr>
                <a:srgbClr val="000000"/>
              </a:buClr>
              <a:buSzPts val="1100"/>
              <a:buFont typeface="Arial" panose="020B0604020202020204" pitchFamily="34" charset="0"/>
              <a:buChar char="•"/>
              <a:tabLst/>
              <a:defRPr/>
            </a:pPr>
            <a:r>
              <a:rPr lang="en-US" altLang="ko-KR" sz="1200" dirty="0">
                <a:solidFill>
                  <a:schemeClr val="tx1"/>
                </a:solidFill>
                <a:latin typeface="Poppins" panose="00000500000000000000" pitchFamily="2" charset="0"/>
                <a:cs typeface="Poppins" panose="00000500000000000000" pitchFamily="2" charset="0"/>
              </a:rPr>
              <a:t>Medical institutions</a:t>
            </a:r>
          </a:p>
        </p:txBody>
      </p:sp>
      <p:sp>
        <p:nvSpPr>
          <p:cNvPr id="19" name="Google Shape;833;p31">
            <a:extLst>
              <a:ext uri="{FF2B5EF4-FFF2-40B4-BE49-F238E27FC236}">
                <a16:creationId xmlns:a16="http://schemas.microsoft.com/office/drawing/2014/main" id="{149B61D9-5388-FCAD-30F7-CD66F7D36899}"/>
              </a:ext>
            </a:extLst>
          </p:cNvPr>
          <p:cNvSpPr txBox="1"/>
          <p:nvPr/>
        </p:nvSpPr>
        <p:spPr>
          <a:xfrm>
            <a:off x="4786883" y="3610581"/>
            <a:ext cx="3734139" cy="1305325"/>
          </a:xfrm>
          <a:prstGeom prst="rect">
            <a:avLst/>
          </a:prstGeom>
          <a:noFill/>
          <a:ln w="19050">
            <a:solidFill>
              <a:srgbClr val="FFC000"/>
            </a:solidFill>
          </a:ln>
        </p:spPr>
        <p:txBody>
          <a:bodyPr spcFirstLastPara="1" wrap="square" lIns="91425" tIns="91425" rIns="91425" bIns="91425" anchor="t" anchorCtr="0">
            <a:noAutofit/>
          </a:bodyPr>
          <a:lstStyle/>
          <a:p>
            <a:pPr marL="171450" indent="-171450">
              <a:lnSpc>
                <a:spcPct val="150000"/>
              </a:lnSpc>
              <a:buSzPts val="1300"/>
              <a:buFont typeface="Arial" panose="020B0604020202020204" pitchFamily="34" charset="0"/>
              <a:buChar char="•"/>
            </a:pPr>
            <a:r>
              <a:rPr lang="en-US" altLang="ko-KR" sz="1200" dirty="0" smtClean="0">
                <a:latin typeface="Poppins" panose="00000500000000000000" pitchFamily="2" charset="0"/>
                <a:cs typeface="Poppins" panose="00000500000000000000" pitchFamily="2" charset="0"/>
              </a:rPr>
              <a:t>Mental </a:t>
            </a:r>
            <a:r>
              <a:rPr lang="en-US" altLang="ko-KR" sz="1200" dirty="0">
                <a:latin typeface="Poppins" panose="00000500000000000000" pitchFamily="2" charset="0"/>
                <a:cs typeface="Poppins" panose="00000500000000000000" pitchFamily="2" charset="0"/>
              </a:rPr>
              <a:t>health clinics in Regions with Many Single-Female </a:t>
            </a:r>
            <a:r>
              <a:rPr lang="en-US" altLang="ko-KR" sz="1200" dirty="0" smtClean="0">
                <a:latin typeface="Poppins" panose="00000500000000000000" pitchFamily="2" charset="0"/>
                <a:cs typeface="Poppins" panose="00000500000000000000" pitchFamily="2" charset="0"/>
              </a:rPr>
              <a:t>Households</a:t>
            </a:r>
          </a:p>
          <a:p>
            <a:pPr marL="171450" indent="-171450">
              <a:lnSpc>
                <a:spcPct val="150000"/>
              </a:lnSpc>
              <a:buSzPts val="1300"/>
              <a:buFont typeface="Arial" panose="020B0604020202020204" pitchFamily="34" charset="0"/>
              <a:buChar char="•"/>
            </a:pPr>
            <a:endParaRPr lang="en-US" altLang="ko-KR" sz="1200" dirty="0" smtClean="0">
              <a:latin typeface="Poppins" panose="00000500000000000000" pitchFamily="2" charset="0"/>
              <a:cs typeface="Poppins" panose="00000500000000000000" pitchFamily="2" charset="0"/>
            </a:endParaRPr>
          </a:p>
          <a:p>
            <a:pPr marL="171450" indent="-171450">
              <a:lnSpc>
                <a:spcPct val="150000"/>
              </a:lnSpc>
              <a:buSzPts val="1300"/>
              <a:buFont typeface="Arial" panose="020B0604020202020204" pitchFamily="34" charset="0"/>
              <a:buChar char="•"/>
            </a:pPr>
            <a:r>
              <a:rPr lang="en-US" altLang="ko-KR" sz="1200" dirty="0" smtClean="0">
                <a:latin typeface="Poppins" panose="00000500000000000000" pitchFamily="2" charset="0"/>
                <a:cs typeface="Poppins" panose="00000500000000000000" pitchFamily="2" charset="0"/>
              </a:rPr>
              <a:t>Women </a:t>
            </a:r>
            <a:r>
              <a:rPr lang="en-US" altLang="ko-KR" sz="1200" dirty="0">
                <a:latin typeface="Poppins" panose="00000500000000000000" pitchFamily="2" charset="0"/>
                <a:cs typeface="Poppins" panose="00000500000000000000" pitchFamily="2" charset="0"/>
              </a:rPr>
              <a:t>between the ages of 20 ~ 40 </a:t>
            </a:r>
            <a:r>
              <a:rPr lang="en-US" altLang="ko-KR" sz="1200" dirty="0" smtClean="0">
                <a:latin typeface="Poppins" panose="00000500000000000000" pitchFamily="2" charset="0"/>
                <a:cs typeface="Poppins" panose="00000500000000000000" pitchFamily="2" charset="0"/>
              </a:rPr>
              <a:t>living</a:t>
            </a:r>
            <a:endParaRPr lang="en-US" altLang="ko-KR" sz="1200" dirty="0">
              <a:latin typeface="Poppins" panose="00000500000000000000" pitchFamily="2" charset="0"/>
              <a:cs typeface="Poppins" panose="00000500000000000000" pitchFamily="2" charset="0"/>
            </a:endParaRPr>
          </a:p>
        </p:txBody>
      </p:sp>
      <p:pic>
        <p:nvPicPr>
          <p:cNvPr id="3" name="그림 2">
            <a:extLst>
              <a:ext uri="{FF2B5EF4-FFF2-40B4-BE49-F238E27FC236}">
                <a16:creationId xmlns:a16="http://schemas.microsoft.com/office/drawing/2014/main" id="{3C32885F-511F-8C4B-A5A4-7BA75E87250B}"/>
              </a:ext>
            </a:extLst>
          </p:cNvPr>
          <p:cNvPicPr>
            <a:picLocks noChangeAspect="1"/>
          </p:cNvPicPr>
          <p:nvPr/>
        </p:nvPicPr>
        <p:blipFill>
          <a:blip r:embed="rId3"/>
          <a:stretch>
            <a:fillRect/>
          </a:stretch>
        </p:blipFill>
        <p:spPr>
          <a:xfrm>
            <a:off x="4238481" y="1846607"/>
            <a:ext cx="4830944" cy="1422292"/>
          </a:xfrm>
          <a:prstGeom prst="rect">
            <a:avLst/>
          </a:prstGeom>
        </p:spPr>
      </p:pic>
      <p:pic>
        <p:nvPicPr>
          <p:cNvPr id="6" name="그림 5">
            <a:extLst>
              <a:ext uri="{FF2B5EF4-FFF2-40B4-BE49-F238E27FC236}">
                <a16:creationId xmlns:a16="http://schemas.microsoft.com/office/drawing/2014/main" id="{6021E976-63CF-E2BA-B651-6496A6147542}"/>
              </a:ext>
            </a:extLst>
          </p:cNvPr>
          <p:cNvPicPr>
            <a:picLocks noChangeAspect="1"/>
          </p:cNvPicPr>
          <p:nvPr/>
        </p:nvPicPr>
        <p:blipFill>
          <a:blip r:embed="rId4"/>
          <a:stretch>
            <a:fillRect/>
          </a:stretch>
        </p:blipFill>
        <p:spPr>
          <a:xfrm>
            <a:off x="276081" y="1366540"/>
            <a:ext cx="3962400" cy="496575"/>
          </a:xfrm>
          <a:prstGeom prst="rect">
            <a:avLst/>
          </a:prstGeom>
        </p:spPr>
      </p:pic>
      <p:pic>
        <p:nvPicPr>
          <p:cNvPr id="8" name="그림 7">
            <a:extLst>
              <a:ext uri="{FF2B5EF4-FFF2-40B4-BE49-F238E27FC236}">
                <a16:creationId xmlns:a16="http://schemas.microsoft.com/office/drawing/2014/main" id="{C88CDC3D-51A0-79D9-FAC8-653E9B5129D6}"/>
              </a:ext>
            </a:extLst>
          </p:cNvPr>
          <p:cNvPicPr>
            <a:picLocks noChangeAspect="1"/>
          </p:cNvPicPr>
          <p:nvPr/>
        </p:nvPicPr>
        <p:blipFill>
          <a:blip r:embed="rId5"/>
          <a:stretch>
            <a:fillRect/>
          </a:stretch>
        </p:blipFill>
        <p:spPr>
          <a:xfrm>
            <a:off x="505990" y="1992204"/>
            <a:ext cx="3615515" cy="579546"/>
          </a:xfrm>
          <a:prstGeom prst="rect">
            <a:avLst/>
          </a:prstGeom>
        </p:spPr>
      </p:pic>
    </p:spTree>
    <p:extLst>
      <p:ext uri="{BB962C8B-B14F-4D97-AF65-F5344CB8AC3E}">
        <p14:creationId xmlns:p14="http://schemas.microsoft.com/office/powerpoint/2010/main" val="4249790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Google Shape;220;p16">
            <a:extLst>
              <a:ext uri="{FF2B5EF4-FFF2-40B4-BE49-F238E27FC236}">
                <a16:creationId xmlns:a16="http://schemas.microsoft.com/office/drawing/2014/main" id="{366A9394-4323-4E01-E247-45E91E9B156F}"/>
              </a:ext>
            </a:extLst>
          </p:cNvPr>
          <p:cNvSpPr txBox="1">
            <a:spLocks/>
          </p:cNvSpPr>
          <p:nvPr/>
        </p:nvSpPr>
        <p:spPr>
          <a:xfrm>
            <a:off x="615792" y="118981"/>
            <a:ext cx="7704000" cy="8060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t>STP Analysis</a:t>
            </a:r>
          </a:p>
        </p:txBody>
      </p:sp>
      <p:sp>
        <p:nvSpPr>
          <p:cNvPr id="16" name="Google Shape;858;p32">
            <a:extLst>
              <a:ext uri="{FF2B5EF4-FFF2-40B4-BE49-F238E27FC236}">
                <a16:creationId xmlns:a16="http://schemas.microsoft.com/office/drawing/2014/main" id="{3972EEEB-5160-F2F7-AD9D-CC51108460DB}"/>
              </a:ext>
            </a:extLst>
          </p:cNvPr>
          <p:cNvSpPr/>
          <p:nvPr/>
        </p:nvSpPr>
        <p:spPr>
          <a:xfrm>
            <a:off x="0" y="710754"/>
            <a:ext cx="4037630" cy="124585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tLang="ko-KR" sz="2400" b="1" dirty="0">
                <a:solidFill>
                  <a:schemeClr val="tx2">
                    <a:lumMod val="75000"/>
                  </a:schemeClr>
                </a:solidFill>
                <a:latin typeface="Poppins"/>
                <a:ea typeface="Poppins"/>
                <a:cs typeface="Poppins"/>
                <a:sym typeface="Poppins"/>
              </a:rPr>
              <a:t>Why do we choose Psychiatric Institutions as Main target?</a:t>
            </a:r>
            <a:endParaRPr sz="2400" b="1" dirty="0">
              <a:solidFill>
                <a:schemeClr val="tx2">
                  <a:lumMod val="75000"/>
                </a:schemeClr>
              </a:solidFill>
              <a:latin typeface="Poppins"/>
              <a:ea typeface="Poppins"/>
              <a:cs typeface="Poppins"/>
              <a:sym typeface="Poppins"/>
            </a:endParaRPr>
          </a:p>
        </p:txBody>
      </p:sp>
      <p:sp>
        <p:nvSpPr>
          <p:cNvPr id="4" name="Google Shape;858;p32">
            <a:extLst>
              <a:ext uri="{FF2B5EF4-FFF2-40B4-BE49-F238E27FC236}">
                <a16:creationId xmlns:a16="http://schemas.microsoft.com/office/drawing/2014/main" id="{C81E0BB8-0204-513B-7877-90D64C868FAA}"/>
              </a:ext>
            </a:extLst>
          </p:cNvPr>
          <p:cNvSpPr/>
          <p:nvPr/>
        </p:nvSpPr>
        <p:spPr>
          <a:xfrm>
            <a:off x="0" y="2118713"/>
            <a:ext cx="4037630" cy="1245852"/>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400" b="1" dirty="0">
                <a:solidFill>
                  <a:srgbClr val="FF0000"/>
                </a:solidFill>
                <a:latin typeface="Poppins"/>
                <a:ea typeface="Poppins"/>
                <a:cs typeface="Poppins"/>
                <a:sym typeface="Poppins"/>
              </a:rPr>
              <a:t>They are located in various regions. Also, they has the most large number of branches.</a:t>
            </a:r>
            <a:endParaRPr sz="2400" b="1" dirty="0">
              <a:solidFill>
                <a:srgbClr val="FF0000"/>
              </a:solidFill>
              <a:latin typeface="Poppins"/>
              <a:ea typeface="Poppins"/>
              <a:cs typeface="Poppins"/>
              <a:sym typeface="Poppins"/>
            </a:endParaRPr>
          </a:p>
        </p:txBody>
      </p:sp>
      <p:pic>
        <p:nvPicPr>
          <p:cNvPr id="11" name="그림 10">
            <a:extLst>
              <a:ext uri="{FF2B5EF4-FFF2-40B4-BE49-F238E27FC236}">
                <a16:creationId xmlns:a16="http://schemas.microsoft.com/office/drawing/2014/main" id="{EAB56B75-F042-17AC-9380-EF3CF446D4DF}"/>
              </a:ext>
            </a:extLst>
          </p:cNvPr>
          <p:cNvPicPr>
            <a:picLocks noChangeAspect="1"/>
          </p:cNvPicPr>
          <p:nvPr/>
        </p:nvPicPr>
        <p:blipFill>
          <a:blip r:embed="rId3"/>
          <a:stretch>
            <a:fillRect/>
          </a:stretch>
        </p:blipFill>
        <p:spPr>
          <a:xfrm>
            <a:off x="5275790" y="1077991"/>
            <a:ext cx="2842411" cy="4065509"/>
          </a:xfrm>
          <a:prstGeom prst="rect">
            <a:avLst/>
          </a:prstGeom>
        </p:spPr>
      </p:pic>
    </p:spTree>
    <p:extLst>
      <p:ext uri="{BB962C8B-B14F-4D97-AF65-F5344CB8AC3E}">
        <p14:creationId xmlns:p14="http://schemas.microsoft.com/office/powerpoint/2010/main" val="39994533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35"/>
          <p:cNvSpPr txBox="1">
            <a:spLocks noGrp="1"/>
          </p:cNvSpPr>
          <p:nvPr>
            <p:ph type="title"/>
          </p:nvPr>
        </p:nvSpPr>
        <p:spPr>
          <a:xfrm>
            <a:off x="720000" y="22685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Our Mission and Vision</a:t>
            </a:r>
            <a:endParaRPr dirty="0"/>
          </a:p>
        </p:txBody>
      </p:sp>
      <p:graphicFrame>
        <p:nvGraphicFramePr>
          <p:cNvPr id="2" name="Google Shape;1384;p44">
            <a:extLst>
              <a:ext uri="{FF2B5EF4-FFF2-40B4-BE49-F238E27FC236}">
                <a16:creationId xmlns:a16="http://schemas.microsoft.com/office/drawing/2014/main" id="{0EB12F0A-2569-43D4-7D98-E2480880AF44}"/>
              </a:ext>
            </a:extLst>
          </p:cNvPr>
          <p:cNvGraphicFramePr/>
          <p:nvPr>
            <p:extLst>
              <p:ext uri="{D42A27DB-BD31-4B8C-83A1-F6EECF244321}">
                <p14:modId xmlns:p14="http://schemas.microsoft.com/office/powerpoint/2010/main" val="3678240216"/>
              </p:ext>
            </p:extLst>
          </p:nvPr>
        </p:nvGraphicFramePr>
        <p:xfrm>
          <a:off x="4635328" y="709908"/>
          <a:ext cx="2163650" cy="4429887"/>
        </p:xfrm>
        <a:graphic>
          <a:graphicData uri="http://schemas.openxmlformats.org/drawingml/2006/table">
            <a:tbl>
              <a:tblPr>
                <a:noFill/>
                <a:tableStyleId>{3D5FDF2E-0D14-4E36-BA7F-A28BFB0242E2}</a:tableStyleId>
              </a:tblPr>
              <a:tblGrid>
                <a:gridCol w="2163650">
                  <a:extLst>
                    <a:ext uri="{9D8B030D-6E8A-4147-A177-3AD203B41FA5}">
                      <a16:colId xmlns:a16="http://schemas.microsoft.com/office/drawing/2014/main" val="20000"/>
                    </a:ext>
                  </a:extLst>
                </a:gridCol>
              </a:tblGrid>
              <a:tr h="737106">
                <a:tc>
                  <a:txBody>
                    <a:bodyPr/>
                    <a:lstStyle/>
                    <a:p>
                      <a:pPr marL="0" lvl="0" indent="0" algn="ctr" rtl="0">
                        <a:spcBef>
                          <a:spcPts val="0"/>
                        </a:spcBef>
                        <a:spcAft>
                          <a:spcPts val="0"/>
                        </a:spcAft>
                        <a:buNone/>
                      </a:pPr>
                      <a:r>
                        <a:rPr lang="en" altLang="ko-KR" sz="3600" b="1" dirty="0">
                          <a:solidFill>
                            <a:schemeClr val="lt1"/>
                          </a:solidFill>
                          <a:latin typeface="Poppins"/>
                          <a:ea typeface="Poppins"/>
                          <a:cs typeface="Poppins"/>
                          <a:sym typeface="Poppins"/>
                        </a:rPr>
                        <a:t>Vision</a:t>
                      </a:r>
                      <a:endParaRPr lang="en" altLang="ko-KR" sz="1800" b="1" dirty="0">
                        <a:solidFill>
                          <a:schemeClr val="lt1"/>
                        </a:solidFill>
                        <a:latin typeface="Poppins"/>
                        <a:ea typeface="Poppins"/>
                        <a:cs typeface="Poppins"/>
                        <a:sym typeface="Poppins"/>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0"/>
                  </a:ext>
                </a:extLst>
              </a:tr>
              <a:tr h="92139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dirty="0">
                          <a:latin typeface="Poppins" pitchFamily="2" charset="0"/>
                          <a:cs typeface="Poppins" pitchFamily="2" charset="0"/>
                        </a:rPr>
                        <a:t>1.</a:t>
                      </a:r>
                      <a:r>
                        <a:rPr lang="ko-KR" altLang="en-US" sz="1200" b="0" dirty="0">
                          <a:latin typeface="Poppins" pitchFamily="2" charset="0"/>
                          <a:cs typeface="Poppins" pitchFamily="2" charset="0"/>
                        </a:rPr>
                        <a:t> </a:t>
                      </a:r>
                      <a:r>
                        <a:rPr lang="en-US" altLang="ko-KR" sz="1200" b="0" dirty="0">
                          <a:latin typeface="Poppins" pitchFamily="2" charset="0"/>
                          <a:cs typeface="Poppins" pitchFamily="2" charset="0"/>
                        </a:rPr>
                        <a:t>A</a:t>
                      </a:r>
                      <a:r>
                        <a:rPr lang="en" altLang="ko-KR" sz="1200" b="0" dirty="0">
                          <a:latin typeface="Poppins" pitchFamily="2" charset="0"/>
                          <a:cs typeface="Poppins" pitchFamily="2" charset="0"/>
                        </a:rPr>
                        <a:t> world where mental health treatment is </a:t>
                      </a:r>
                      <a:r>
                        <a:rPr lang="en-US" altLang="ko-KR" sz="1200" b="0" dirty="0">
                          <a:latin typeface="Poppins" pitchFamily="2" charset="0"/>
                          <a:cs typeface="Poppins" pitchFamily="2" charset="0"/>
                        </a:rPr>
                        <a:t>easily</a:t>
                      </a:r>
                      <a:r>
                        <a:rPr lang="en" altLang="ko-KR" sz="1200" b="0" dirty="0">
                          <a:latin typeface="Poppins" pitchFamily="2" charset="0"/>
                          <a:cs typeface="Poppins" pitchFamily="2" charset="0"/>
                        </a:rPr>
                        <a:t> available </a:t>
                      </a:r>
                      <a:r>
                        <a:rPr lang="en-US" altLang="ko-KR" sz="1200" b="0" dirty="0">
                          <a:latin typeface="Poppins" pitchFamily="2" charset="0"/>
                          <a:cs typeface="Poppins" pitchFamily="2" charset="0"/>
                        </a:rPr>
                        <a:t>in</a:t>
                      </a:r>
                      <a:r>
                        <a:rPr lang="ko-KR" altLang="en-US" sz="1200" b="0" dirty="0">
                          <a:latin typeface="Poppins" pitchFamily="2" charset="0"/>
                          <a:cs typeface="Poppins" pitchFamily="2" charset="0"/>
                        </a:rPr>
                        <a:t> </a:t>
                      </a:r>
                      <a:r>
                        <a:rPr lang="en" altLang="ko-KR" sz="1200" b="0" dirty="0">
                          <a:latin typeface="Poppins" pitchFamily="2" charset="0"/>
                          <a:cs typeface="Poppins" pitchFamily="2" charset="0"/>
                        </a:rPr>
                        <a:t>daily life</a:t>
                      </a:r>
                      <a:endParaRPr lang="en" altLang="ko-KR" sz="1200" b="0" dirty="0">
                        <a:solidFill>
                          <a:schemeClr val="dk1"/>
                        </a:solidFill>
                        <a:latin typeface="Poppins" pitchFamily="2" charset="0"/>
                        <a:ea typeface="Poppins Light"/>
                        <a:cs typeface="Poppins" pitchFamily="2" charset="0"/>
                        <a:sym typeface="Poppins 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1"/>
                  </a:ext>
                </a:extLst>
              </a:tr>
              <a:tr h="92139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dirty="0">
                          <a:latin typeface="Poppins" pitchFamily="2" charset="0"/>
                          <a:cs typeface="Poppins" pitchFamily="2" charset="0"/>
                        </a:rPr>
                        <a:t>2.</a:t>
                      </a:r>
                      <a:r>
                        <a:rPr lang="ko-KR" altLang="en-US" sz="1200" b="0" dirty="0">
                          <a:latin typeface="Poppins" pitchFamily="2" charset="0"/>
                          <a:cs typeface="Poppins" pitchFamily="2" charset="0"/>
                        </a:rPr>
                        <a:t> </a:t>
                      </a:r>
                      <a:r>
                        <a:rPr lang="en-US" altLang="ko-KR" sz="1200" b="0" dirty="0">
                          <a:latin typeface="Poppins" pitchFamily="2" charset="0"/>
                          <a:cs typeface="Poppins" pitchFamily="2" charset="0"/>
                        </a:rPr>
                        <a:t>Innovator</a:t>
                      </a:r>
                      <a:r>
                        <a:rPr lang="ko-KR" altLang="en-US" sz="1200" b="0" dirty="0">
                          <a:latin typeface="Poppins" pitchFamily="2" charset="0"/>
                          <a:cs typeface="Poppins" pitchFamily="2" charset="0"/>
                        </a:rPr>
                        <a:t> </a:t>
                      </a:r>
                      <a:r>
                        <a:rPr lang="en" altLang="ko-KR" sz="1200" b="0" dirty="0">
                          <a:latin typeface="Poppins" pitchFamily="2" charset="0"/>
                          <a:cs typeface="Poppins" pitchFamily="2" charset="0"/>
                        </a:rPr>
                        <a:t>in mental health care, exploring new technologies to enhance treatment</a:t>
                      </a:r>
                      <a:endParaRPr sz="1200" b="0" dirty="0">
                        <a:solidFill>
                          <a:schemeClr val="dk1"/>
                        </a:solidFill>
                        <a:latin typeface="Poppins" pitchFamily="2" charset="0"/>
                        <a:ea typeface="Poppins Light"/>
                        <a:cs typeface="Poppins" pitchFamily="2" charset="0"/>
                        <a:sym typeface="Poppins 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2"/>
                  </a:ext>
                </a:extLst>
              </a:tr>
              <a:tr h="744327">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dirty="0">
                          <a:latin typeface="Poppins" pitchFamily="2" charset="0"/>
                          <a:cs typeface="Poppins" pitchFamily="2" charset="0"/>
                        </a:rPr>
                        <a:t>3.</a:t>
                      </a:r>
                      <a:r>
                        <a:rPr lang="ko-KR" altLang="en-US" sz="1200" b="0" dirty="0">
                          <a:latin typeface="Poppins" pitchFamily="2" charset="0"/>
                          <a:cs typeface="Poppins" pitchFamily="2" charset="0"/>
                        </a:rPr>
                        <a:t> </a:t>
                      </a:r>
                      <a:r>
                        <a:rPr lang="en-US" altLang="ko-KR" sz="1200" b="0" dirty="0">
                          <a:latin typeface="Poppins" pitchFamily="2" charset="0"/>
                          <a:cs typeface="Poppins" pitchFamily="2" charset="0"/>
                        </a:rPr>
                        <a:t>D</a:t>
                      </a:r>
                      <a:r>
                        <a:rPr lang="en" altLang="ko-KR" sz="1200" b="0" dirty="0" err="1">
                          <a:latin typeface="Poppins" pitchFamily="2" charset="0"/>
                          <a:cs typeface="Poppins" pitchFamily="2" charset="0"/>
                        </a:rPr>
                        <a:t>eliver</a:t>
                      </a:r>
                      <a:r>
                        <a:rPr lang="en" altLang="ko-KR" sz="1200" b="0" dirty="0">
                          <a:latin typeface="Poppins" pitchFamily="2" charset="0"/>
                          <a:cs typeface="Poppins" pitchFamily="2" charset="0"/>
                        </a:rPr>
                        <a:t> immersive and personalized therapeutic experiences</a:t>
                      </a:r>
                      <a:endParaRPr lang="en" altLang="ko-KR" sz="1200" b="0" dirty="0">
                        <a:solidFill>
                          <a:schemeClr val="dk1"/>
                        </a:solidFill>
                        <a:latin typeface="Poppins" pitchFamily="2" charset="0"/>
                        <a:ea typeface="Poppins Light"/>
                        <a:cs typeface="Poppins" pitchFamily="2" charset="0"/>
                        <a:sym typeface="Poppins 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3"/>
                  </a:ext>
                </a:extLst>
              </a:tr>
              <a:tr h="1105674">
                <a:tc>
                  <a:txBody>
                    <a:bodyPr/>
                    <a:lstStyle/>
                    <a:p>
                      <a:pPr marL="0" lvl="0" indent="0" algn="ctr" rtl="0">
                        <a:spcBef>
                          <a:spcPts val="0"/>
                        </a:spcBef>
                        <a:spcAft>
                          <a:spcPts val="0"/>
                        </a:spcAft>
                        <a:buNone/>
                      </a:pPr>
                      <a:r>
                        <a:rPr lang="en-US" altLang="ko-KR" sz="1200" b="0" dirty="0">
                          <a:solidFill>
                            <a:schemeClr val="dk1"/>
                          </a:solidFill>
                          <a:latin typeface="Poppins" pitchFamily="2" charset="0"/>
                          <a:ea typeface="Poppins Light"/>
                          <a:cs typeface="Poppins" pitchFamily="2" charset="0"/>
                          <a:sym typeface="Poppins Light"/>
                        </a:rPr>
                        <a:t>4.</a:t>
                      </a:r>
                      <a:r>
                        <a:rPr lang="ko-KR" altLang="en-US" sz="1200" b="0" dirty="0">
                          <a:solidFill>
                            <a:schemeClr val="dk1"/>
                          </a:solidFill>
                          <a:latin typeface="Poppins" pitchFamily="2" charset="0"/>
                          <a:ea typeface="Poppins Light"/>
                          <a:cs typeface="Poppins" pitchFamily="2" charset="0"/>
                          <a:sym typeface="Poppins Light"/>
                        </a:rPr>
                        <a:t> </a:t>
                      </a:r>
                      <a:r>
                        <a:rPr lang="en-US" altLang="ko-KR" sz="1200" b="0" dirty="0">
                          <a:solidFill>
                            <a:schemeClr val="dk1"/>
                          </a:solidFill>
                          <a:latin typeface="Poppins" pitchFamily="2" charset="0"/>
                          <a:ea typeface="Poppins Light"/>
                          <a:cs typeface="Poppins" pitchFamily="2" charset="0"/>
                          <a:sym typeface="Poppins Light"/>
                        </a:rPr>
                        <a:t>C</a:t>
                      </a:r>
                      <a:r>
                        <a:rPr lang="en" sz="1200" b="0" dirty="0" err="1">
                          <a:solidFill>
                            <a:schemeClr val="dk1"/>
                          </a:solidFill>
                          <a:latin typeface="Poppins" pitchFamily="2" charset="0"/>
                          <a:ea typeface="Poppins Light"/>
                          <a:cs typeface="Poppins" pitchFamily="2" charset="0"/>
                          <a:sym typeface="Poppins Light"/>
                        </a:rPr>
                        <a:t>ontribute</a:t>
                      </a:r>
                      <a:r>
                        <a:rPr lang="en" sz="1200" b="0" dirty="0">
                          <a:solidFill>
                            <a:schemeClr val="dk1"/>
                          </a:solidFill>
                          <a:latin typeface="Poppins" pitchFamily="2" charset="0"/>
                          <a:ea typeface="Poppins Light"/>
                          <a:cs typeface="Poppins" pitchFamily="2" charset="0"/>
                          <a:sym typeface="Poppins Light"/>
                        </a:rPr>
                        <a:t> to </a:t>
                      </a:r>
                      <a:r>
                        <a:rPr lang="en" sz="1200" b="0" dirty="0" err="1">
                          <a:solidFill>
                            <a:schemeClr val="dk1"/>
                          </a:solidFill>
                          <a:latin typeface="Poppins" pitchFamily="2" charset="0"/>
                          <a:ea typeface="Poppins Light"/>
                          <a:cs typeface="Poppins" pitchFamily="2" charset="0"/>
                          <a:sym typeface="Poppins Light"/>
                        </a:rPr>
                        <a:t>th</a:t>
                      </a:r>
                      <a:r>
                        <a:rPr lang="en-US" altLang="ko-KR" sz="1200" b="0" dirty="0">
                          <a:solidFill>
                            <a:schemeClr val="dk1"/>
                          </a:solidFill>
                          <a:latin typeface="Poppins" pitchFamily="2" charset="0"/>
                          <a:ea typeface="Poppins Light"/>
                          <a:cs typeface="Poppins" pitchFamily="2" charset="0"/>
                          <a:sym typeface="Poppins Light"/>
                        </a:rPr>
                        <a:t>e</a:t>
                      </a:r>
                      <a:r>
                        <a:rPr lang="en" sz="1200" b="0" dirty="0">
                          <a:solidFill>
                            <a:schemeClr val="dk1"/>
                          </a:solidFill>
                          <a:latin typeface="Poppins" pitchFamily="2" charset="0"/>
                          <a:ea typeface="Poppins Light"/>
                          <a:cs typeface="Poppins" pitchFamily="2" charset="0"/>
                          <a:sym typeface="Poppins Light"/>
                        </a:rPr>
                        <a:t> mental health research through the collection and analysis of data from our service</a:t>
                      </a:r>
                      <a:endParaRPr sz="1200" b="0" dirty="0">
                        <a:solidFill>
                          <a:schemeClr val="dk1"/>
                        </a:solidFill>
                        <a:latin typeface="Poppins" pitchFamily="2" charset="0"/>
                        <a:ea typeface="Poppins Light"/>
                        <a:cs typeface="Poppins" pitchFamily="2" charset="0"/>
                        <a:sym typeface="Poppins 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3" name="Google Shape;1385;p44">
            <a:extLst>
              <a:ext uri="{FF2B5EF4-FFF2-40B4-BE49-F238E27FC236}">
                <a16:creationId xmlns:a16="http://schemas.microsoft.com/office/drawing/2014/main" id="{490F032A-AEBA-4F30-F7D1-CF4280BDF2C1}"/>
              </a:ext>
            </a:extLst>
          </p:cNvPr>
          <p:cNvGraphicFramePr/>
          <p:nvPr>
            <p:extLst>
              <p:ext uri="{D42A27DB-BD31-4B8C-83A1-F6EECF244321}">
                <p14:modId xmlns:p14="http://schemas.microsoft.com/office/powerpoint/2010/main" val="875282098"/>
              </p:ext>
            </p:extLst>
          </p:nvPr>
        </p:nvGraphicFramePr>
        <p:xfrm>
          <a:off x="2436276" y="709907"/>
          <a:ext cx="2163650" cy="4425559"/>
        </p:xfrm>
        <a:graphic>
          <a:graphicData uri="http://schemas.openxmlformats.org/drawingml/2006/table">
            <a:tbl>
              <a:tblPr>
                <a:noFill/>
                <a:tableStyleId>{3D5FDF2E-0D14-4E36-BA7F-A28BFB0242E2}</a:tableStyleId>
              </a:tblPr>
              <a:tblGrid>
                <a:gridCol w="2163650">
                  <a:extLst>
                    <a:ext uri="{9D8B030D-6E8A-4147-A177-3AD203B41FA5}">
                      <a16:colId xmlns:a16="http://schemas.microsoft.com/office/drawing/2014/main" val="20000"/>
                    </a:ext>
                  </a:extLst>
                </a:gridCol>
              </a:tblGrid>
              <a:tr h="659871">
                <a:tc>
                  <a:txBody>
                    <a:bodyPr/>
                    <a:lstStyle/>
                    <a:p>
                      <a:pPr marL="0" lvl="0" indent="0" algn="ctr" rtl="0">
                        <a:spcBef>
                          <a:spcPts val="0"/>
                        </a:spcBef>
                        <a:spcAft>
                          <a:spcPts val="0"/>
                        </a:spcAft>
                        <a:buNone/>
                      </a:pPr>
                      <a:r>
                        <a:rPr lang="en" altLang="ko-KR" sz="3600" b="1" dirty="0">
                          <a:solidFill>
                            <a:srgbClr val="8C96CB"/>
                          </a:solidFill>
                          <a:latin typeface="Poppins"/>
                          <a:ea typeface="Poppins"/>
                          <a:cs typeface="Poppins"/>
                          <a:sym typeface="Poppins"/>
                        </a:rPr>
                        <a:t>Mission</a:t>
                      </a:r>
                      <a:endParaRPr lang="en" altLang="ko-KR" sz="1800" b="1" dirty="0">
                        <a:solidFill>
                          <a:srgbClr val="8C96CB"/>
                        </a:solidFill>
                        <a:latin typeface="Poppins"/>
                        <a:ea typeface="Poppins"/>
                        <a:cs typeface="Poppins"/>
                        <a:sym typeface="Poppins"/>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0"/>
                  </a:ext>
                </a:extLst>
              </a:tr>
              <a:tr h="747621">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dirty="0">
                          <a:latin typeface="Poppins" pitchFamily="2" charset="0"/>
                          <a:ea typeface="KoreanCNMM" panose="02020600000000000000" pitchFamily="18" charset="-127"/>
                          <a:cs typeface="Poppins" pitchFamily="2" charset="0"/>
                        </a:rPr>
                        <a:t>1.</a:t>
                      </a:r>
                      <a:r>
                        <a:rPr lang="ko-KR" altLang="en-US" sz="1200" b="0" dirty="0">
                          <a:latin typeface="Poppins" pitchFamily="2" charset="0"/>
                          <a:ea typeface="KoreanCNMM" panose="02020600000000000000" pitchFamily="18" charset="-127"/>
                          <a:cs typeface="Poppins" pitchFamily="2" charset="0"/>
                        </a:rPr>
                        <a:t> </a:t>
                      </a:r>
                      <a:r>
                        <a:rPr lang="en-US" altLang="ko-KR" sz="1200" b="0" dirty="0">
                          <a:latin typeface="Poppins" pitchFamily="2" charset="0"/>
                          <a:ea typeface="KoreanCNMM" panose="02020600000000000000" pitchFamily="18" charset="-127"/>
                          <a:cs typeface="Poppins" pitchFamily="2" charset="0"/>
                        </a:rPr>
                        <a:t>I</a:t>
                      </a:r>
                      <a:r>
                        <a:rPr lang="en" altLang="ko-KR" sz="1200" b="0" dirty="0" err="1">
                          <a:latin typeface="Poppins" pitchFamily="2" charset="0"/>
                          <a:ea typeface="KoreanCNMM" panose="02020600000000000000" pitchFamily="18" charset="-127"/>
                          <a:cs typeface="Poppins" pitchFamily="2" charset="0"/>
                        </a:rPr>
                        <a:t>mprove</a:t>
                      </a:r>
                      <a:r>
                        <a:rPr lang="en" altLang="ko-KR" sz="1200" b="0" dirty="0">
                          <a:latin typeface="Poppins" pitchFamily="2" charset="0"/>
                          <a:ea typeface="KoreanCNMM" panose="02020600000000000000" pitchFamily="18" charset="-127"/>
                          <a:cs typeface="Poppins" pitchFamily="2" charset="0"/>
                        </a:rPr>
                        <a:t> mental health and well-being through interactive experiences</a:t>
                      </a: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1"/>
                  </a:ext>
                </a:extLst>
              </a:tr>
              <a:tr h="357418">
                <a:tc>
                  <a:txBody>
                    <a:bodyPr/>
                    <a:lstStyle/>
                    <a:p>
                      <a:pPr marL="0" lvl="0" indent="0" algn="ctr" rtl="0">
                        <a:spcBef>
                          <a:spcPts val="0"/>
                        </a:spcBef>
                        <a:spcAft>
                          <a:spcPts val="0"/>
                        </a:spcAft>
                        <a:buNone/>
                      </a:pPr>
                      <a:r>
                        <a:rPr lang="en-US" altLang="ko-KR" sz="1200" b="0" dirty="0">
                          <a:latin typeface="Poppins" pitchFamily="2" charset="0"/>
                          <a:ea typeface="KoreanCNMM" panose="02020600000000000000" pitchFamily="18" charset="-127"/>
                          <a:cs typeface="Poppins" pitchFamily="2" charset="0"/>
                        </a:rPr>
                        <a:t>2.</a:t>
                      </a:r>
                      <a:r>
                        <a:rPr lang="ko-KR" altLang="en-US" sz="1200" b="0" dirty="0">
                          <a:latin typeface="Poppins" pitchFamily="2" charset="0"/>
                          <a:ea typeface="KoreanCNMM" panose="02020600000000000000" pitchFamily="18" charset="-127"/>
                          <a:cs typeface="Poppins" pitchFamily="2" charset="0"/>
                        </a:rPr>
                        <a:t> </a:t>
                      </a:r>
                      <a:r>
                        <a:rPr lang="en-US" altLang="ko-KR" sz="1200" b="0" dirty="0">
                          <a:latin typeface="Poppins" pitchFamily="2" charset="0"/>
                          <a:ea typeface="KoreanCNMM" panose="02020600000000000000" pitchFamily="18" charset="-127"/>
                          <a:cs typeface="Poppins" pitchFamily="2" charset="0"/>
                        </a:rPr>
                        <a:t>Provide</a:t>
                      </a:r>
                      <a:r>
                        <a:rPr lang="ko-KR" altLang="en-US" sz="1200" b="0" dirty="0">
                          <a:latin typeface="Poppins" pitchFamily="2" charset="0"/>
                          <a:ea typeface="KoreanCNMM" panose="02020600000000000000" pitchFamily="18" charset="-127"/>
                          <a:cs typeface="Poppins" pitchFamily="2" charset="0"/>
                        </a:rPr>
                        <a:t> </a:t>
                      </a:r>
                      <a:r>
                        <a:rPr lang="en-US" altLang="ko-KR" sz="1200" b="0" dirty="0">
                          <a:latin typeface="Poppins" pitchFamily="2" charset="0"/>
                          <a:ea typeface="KoreanCNMM" panose="02020600000000000000" pitchFamily="18" charset="-127"/>
                          <a:cs typeface="Poppins" pitchFamily="2" charset="0"/>
                        </a:rPr>
                        <a:t>mental health treatment regardless of location or physical abilities.</a:t>
                      </a:r>
                      <a:endParaRPr sz="1200" b="0" dirty="0">
                        <a:solidFill>
                          <a:schemeClr val="dk1"/>
                        </a:solidFill>
                        <a:latin typeface="Poppins" pitchFamily="2" charset="0"/>
                        <a:ea typeface="KoreanCNMM" panose="02020600000000000000" pitchFamily="18" charset="-127"/>
                        <a:cs typeface="Poppins" pitchFamily="2" charset="0"/>
                        <a:sym typeface="Poppins 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2"/>
                  </a:ext>
                </a:extLst>
              </a:tr>
              <a:tr h="934828">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0" dirty="0">
                          <a:latin typeface="Poppins" pitchFamily="2" charset="0"/>
                          <a:ea typeface="KoreanCNMM" panose="02020600000000000000" pitchFamily="18" charset="-127"/>
                          <a:cs typeface="Poppins" pitchFamily="2" charset="0"/>
                        </a:rPr>
                        <a:t>3.</a:t>
                      </a:r>
                      <a:r>
                        <a:rPr lang="ko-KR" altLang="en-US" sz="1200" b="0" dirty="0">
                          <a:latin typeface="Poppins" pitchFamily="2" charset="0"/>
                          <a:ea typeface="KoreanCNMM" panose="02020600000000000000" pitchFamily="18" charset="-127"/>
                          <a:cs typeface="Poppins" pitchFamily="2" charset="0"/>
                        </a:rPr>
                        <a:t> </a:t>
                      </a:r>
                      <a:r>
                        <a:rPr lang="en-US" altLang="ko-KR" sz="1200" b="0" dirty="0">
                          <a:latin typeface="Poppins" pitchFamily="2" charset="0"/>
                          <a:ea typeface="KoreanCNMM" panose="02020600000000000000" pitchFamily="18" charset="-127"/>
                          <a:cs typeface="Poppins" pitchFamily="2" charset="0"/>
                        </a:rPr>
                        <a:t>Remove</a:t>
                      </a:r>
                      <a:r>
                        <a:rPr lang="ko-KR" altLang="en-US" sz="1200" b="0" dirty="0">
                          <a:latin typeface="Poppins" pitchFamily="2" charset="0"/>
                          <a:ea typeface="KoreanCNMM" panose="02020600000000000000" pitchFamily="18" charset="-127"/>
                          <a:cs typeface="Poppins" pitchFamily="2" charset="0"/>
                        </a:rPr>
                        <a:t> </a:t>
                      </a:r>
                      <a:r>
                        <a:rPr lang="en" altLang="ko-KR" sz="1200" b="0" dirty="0">
                          <a:latin typeface="Poppins" pitchFamily="2" charset="0"/>
                          <a:ea typeface="KoreanCNMM" panose="02020600000000000000" pitchFamily="18" charset="-127"/>
                          <a:cs typeface="Poppins" pitchFamily="2" charset="0"/>
                        </a:rPr>
                        <a:t>stigmas associated with </a:t>
                      </a:r>
                      <a:r>
                        <a:rPr lang="en-US" altLang="ko-KR" sz="1200" b="0" dirty="0">
                          <a:latin typeface="Poppins" pitchFamily="2" charset="0"/>
                          <a:ea typeface="KoreanCNMM" panose="02020600000000000000" pitchFamily="18" charset="-127"/>
                          <a:cs typeface="Poppins" pitchFamily="2" charset="0"/>
                        </a:rPr>
                        <a:t>getting</a:t>
                      </a:r>
                      <a:r>
                        <a:rPr lang="ko-KR" altLang="en-US" sz="1200" b="0" dirty="0">
                          <a:latin typeface="Poppins" pitchFamily="2" charset="0"/>
                          <a:ea typeface="KoreanCNMM" panose="02020600000000000000" pitchFamily="18" charset="-127"/>
                          <a:cs typeface="Poppins" pitchFamily="2" charset="0"/>
                        </a:rPr>
                        <a:t> </a:t>
                      </a:r>
                      <a:r>
                        <a:rPr lang="en-US" altLang="ko-KR" sz="1200" b="0" dirty="0">
                          <a:latin typeface="Poppins" pitchFamily="2" charset="0"/>
                          <a:ea typeface="KoreanCNMM" panose="02020600000000000000" pitchFamily="18" charset="-127"/>
                          <a:cs typeface="Poppins" pitchFamily="2" charset="0"/>
                        </a:rPr>
                        <a:t>help</a:t>
                      </a:r>
                      <a:r>
                        <a:rPr lang="ko-KR" altLang="en-US" sz="1200" b="0" dirty="0">
                          <a:latin typeface="Poppins" pitchFamily="2" charset="0"/>
                          <a:ea typeface="KoreanCNMM" panose="02020600000000000000" pitchFamily="18" charset="-127"/>
                          <a:cs typeface="Poppins" pitchFamily="2" charset="0"/>
                        </a:rPr>
                        <a:t> </a:t>
                      </a:r>
                      <a:r>
                        <a:rPr lang="en-US" altLang="ko-KR" sz="1200" b="0" dirty="0">
                          <a:latin typeface="Poppins" pitchFamily="2" charset="0"/>
                          <a:ea typeface="KoreanCNMM" panose="02020600000000000000" pitchFamily="18" charset="-127"/>
                          <a:cs typeface="Poppins" pitchFamily="2" charset="0"/>
                        </a:rPr>
                        <a:t>of</a:t>
                      </a:r>
                      <a:r>
                        <a:rPr lang="en" altLang="ko-KR" sz="1200" b="0" dirty="0">
                          <a:latin typeface="Poppins" pitchFamily="2" charset="0"/>
                          <a:ea typeface="KoreanCNMM" panose="02020600000000000000" pitchFamily="18" charset="-127"/>
                          <a:cs typeface="Poppins" pitchFamily="2" charset="0"/>
                        </a:rPr>
                        <a:t> mental health treatment and promote</a:t>
                      </a:r>
                      <a:endParaRPr sz="1200" b="0" dirty="0">
                        <a:solidFill>
                          <a:schemeClr val="dk1"/>
                        </a:solidFill>
                        <a:latin typeface="Poppins" pitchFamily="2" charset="0"/>
                        <a:ea typeface="KoreanCNMM" panose="02020600000000000000" pitchFamily="18" charset="-127"/>
                        <a:cs typeface="Poppins" pitchFamily="2"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3"/>
                  </a:ext>
                </a:extLst>
              </a:tr>
              <a:tr h="1072254">
                <a:tc>
                  <a:txBody>
                    <a:bodyPr/>
                    <a:lstStyle/>
                    <a:p>
                      <a:pPr marL="0" lvl="0" indent="0" algn="ctr" rtl="0">
                        <a:spcBef>
                          <a:spcPts val="0"/>
                        </a:spcBef>
                        <a:spcAft>
                          <a:spcPts val="0"/>
                        </a:spcAft>
                        <a:buNone/>
                      </a:pPr>
                      <a:r>
                        <a:rPr lang="en-US" altLang="ko-KR" sz="1200" b="0" dirty="0">
                          <a:solidFill>
                            <a:schemeClr val="dk1"/>
                          </a:solidFill>
                          <a:latin typeface="Poppins" pitchFamily="2" charset="0"/>
                          <a:ea typeface="KoreanCNMM" panose="02020600000000000000" pitchFamily="18" charset="-127"/>
                          <a:cs typeface="Poppins" pitchFamily="2" charset="0"/>
                          <a:sym typeface="Poppins Light"/>
                        </a:rPr>
                        <a:t>4.</a:t>
                      </a:r>
                      <a:r>
                        <a:rPr lang="ko-KR" altLang="en-US" sz="1200" b="0" dirty="0">
                          <a:solidFill>
                            <a:schemeClr val="dk1"/>
                          </a:solidFill>
                          <a:latin typeface="Poppins" pitchFamily="2" charset="0"/>
                          <a:ea typeface="KoreanCNMM" panose="02020600000000000000" pitchFamily="18" charset="-127"/>
                          <a:cs typeface="Poppins" pitchFamily="2" charset="0"/>
                          <a:sym typeface="Poppins Light"/>
                        </a:rPr>
                        <a:t> </a:t>
                      </a:r>
                      <a:r>
                        <a:rPr lang="en-US" altLang="ko-KR" sz="1200" b="0" dirty="0">
                          <a:solidFill>
                            <a:schemeClr val="dk1"/>
                          </a:solidFill>
                          <a:latin typeface="Poppins" pitchFamily="2" charset="0"/>
                          <a:ea typeface="KoreanCNMM" panose="02020600000000000000" pitchFamily="18" charset="-127"/>
                          <a:cs typeface="Poppins" pitchFamily="2" charset="0"/>
                          <a:sym typeface="Poppins Light"/>
                        </a:rPr>
                        <a:t>O</a:t>
                      </a:r>
                      <a:r>
                        <a:rPr lang="en" altLang="ko-KR" sz="1200" b="0" dirty="0" err="1">
                          <a:solidFill>
                            <a:schemeClr val="dk1"/>
                          </a:solidFill>
                          <a:latin typeface="Poppins" pitchFamily="2" charset="0"/>
                          <a:ea typeface="KoreanCNMM" panose="02020600000000000000" pitchFamily="18" charset="-127"/>
                          <a:cs typeface="Poppins" pitchFamily="2" charset="0"/>
                          <a:sym typeface="Poppins Light"/>
                        </a:rPr>
                        <a:t>ffer</a:t>
                      </a:r>
                      <a:r>
                        <a:rPr lang="en" altLang="ko-KR" sz="1200" b="0" dirty="0">
                          <a:solidFill>
                            <a:schemeClr val="dk1"/>
                          </a:solidFill>
                          <a:latin typeface="Poppins" pitchFamily="2" charset="0"/>
                          <a:ea typeface="KoreanCNMM" panose="02020600000000000000" pitchFamily="18" charset="-127"/>
                          <a:cs typeface="Poppins" pitchFamily="2" charset="0"/>
                          <a:sym typeface="Poppins Light"/>
                        </a:rPr>
                        <a:t> evidence-based treatment and personalized care that meets the unique needs of each individual.</a:t>
                      </a:r>
                      <a:r>
                        <a:rPr lang="ko-KR" altLang="en-US" sz="1200" b="0" dirty="0">
                          <a:solidFill>
                            <a:schemeClr val="dk1"/>
                          </a:solidFill>
                          <a:latin typeface="Poppins" pitchFamily="2" charset="0"/>
                          <a:ea typeface="KoreanCNMM" panose="02020600000000000000" pitchFamily="18" charset="-127"/>
                          <a:cs typeface="Poppins" pitchFamily="2" charset="0"/>
                          <a:sym typeface="Poppins Light"/>
                        </a:rPr>
                        <a:t> </a:t>
                      </a:r>
                      <a:endParaRPr sz="1200" b="0" dirty="0">
                        <a:solidFill>
                          <a:schemeClr val="dk1"/>
                        </a:solidFill>
                        <a:latin typeface="Poppins" pitchFamily="2" charset="0"/>
                        <a:ea typeface="KoreanCNMM" panose="02020600000000000000" pitchFamily="18" charset="-127"/>
                        <a:cs typeface="Poppins" pitchFamily="2" charset="0"/>
                        <a:sym typeface="Poppins 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5" name="Google Shape;1397;p44">
            <a:extLst>
              <a:ext uri="{FF2B5EF4-FFF2-40B4-BE49-F238E27FC236}">
                <a16:creationId xmlns:a16="http://schemas.microsoft.com/office/drawing/2014/main" id="{F04EBD04-CC52-6BF6-113F-E6F2E3228FFF}"/>
              </a:ext>
            </a:extLst>
          </p:cNvPr>
          <p:cNvGrpSpPr/>
          <p:nvPr/>
        </p:nvGrpSpPr>
        <p:grpSpPr>
          <a:xfrm>
            <a:off x="114189" y="3753825"/>
            <a:ext cx="2163649" cy="808500"/>
            <a:chOff x="325698" y="3751016"/>
            <a:chExt cx="2163649" cy="808500"/>
          </a:xfrm>
        </p:grpSpPr>
        <p:sp>
          <p:nvSpPr>
            <p:cNvPr id="16" name="Google Shape;1398;p44">
              <a:extLst>
                <a:ext uri="{FF2B5EF4-FFF2-40B4-BE49-F238E27FC236}">
                  <a16:creationId xmlns:a16="http://schemas.microsoft.com/office/drawing/2014/main" id="{BAE0C194-5D76-4999-CA6D-D79341D18714}"/>
                </a:ext>
              </a:extLst>
            </p:cNvPr>
            <p:cNvSpPr txBox="1"/>
            <p:nvPr/>
          </p:nvSpPr>
          <p:spPr>
            <a:xfrm>
              <a:off x="325698" y="3943616"/>
              <a:ext cx="2163649" cy="61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600" b="1" dirty="0">
                <a:solidFill>
                  <a:srgbClr val="8C96CB"/>
                </a:solidFill>
                <a:latin typeface="Poppins"/>
                <a:ea typeface="Poppins"/>
                <a:cs typeface="Poppins"/>
                <a:sym typeface="Poppins"/>
              </a:endParaRPr>
            </a:p>
          </p:txBody>
        </p:sp>
        <p:sp>
          <p:nvSpPr>
            <p:cNvPr id="19" name="Google Shape;1401;p44">
              <a:extLst>
                <a:ext uri="{FF2B5EF4-FFF2-40B4-BE49-F238E27FC236}">
                  <a16:creationId xmlns:a16="http://schemas.microsoft.com/office/drawing/2014/main" id="{7A674FCC-BB61-14F8-EC81-6037EF3BC248}"/>
                </a:ext>
              </a:extLst>
            </p:cNvPr>
            <p:cNvSpPr txBox="1"/>
            <p:nvPr/>
          </p:nvSpPr>
          <p:spPr>
            <a:xfrm>
              <a:off x="771902" y="3751016"/>
              <a:ext cx="1437600" cy="808500"/>
            </a:xfrm>
            <a:prstGeom prst="rect">
              <a:avLst/>
            </a:prstGeom>
            <a:noFill/>
            <a:ln>
              <a:noFill/>
            </a:ln>
          </p:spPr>
          <p:txBody>
            <a:bodyPr spcFirstLastPara="1" wrap="square" lIns="91425" tIns="91425" rIns="91425" bIns="91425" anchor="t" anchorCtr="0">
              <a:noAutofit/>
            </a:bodyPr>
            <a:lstStyle/>
            <a:p>
              <a:endParaRPr lang="en" altLang="ko-KR" sz="1400" dirty="0"/>
            </a:p>
          </p:txBody>
        </p:sp>
      </p:grpSp>
      <p:pic>
        <p:nvPicPr>
          <p:cNvPr id="2050" name="Picture 2" descr="Depressed Photos, Download The BEST Free Depressed Stock Photos &amp; HD Images">
            <a:extLst>
              <a:ext uri="{FF2B5EF4-FFF2-40B4-BE49-F238E27FC236}">
                <a16:creationId xmlns:a16="http://schemas.microsoft.com/office/drawing/2014/main" id="{FA8B698E-55B1-C2AF-EFB7-CC70946CC60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660" t="1040" r="31226" b="-1040"/>
          <a:stretch/>
        </p:blipFill>
        <p:spPr bwMode="auto">
          <a:xfrm>
            <a:off x="-114559" y="1065299"/>
            <a:ext cx="2621144" cy="3851345"/>
          </a:xfrm>
          <a:prstGeom prst="ellipse">
            <a:avLst/>
          </a:prstGeom>
          <a:ln>
            <a:solidFill>
              <a:srgbClr val="F9BE57"/>
            </a:solidFill>
          </a:ln>
          <a:effectLst>
            <a:outerShdw blurRad="76200" dir="18900000" sy="23000" kx="-1200000" algn="bl" rotWithShape="0">
              <a:prstClr val="black">
                <a:alpha val="20000"/>
              </a:prstClr>
            </a:outerShdw>
            <a:softEdge rad="112500"/>
          </a:effectLst>
          <a:extLst>
            <a:ext uri="{909E8E84-426E-40DD-AFC4-6F175D3DCCD1}">
              <a14:hiddenFill xmlns:a14="http://schemas.microsoft.com/office/drawing/2010/main">
                <a:solidFill>
                  <a:srgbClr val="FFFFFF"/>
                </a:solidFill>
              </a14:hiddenFill>
            </a:ext>
          </a:extLst>
        </p:spPr>
      </p:pic>
      <p:pic>
        <p:nvPicPr>
          <p:cNvPr id="2052" name="Picture 4" descr="Relax VR | Virtual Reality Treatment for Spas">
            <a:extLst>
              <a:ext uri="{FF2B5EF4-FFF2-40B4-BE49-F238E27FC236}">
                <a16:creationId xmlns:a16="http://schemas.microsoft.com/office/drawing/2014/main" id="{9BDF64D9-640C-F42E-4DEE-8B2182CC727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8221" r="13112"/>
          <a:stretch/>
        </p:blipFill>
        <p:spPr bwMode="auto">
          <a:xfrm>
            <a:off x="6517123" y="1065299"/>
            <a:ext cx="2683522" cy="3851345"/>
          </a:xfrm>
          <a:prstGeom prst="ellipse">
            <a:avLst/>
          </a:prstGeom>
          <a:ln>
            <a:noFill/>
          </a:ln>
          <a:effectLst>
            <a:outerShdw blurRad="76200" dir="13500000" sy="23000" kx="1200000" algn="br" rotWithShape="0">
              <a:prstClr val="black">
                <a:alpha val="20000"/>
              </a:prstClr>
            </a:outerShdw>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789796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cxnSp>
        <p:nvCxnSpPr>
          <p:cNvPr id="12" name="직선 화살표 연결선 11">
            <a:extLst>
              <a:ext uri="{FF2B5EF4-FFF2-40B4-BE49-F238E27FC236}">
                <a16:creationId xmlns:a16="http://schemas.microsoft.com/office/drawing/2014/main" id="{D404AE38-943D-7DFD-99AD-E6DEDD130A54}"/>
              </a:ext>
            </a:extLst>
          </p:cNvPr>
          <p:cNvCxnSpPr>
            <a:cxnSpLocks/>
          </p:cNvCxnSpPr>
          <p:nvPr/>
        </p:nvCxnSpPr>
        <p:spPr>
          <a:xfrm>
            <a:off x="3193537" y="2705694"/>
            <a:ext cx="5182946"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1" name="직선 화살표 연결선 10">
            <a:extLst>
              <a:ext uri="{FF2B5EF4-FFF2-40B4-BE49-F238E27FC236}">
                <a16:creationId xmlns:a16="http://schemas.microsoft.com/office/drawing/2014/main" id="{51AA739F-B317-90A1-317E-11ACB18DA5DF}"/>
              </a:ext>
            </a:extLst>
          </p:cNvPr>
          <p:cNvCxnSpPr/>
          <p:nvPr/>
        </p:nvCxnSpPr>
        <p:spPr>
          <a:xfrm flipH="1" flipV="1">
            <a:off x="5837349" y="891034"/>
            <a:ext cx="32994" cy="3629319"/>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94" name="Google Shape;1294;p42"/>
          <p:cNvCxnSpPr>
            <a:cxnSpLocks/>
            <a:stCxn id="1295" idx="3"/>
            <a:endCxn id="1296" idx="1"/>
          </p:cNvCxnSpPr>
          <p:nvPr/>
        </p:nvCxnSpPr>
        <p:spPr>
          <a:xfrm>
            <a:off x="1008809" y="1743010"/>
            <a:ext cx="331859" cy="0"/>
          </a:xfrm>
          <a:prstGeom prst="straightConnector1">
            <a:avLst/>
          </a:prstGeom>
          <a:noFill/>
          <a:ln w="19050" cap="flat" cmpd="sng">
            <a:solidFill>
              <a:srgbClr val="6DA98B"/>
            </a:solidFill>
            <a:prstDash val="solid"/>
            <a:round/>
            <a:headEnd type="oval" w="med" len="med"/>
            <a:tailEnd type="oval" w="med" len="med"/>
          </a:ln>
        </p:spPr>
      </p:cxnSp>
      <p:sp>
        <p:nvSpPr>
          <p:cNvPr id="1296" name="Google Shape;1296;p42"/>
          <p:cNvSpPr/>
          <p:nvPr/>
        </p:nvSpPr>
        <p:spPr>
          <a:xfrm>
            <a:off x="1340668" y="1525960"/>
            <a:ext cx="1696774" cy="43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b="1" dirty="0">
                <a:solidFill>
                  <a:srgbClr val="6DA98B"/>
                </a:solidFill>
                <a:latin typeface="Poppins" pitchFamily="2" charset="0"/>
                <a:ea typeface="Poppins"/>
                <a:cs typeface="Poppins" pitchFamily="2" charset="0"/>
                <a:sym typeface="Poppins"/>
              </a:rPr>
              <a:t>Positioning</a:t>
            </a:r>
            <a:endParaRPr sz="2000" b="1" dirty="0">
              <a:solidFill>
                <a:srgbClr val="6DA98B"/>
              </a:solidFill>
              <a:latin typeface="Poppins"/>
              <a:ea typeface="Poppins"/>
              <a:cs typeface="Poppins"/>
              <a:sym typeface="Poppins"/>
            </a:endParaRPr>
          </a:p>
        </p:txBody>
      </p:sp>
      <p:sp>
        <p:nvSpPr>
          <p:cNvPr id="1295" name="Google Shape;1295;p42"/>
          <p:cNvSpPr/>
          <p:nvPr/>
        </p:nvSpPr>
        <p:spPr>
          <a:xfrm>
            <a:off x="-115936" y="1525960"/>
            <a:ext cx="1124745" cy="43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800" b="1" dirty="0">
                <a:solidFill>
                  <a:srgbClr val="6DA98B"/>
                </a:solidFill>
                <a:latin typeface="Poppins"/>
                <a:ea typeface="Poppins"/>
                <a:cs typeface="Poppins"/>
                <a:sym typeface="Poppins"/>
              </a:rPr>
              <a:t>     03</a:t>
            </a:r>
            <a:endParaRPr sz="2800" b="1" dirty="0">
              <a:solidFill>
                <a:srgbClr val="6DA98B"/>
              </a:solidFill>
              <a:latin typeface="Poppins"/>
              <a:ea typeface="Poppins"/>
              <a:cs typeface="Poppins"/>
              <a:sym typeface="Poppins"/>
            </a:endParaRPr>
          </a:p>
        </p:txBody>
      </p:sp>
      <p:sp>
        <p:nvSpPr>
          <p:cNvPr id="4" name="Google Shape;220;p16">
            <a:extLst>
              <a:ext uri="{FF2B5EF4-FFF2-40B4-BE49-F238E27FC236}">
                <a16:creationId xmlns:a16="http://schemas.microsoft.com/office/drawing/2014/main" id="{5A572DD5-EABD-DFBD-1565-130001E87461}"/>
              </a:ext>
            </a:extLst>
          </p:cNvPr>
          <p:cNvSpPr txBox="1">
            <a:spLocks/>
          </p:cNvSpPr>
          <p:nvPr/>
        </p:nvSpPr>
        <p:spPr>
          <a:xfrm>
            <a:off x="359728" y="-39429"/>
            <a:ext cx="7704000" cy="1020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t>STP Analysis</a:t>
            </a:r>
          </a:p>
        </p:txBody>
      </p:sp>
      <p:sp>
        <p:nvSpPr>
          <p:cNvPr id="3" name="Google Shape;221;p16">
            <a:extLst>
              <a:ext uri="{FF2B5EF4-FFF2-40B4-BE49-F238E27FC236}">
                <a16:creationId xmlns:a16="http://schemas.microsoft.com/office/drawing/2014/main" id="{B5AF5110-2A63-B917-64E2-8F8CFDF5D405}"/>
              </a:ext>
            </a:extLst>
          </p:cNvPr>
          <p:cNvSpPr txBox="1">
            <a:spLocks/>
          </p:cNvSpPr>
          <p:nvPr/>
        </p:nvSpPr>
        <p:spPr>
          <a:xfrm>
            <a:off x="7731999" y="2710408"/>
            <a:ext cx="1434922" cy="3411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chemeClr val="dk1"/>
              </a:buClr>
              <a:buSzPts val="2800"/>
              <a:buFont typeface="Poppins Light"/>
              <a:buNone/>
              <a:defRPr sz="1800" b="0" i="0" u="none" strike="noStrike" cap="none">
                <a:solidFill>
                  <a:schemeClr val="dk1"/>
                </a:solidFill>
                <a:latin typeface="Poppins Light"/>
                <a:ea typeface="Poppins Light"/>
                <a:cs typeface="Poppins Light"/>
                <a:sym typeface="Poppins Light"/>
              </a:defRPr>
            </a:lvl1pPr>
            <a:lvl2pPr marL="914400" marR="0" lvl="1"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2pPr>
            <a:lvl3pPr marL="1371600" marR="0" lvl="2"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3pPr>
            <a:lvl4pPr marL="1828800" marR="0" lvl="3"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4pPr>
            <a:lvl5pPr marL="2286000" marR="0" lvl="4"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5pPr>
            <a:lvl6pPr marL="2743200" marR="0" lvl="5"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6pPr>
            <a:lvl7pPr marL="3200400" marR="0" lvl="6"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7pPr>
            <a:lvl8pPr marL="3657600" marR="0" lvl="7"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8pPr>
            <a:lvl9pPr marL="4114800" marR="0" lvl="8"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9pPr>
          </a:lstStyle>
          <a:p>
            <a:pPr marL="146050" marR="0" lvl="0" indent="0" algn="l" defTabSz="914400" rtl="0" eaLnBrk="1" fontAlgn="auto" latinLnBrk="0" hangingPunct="1">
              <a:lnSpc>
                <a:spcPct val="150000"/>
              </a:lnSpc>
              <a:spcBef>
                <a:spcPts val="0"/>
              </a:spcBef>
              <a:spcAft>
                <a:spcPts val="0"/>
              </a:spcAft>
              <a:buClr>
                <a:srgbClr val="2C272B"/>
              </a:buClr>
              <a:buSzPts val="1300"/>
              <a:buFont typeface="Poppins Light"/>
              <a:buNone/>
              <a:tabLst/>
              <a:defRPr/>
            </a:pPr>
            <a:r>
              <a:rPr kumimoji="0" lang="en-US" altLang="ko-KR" sz="1200" b="1" i="0" u="none" strike="noStrike" kern="0" cap="none" spc="0" normalizeH="0" baseline="0" noProof="0" dirty="0">
                <a:ln>
                  <a:noFill/>
                </a:ln>
                <a:solidFill>
                  <a:srgbClr val="2C272B"/>
                </a:solidFill>
                <a:effectLst/>
                <a:uLnTx/>
                <a:uFillTx/>
                <a:latin typeface="Poppins Light"/>
                <a:cs typeface="Poppins Light"/>
                <a:sym typeface="Poppins Light"/>
              </a:rPr>
              <a:t>Interactive</a:t>
            </a:r>
          </a:p>
        </p:txBody>
      </p:sp>
      <p:sp>
        <p:nvSpPr>
          <p:cNvPr id="5" name="Google Shape;221;p16">
            <a:extLst>
              <a:ext uri="{FF2B5EF4-FFF2-40B4-BE49-F238E27FC236}">
                <a16:creationId xmlns:a16="http://schemas.microsoft.com/office/drawing/2014/main" id="{0A81EBDA-DF46-904D-A269-A2F9DC982C3F}"/>
              </a:ext>
            </a:extLst>
          </p:cNvPr>
          <p:cNvSpPr txBox="1">
            <a:spLocks/>
          </p:cNvSpPr>
          <p:nvPr/>
        </p:nvSpPr>
        <p:spPr>
          <a:xfrm>
            <a:off x="4576814" y="629820"/>
            <a:ext cx="1398311" cy="34113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00000"/>
              </a:lnSpc>
              <a:spcBef>
                <a:spcPts val="0"/>
              </a:spcBef>
              <a:spcAft>
                <a:spcPts val="0"/>
              </a:spcAft>
              <a:buClr>
                <a:schemeClr val="dk1"/>
              </a:buClr>
              <a:buSzPts val="2800"/>
              <a:buFont typeface="Poppins Light"/>
              <a:buNone/>
              <a:defRPr sz="1800" b="0" i="0" u="none" strike="noStrike" cap="none">
                <a:solidFill>
                  <a:schemeClr val="dk1"/>
                </a:solidFill>
                <a:latin typeface="Poppins Light"/>
                <a:ea typeface="Poppins Light"/>
                <a:cs typeface="Poppins Light"/>
                <a:sym typeface="Poppins Light"/>
              </a:defRPr>
            </a:lvl1pPr>
            <a:lvl2pPr marL="914400" marR="0" lvl="1"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2pPr>
            <a:lvl3pPr marL="1371600" marR="0" lvl="2"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3pPr>
            <a:lvl4pPr marL="1828800" marR="0" lvl="3"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4pPr>
            <a:lvl5pPr marL="2286000" marR="0" lvl="4"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5pPr>
            <a:lvl6pPr marL="2743200" marR="0" lvl="5"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6pPr>
            <a:lvl7pPr marL="3200400" marR="0" lvl="6"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7pPr>
            <a:lvl8pPr marL="3657600" marR="0" lvl="7"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8pPr>
            <a:lvl9pPr marL="4114800" marR="0" lvl="8" indent="-311150" algn="ctr" rtl="0">
              <a:lnSpc>
                <a:spcPct val="100000"/>
              </a:lnSpc>
              <a:spcBef>
                <a:spcPts val="0"/>
              </a:spcBef>
              <a:spcAft>
                <a:spcPts val="0"/>
              </a:spcAft>
              <a:buClr>
                <a:schemeClr val="dk1"/>
              </a:buClr>
              <a:buSzPts val="2800"/>
              <a:buFont typeface="Poppins Light"/>
              <a:buNone/>
              <a:defRPr sz="2800" b="0" i="0" u="none" strike="noStrike" cap="none">
                <a:solidFill>
                  <a:schemeClr val="dk1"/>
                </a:solidFill>
                <a:latin typeface="Poppins Light"/>
                <a:ea typeface="Poppins Light"/>
                <a:cs typeface="Poppins Light"/>
                <a:sym typeface="Poppins Light"/>
              </a:defRPr>
            </a:lvl9pPr>
          </a:lstStyle>
          <a:p>
            <a:pPr marL="146050" marR="0" lvl="0" indent="0" algn="l" defTabSz="914400" rtl="0" eaLnBrk="1" fontAlgn="auto" latinLnBrk="0" hangingPunct="1">
              <a:lnSpc>
                <a:spcPct val="150000"/>
              </a:lnSpc>
              <a:spcBef>
                <a:spcPts val="0"/>
              </a:spcBef>
              <a:spcAft>
                <a:spcPts val="0"/>
              </a:spcAft>
              <a:buClr>
                <a:srgbClr val="2C272B"/>
              </a:buClr>
              <a:buSzPts val="1300"/>
              <a:buFont typeface="Poppins Light"/>
              <a:buNone/>
              <a:tabLst/>
              <a:defRPr/>
            </a:pPr>
            <a:r>
              <a:rPr kumimoji="0" lang="en-US" altLang="ko-KR" sz="1200" b="1" i="0" u="none" strike="noStrike" kern="0" cap="none" spc="0" normalizeH="0" baseline="0" noProof="0" dirty="0">
                <a:ln>
                  <a:noFill/>
                </a:ln>
                <a:solidFill>
                  <a:srgbClr val="2C272B"/>
                </a:solidFill>
                <a:effectLst/>
                <a:uLnTx/>
                <a:uFillTx/>
                <a:latin typeface="Poppins Light"/>
                <a:cs typeface="Poppins Light"/>
                <a:sym typeface="Poppins Light"/>
              </a:rPr>
              <a:t>Customized</a:t>
            </a:r>
          </a:p>
        </p:txBody>
      </p:sp>
      <p:pic>
        <p:nvPicPr>
          <p:cNvPr id="6" name="Picture 12" descr="Psious Toolsuite | Devpost">
            <a:extLst>
              <a:ext uri="{FF2B5EF4-FFF2-40B4-BE49-F238E27FC236}">
                <a16:creationId xmlns:a16="http://schemas.microsoft.com/office/drawing/2014/main" id="{3F4265E6-2A91-AA91-3761-A1BDE2F011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6171" y="1893616"/>
            <a:ext cx="1332323" cy="88858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0" descr="XRHealth | StartEngine">
            <a:extLst>
              <a:ext uri="{FF2B5EF4-FFF2-40B4-BE49-F238E27FC236}">
                <a16:creationId xmlns:a16="http://schemas.microsoft.com/office/drawing/2014/main" id="{E494F47A-B7D5-9834-7EB2-4DBD82AC64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91209" y="1377466"/>
            <a:ext cx="1254446" cy="72962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0" descr="Woebot mental health app establishes therapeutic bond with users |  2021-05-18 | BioWorld">
            <a:extLst>
              <a:ext uri="{FF2B5EF4-FFF2-40B4-BE49-F238E27FC236}">
                <a16:creationId xmlns:a16="http://schemas.microsoft.com/office/drawing/2014/main" id="{E75D70DB-0931-29F0-417C-FCD8CDCCEB6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1649" t="23421" r="7800" b="13686"/>
          <a:stretch/>
        </p:blipFill>
        <p:spPr bwMode="auto">
          <a:xfrm>
            <a:off x="3910116" y="2892346"/>
            <a:ext cx="1066443" cy="624499"/>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16" descr="BehaVR and Limbix Partner to Advance Behavioral Health in Virtual Reality">
            <a:extLst>
              <a:ext uri="{FF2B5EF4-FFF2-40B4-BE49-F238E27FC236}">
                <a16:creationId xmlns:a16="http://schemas.microsoft.com/office/drawing/2014/main" id="{50215DB9-0B38-7645-4A87-45602AB4634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63735" y="2107093"/>
            <a:ext cx="1311390" cy="737657"/>
          </a:xfrm>
          <a:prstGeom prst="rect">
            <a:avLst/>
          </a:prstGeom>
          <a:noFill/>
          <a:extLst>
            <a:ext uri="{909E8E84-426E-40DD-AFC4-6F175D3DCCD1}">
              <a14:hiddenFill xmlns:a14="http://schemas.microsoft.com/office/drawing/2010/main">
                <a:solidFill>
                  <a:srgbClr val="FFFFFF"/>
                </a:solidFill>
              </a14:hiddenFill>
            </a:ext>
          </a:extLst>
        </p:spPr>
      </p:pic>
      <p:sp>
        <p:nvSpPr>
          <p:cNvPr id="19" name="Google Shape;833;p31">
            <a:extLst>
              <a:ext uri="{FF2B5EF4-FFF2-40B4-BE49-F238E27FC236}">
                <a16:creationId xmlns:a16="http://schemas.microsoft.com/office/drawing/2014/main" id="{A44B890E-8191-66FE-3749-90557D595BA8}"/>
              </a:ext>
            </a:extLst>
          </p:cNvPr>
          <p:cNvSpPr txBox="1"/>
          <p:nvPr/>
        </p:nvSpPr>
        <p:spPr>
          <a:xfrm>
            <a:off x="91641" y="2238996"/>
            <a:ext cx="3034033" cy="1868979"/>
          </a:xfrm>
          <a:prstGeom prst="rect">
            <a:avLst/>
          </a:prstGeom>
          <a:noFill/>
          <a:ln w="19050">
            <a:solidFill>
              <a:schemeClr val="accent6">
                <a:lumMod val="60000"/>
                <a:lumOff val="40000"/>
              </a:schemeClr>
            </a:solidFill>
          </a:ln>
        </p:spPr>
        <p:txBody>
          <a:bodyPr spcFirstLastPara="1" wrap="square" lIns="91425" tIns="91425" rIns="91425" bIns="91425" anchor="t" anchorCtr="0">
            <a:noAutofit/>
          </a:bodyPr>
          <a:lstStyle/>
          <a:p>
            <a:pPr marL="171450" indent="-171450">
              <a:lnSpc>
                <a:spcPct val="150000"/>
              </a:lnSpc>
              <a:buSzPts val="1300"/>
              <a:buFont typeface="Arial" panose="020B0604020202020204" pitchFamily="34" charset="0"/>
              <a:buChar char="•"/>
            </a:pPr>
            <a:r>
              <a:rPr lang="en-US" altLang="ko-KR" sz="1200" dirty="0">
                <a:solidFill>
                  <a:srgbClr val="FF0000"/>
                </a:solidFill>
                <a:latin typeface="Poppins" panose="00000500000000000000" pitchFamily="2" charset="0"/>
                <a:cs typeface="Poppins" panose="00000500000000000000" pitchFamily="2" charset="0"/>
              </a:rPr>
              <a:t>Provide personalized therapy contents which result in enhanced effectiveness.</a:t>
            </a:r>
          </a:p>
          <a:p>
            <a:pPr marL="171450" indent="-171450">
              <a:lnSpc>
                <a:spcPct val="150000"/>
              </a:lnSpc>
              <a:buSzPts val="1300"/>
              <a:buFont typeface="Arial" panose="020B0604020202020204" pitchFamily="34" charset="0"/>
              <a:buChar char="•"/>
            </a:pPr>
            <a:r>
              <a:rPr lang="en-US" altLang="ko-KR" sz="1200" dirty="0">
                <a:solidFill>
                  <a:srgbClr val="FF0000"/>
                </a:solidFill>
                <a:latin typeface="Poppins" panose="00000500000000000000" pitchFamily="2" charset="0"/>
                <a:cs typeface="Poppins" panose="00000500000000000000" pitchFamily="2" charset="0"/>
              </a:rPr>
              <a:t>Foster engagement, motivation, and behaviors creating satisfactory user experience.</a:t>
            </a:r>
            <a:r>
              <a:rPr lang="en-US" altLang="ko-KR" sz="800" dirty="0">
                <a:latin typeface="Poppins" pitchFamily="2" charset="0"/>
                <a:cs typeface="Poppins" pitchFamily="2" charset="0"/>
              </a:rPr>
              <a:t>	.</a:t>
            </a:r>
          </a:p>
        </p:txBody>
      </p:sp>
      <p:sp>
        <p:nvSpPr>
          <p:cNvPr id="2" name="직사각형 1">
            <a:extLst>
              <a:ext uri="{FF2B5EF4-FFF2-40B4-BE49-F238E27FC236}">
                <a16:creationId xmlns:a16="http://schemas.microsoft.com/office/drawing/2014/main" id="{9778D2B3-6D99-055E-138B-515858F5469E}"/>
              </a:ext>
            </a:extLst>
          </p:cNvPr>
          <p:cNvSpPr/>
          <p:nvPr/>
        </p:nvSpPr>
        <p:spPr>
          <a:xfrm>
            <a:off x="7254528" y="838736"/>
            <a:ext cx="1472325" cy="737657"/>
          </a:xfrm>
          <a:prstGeom prst="rect">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ko-KR" dirty="0">
                <a:solidFill>
                  <a:schemeClr val="tx1"/>
                </a:solidFill>
              </a:rPr>
              <a:t>Our Business</a:t>
            </a:r>
            <a:endParaRPr lang="ko-KR" altLang="en-US" dirty="0">
              <a:solidFill>
                <a:schemeClr val="tx1"/>
              </a:solidFill>
            </a:endParaRPr>
          </a:p>
        </p:txBody>
      </p:sp>
      <p:sp>
        <p:nvSpPr>
          <p:cNvPr id="21" name="Google Shape;1296;p42">
            <a:extLst>
              <a:ext uri="{FF2B5EF4-FFF2-40B4-BE49-F238E27FC236}">
                <a16:creationId xmlns:a16="http://schemas.microsoft.com/office/drawing/2014/main" id="{A5D1B875-540B-E1A3-4649-277D42F10D68}"/>
              </a:ext>
            </a:extLst>
          </p:cNvPr>
          <p:cNvSpPr/>
          <p:nvPr/>
        </p:nvSpPr>
        <p:spPr>
          <a:xfrm>
            <a:off x="5670450" y="2124162"/>
            <a:ext cx="816564" cy="22168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b="1" dirty="0">
                <a:solidFill>
                  <a:srgbClr val="6DA98B"/>
                </a:solidFill>
                <a:latin typeface="Poppins" pitchFamily="2" charset="0"/>
                <a:ea typeface="Poppins"/>
                <a:cs typeface="Poppins" pitchFamily="2" charset="0"/>
                <a:sym typeface="Poppins"/>
              </a:rPr>
              <a:t>XRHealth</a:t>
            </a:r>
            <a:endParaRPr sz="1000" b="1" dirty="0">
              <a:solidFill>
                <a:srgbClr val="6DA98B"/>
              </a:solidFill>
              <a:latin typeface="Poppins"/>
              <a:ea typeface="Poppins"/>
              <a:cs typeface="Poppins"/>
              <a:sym typeface="Poppins"/>
            </a:endParaRPr>
          </a:p>
        </p:txBody>
      </p:sp>
      <p:sp>
        <p:nvSpPr>
          <p:cNvPr id="22" name="Google Shape;1296;p42">
            <a:extLst>
              <a:ext uri="{FF2B5EF4-FFF2-40B4-BE49-F238E27FC236}">
                <a16:creationId xmlns:a16="http://schemas.microsoft.com/office/drawing/2014/main" id="{432838CE-2D3D-BE68-8CC6-CAC569D4C8C6}"/>
              </a:ext>
            </a:extLst>
          </p:cNvPr>
          <p:cNvSpPr/>
          <p:nvPr/>
        </p:nvSpPr>
        <p:spPr>
          <a:xfrm>
            <a:off x="4018332" y="3533812"/>
            <a:ext cx="816564" cy="22168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b="1" dirty="0">
                <a:solidFill>
                  <a:srgbClr val="6DA98B"/>
                </a:solidFill>
                <a:latin typeface="Poppins" pitchFamily="2" charset="0"/>
                <a:ea typeface="Poppins"/>
                <a:cs typeface="Poppins" pitchFamily="2" charset="0"/>
                <a:sym typeface="Poppins"/>
              </a:rPr>
              <a:t>Woebot</a:t>
            </a:r>
            <a:endParaRPr sz="1000" b="1" dirty="0">
              <a:solidFill>
                <a:srgbClr val="6DA98B"/>
              </a:solidFill>
              <a:latin typeface="Poppins"/>
              <a:ea typeface="Poppins"/>
              <a:cs typeface="Poppins"/>
              <a:sym typeface="Poppins"/>
            </a:endParaRPr>
          </a:p>
        </p:txBody>
      </p:sp>
      <p:sp>
        <p:nvSpPr>
          <p:cNvPr id="23" name="Google Shape;1296;p42">
            <a:extLst>
              <a:ext uri="{FF2B5EF4-FFF2-40B4-BE49-F238E27FC236}">
                <a16:creationId xmlns:a16="http://schemas.microsoft.com/office/drawing/2014/main" id="{8DFF155B-1F0B-C111-05F9-32052043CCE0}"/>
              </a:ext>
            </a:extLst>
          </p:cNvPr>
          <p:cNvSpPr/>
          <p:nvPr/>
        </p:nvSpPr>
        <p:spPr>
          <a:xfrm>
            <a:off x="4858020" y="2815322"/>
            <a:ext cx="816564" cy="22168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b="1" dirty="0">
                <a:solidFill>
                  <a:srgbClr val="6DA98B"/>
                </a:solidFill>
                <a:latin typeface="Poppins" pitchFamily="2" charset="0"/>
                <a:ea typeface="Poppins"/>
                <a:cs typeface="Poppins" pitchFamily="2" charset="0"/>
                <a:sym typeface="Poppins"/>
              </a:rPr>
              <a:t>Limbix</a:t>
            </a:r>
            <a:endParaRPr sz="1000" b="1" dirty="0">
              <a:solidFill>
                <a:srgbClr val="6DA98B"/>
              </a:solidFill>
              <a:latin typeface="Poppins"/>
              <a:ea typeface="Poppins"/>
              <a:cs typeface="Poppins"/>
              <a:sym typeface="Poppins"/>
            </a:endParaRPr>
          </a:p>
        </p:txBody>
      </p:sp>
      <p:sp>
        <p:nvSpPr>
          <p:cNvPr id="25" name="Google Shape;1296;p42">
            <a:extLst>
              <a:ext uri="{FF2B5EF4-FFF2-40B4-BE49-F238E27FC236}">
                <a16:creationId xmlns:a16="http://schemas.microsoft.com/office/drawing/2014/main" id="{36E068F2-4AD1-051E-3148-A0A6AD7BAFF5}"/>
              </a:ext>
            </a:extLst>
          </p:cNvPr>
          <p:cNvSpPr/>
          <p:nvPr/>
        </p:nvSpPr>
        <p:spPr>
          <a:xfrm>
            <a:off x="6388217" y="2861941"/>
            <a:ext cx="816564" cy="221686"/>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000" b="1" dirty="0">
                <a:solidFill>
                  <a:srgbClr val="6DA98B"/>
                </a:solidFill>
                <a:latin typeface="Poppins" pitchFamily="2" charset="0"/>
                <a:ea typeface="Poppins"/>
                <a:cs typeface="Poppins" pitchFamily="2" charset="0"/>
                <a:sym typeface="Poppins"/>
              </a:rPr>
              <a:t>psious</a:t>
            </a:r>
            <a:endParaRPr sz="1000" b="1" dirty="0">
              <a:solidFill>
                <a:srgbClr val="6DA98B"/>
              </a:solidFill>
              <a:latin typeface="Poppins"/>
              <a:ea typeface="Poppins"/>
              <a:cs typeface="Poppins"/>
              <a:sym typeface="Poppins"/>
            </a:endParaRPr>
          </a:p>
        </p:txBody>
      </p:sp>
    </p:spTree>
    <p:extLst>
      <p:ext uri="{BB962C8B-B14F-4D97-AF65-F5344CB8AC3E}">
        <p14:creationId xmlns:p14="http://schemas.microsoft.com/office/powerpoint/2010/main" val="1098213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Marketing mix model, product, location, price, and promotion. Business  management strategy 4P. 14292650 Vector Art at Vecteezy">
            <a:extLst>
              <a:ext uri="{FF2B5EF4-FFF2-40B4-BE49-F238E27FC236}">
                <a16:creationId xmlns:a16="http://schemas.microsoft.com/office/drawing/2014/main" id="{CF35465A-57B2-4486-3B37-B12BFCE1A1A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177" t="21169" r="14719" b="11111"/>
          <a:stretch/>
        </p:blipFill>
        <p:spPr bwMode="auto">
          <a:xfrm>
            <a:off x="2180186" y="467508"/>
            <a:ext cx="4783628" cy="4398183"/>
          </a:xfrm>
          <a:prstGeom prst="rect">
            <a:avLst/>
          </a:prstGeom>
          <a:noFill/>
          <a:extLst>
            <a:ext uri="{909E8E84-426E-40DD-AFC4-6F175D3DCCD1}">
              <a14:hiddenFill xmlns:a14="http://schemas.microsoft.com/office/drawing/2010/main">
                <a:solidFill>
                  <a:srgbClr val="FFFFFF"/>
                </a:solidFill>
              </a14:hiddenFill>
            </a:ext>
          </a:extLst>
        </p:spPr>
      </p:pic>
      <p:sp>
        <p:nvSpPr>
          <p:cNvPr id="155" name="Google Shape;391;p19">
            <a:extLst>
              <a:ext uri="{FF2B5EF4-FFF2-40B4-BE49-F238E27FC236}">
                <a16:creationId xmlns:a16="http://schemas.microsoft.com/office/drawing/2014/main" id="{423BD299-0BCA-8DC3-AFDD-039E92F23535}"/>
              </a:ext>
            </a:extLst>
          </p:cNvPr>
          <p:cNvSpPr/>
          <p:nvPr/>
        </p:nvSpPr>
        <p:spPr>
          <a:xfrm>
            <a:off x="4626490" y="1144975"/>
            <a:ext cx="656400" cy="656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grpSp>
        <p:nvGrpSpPr>
          <p:cNvPr id="4" name="Google Shape;1454;p46">
            <a:extLst>
              <a:ext uri="{FF2B5EF4-FFF2-40B4-BE49-F238E27FC236}">
                <a16:creationId xmlns:a16="http://schemas.microsoft.com/office/drawing/2014/main" id="{51049DC1-B8EC-DD0B-AD0E-D45A1066FB4F}"/>
              </a:ext>
            </a:extLst>
          </p:cNvPr>
          <p:cNvGrpSpPr/>
          <p:nvPr/>
        </p:nvGrpSpPr>
        <p:grpSpPr>
          <a:xfrm>
            <a:off x="444051" y="2161906"/>
            <a:ext cx="2771577" cy="807878"/>
            <a:chOff x="720074" y="3798150"/>
            <a:chExt cx="2771577" cy="807878"/>
          </a:xfrm>
        </p:grpSpPr>
        <p:sp>
          <p:nvSpPr>
            <p:cNvPr id="5" name="Google Shape;1455;p46">
              <a:extLst>
                <a:ext uri="{FF2B5EF4-FFF2-40B4-BE49-F238E27FC236}">
                  <a16:creationId xmlns:a16="http://schemas.microsoft.com/office/drawing/2014/main" id="{663455AD-E40D-587B-6B85-18CA1F01D001}"/>
                </a:ext>
              </a:extLst>
            </p:cNvPr>
            <p:cNvSpPr txBox="1"/>
            <p:nvPr/>
          </p:nvSpPr>
          <p:spPr>
            <a:xfrm>
              <a:off x="720075" y="3798150"/>
              <a:ext cx="21129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altLang="ko-KR" sz="1800" b="1" dirty="0">
                  <a:solidFill>
                    <a:srgbClr val="FF0000"/>
                  </a:solidFill>
                  <a:latin typeface="Poppins" pitchFamily="2" charset="0"/>
                  <a:ea typeface="Poppins"/>
                  <a:cs typeface="Poppins" pitchFamily="2" charset="0"/>
                  <a:sym typeface="Poppins"/>
                </a:rPr>
                <a:t>Promotion</a:t>
              </a:r>
              <a:endParaRPr lang="en-US" altLang="ko-KR" sz="1800" b="1" dirty="0">
                <a:solidFill>
                  <a:schemeClr val="lt1"/>
                </a:solidFill>
                <a:latin typeface="Poppins" pitchFamily="2" charset="0"/>
                <a:ea typeface="Poppins"/>
                <a:cs typeface="Poppins" pitchFamily="2" charset="0"/>
                <a:sym typeface="Poppins"/>
              </a:endParaRPr>
            </a:p>
          </p:txBody>
        </p:sp>
        <p:sp>
          <p:nvSpPr>
            <p:cNvPr id="6" name="Google Shape;1456;p46">
              <a:extLst>
                <a:ext uri="{FF2B5EF4-FFF2-40B4-BE49-F238E27FC236}">
                  <a16:creationId xmlns:a16="http://schemas.microsoft.com/office/drawing/2014/main" id="{2929EE4A-9A18-9A51-F9C5-C6F0974F8551}"/>
                </a:ext>
              </a:extLst>
            </p:cNvPr>
            <p:cNvSpPr txBox="1"/>
            <p:nvPr/>
          </p:nvSpPr>
          <p:spPr>
            <a:xfrm>
              <a:off x="720074" y="4075928"/>
              <a:ext cx="2771577" cy="530100"/>
            </a:xfrm>
            <a:prstGeom prst="rect">
              <a:avLst/>
            </a:prstGeom>
            <a:noFill/>
            <a:ln>
              <a:noFill/>
            </a:ln>
          </p:spPr>
          <p:txBody>
            <a:bodyPr spcFirstLastPara="1" wrap="square" lIns="91425" tIns="91425" rIns="91425" bIns="91425" anchor="t" anchorCtr="0">
              <a:noAutofit/>
            </a:bodyPr>
            <a:lstStyle/>
            <a:p>
              <a:pPr marL="171450" indent="-171450">
                <a:lnSpc>
                  <a:spcPct val="150000"/>
                </a:lnSpc>
                <a:buSzPts val="1300"/>
                <a:buFont typeface="Arial" panose="020B0604020202020204" pitchFamily="34" charset="0"/>
                <a:buChar char="•"/>
              </a:pPr>
              <a:r>
                <a:rPr lang="en-US" altLang="ko-KR" sz="1050" dirty="0"/>
                <a:t>Social Media Advertising</a:t>
              </a:r>
            </a:p>
            <a:p>
              <a:pPr marL="171450" indent="-171450">
                <a:lnSpc>
                  <a:spcPct val="150000"/>
                </a:lnSpc>
                <a:buSzPts val="1300"/>
                <a:buFont typeface="Arial" panose="020B0604020202020204" pitchFamily="34" charset="0"/>
                <a:buChar char="•"/>
              </a:pPr>
              <a:r>
                <a:rPr lang="en-US" altLang="ko-KR" sz="1050" dirty="0"/>
                <a:t>Influencer Marketing</a:t>
              </a:r>
            </a:p>
            <a:p>
              <a:pPr marL="171450" indent="-171450">
                <a:lnSpc>
                  <a:spcPct val="150000"/>
                </a:lnSpc>
                <a:buSzPts val="1300"/>
                <a:buFont typeface="Arial" panose="020B0604020202020204" pitchFamily="34" charset="0"/>
                <a:buChar char="•"/>
              </a:pPr>
              <a:r>
                <a:rPr lang="en-US" altLang="ko-KR" sz="1050" dirty="0"/>
                <a:t>TV Advertising</a:t>
              </a:r>
            </a:p>
            <a:p>
              <a:pPr marL="0" lvl="0" indent="0" algn="l" rtl="0">
                <a:spcBef>
                  <a:spcPts val="0"/>
                </a:spcBef>
                <a:spcAft>
                  <a:spcPts val="0"/>
                </a:spcAft>
                <a:buNone/>
              </a:pPr>
              <a:endParaRPr sz="1300" dirty="0">
                <a:solidFill>
                  <a:schemeClr val="dk1"/>
                </a:solidFill>
                <a:latin typeface="Poppins" pitchFamily="2" charset="0"/>
                <a:ea typeface="Poppins Light"/>
                <a:cs typeface="Poppins" pitchFamily="2" charset="0"/>
                <a:sym typeface="Poppins Light"/>
              </a:endParaRPr>
            </a:p>
          </p:txBody>
        </p:sp>
      </p:grpSp>
      <p:grpSp>
        <p:nvGrpSpPr>
          <p:cNvPr id="7" name="Google Shape;1457;p46">
            <a:extLst>
              <a:ext uri="{FF2B5EF4-FFF2-40B4-BE49-F238E27FC236}">
                <a16:creationId xmlns:a16="http://schemas.microsoft.com/office/drawing/2014/main" id="{3EA472C1-3B95-5F65-A578-36E5EB32CBF1}"/>
              </a:ext>
            </a:extLst>
          </p:cNvPr>
          <p:cNvGrpSpPr/>
          <p:nvPr/>
        </p:nvGrpSpPr>
        <p:grpSpPr>
          <a:xfrm>
            <a:off x="6004917" y="630921"/>
            <a:ext cx="3300399" cy="807853"/>
            <a:chOff x="720075" y="1993325"/>
            <a:chExt cx="2112900" cy="807853"/>
          </a:xfrm>
        </p:grpSpPr>
        <p:sp>
          <p:nvSpPr>
            <p:cNvPr id="8" name="Google Shape;1458;p46">
              <a:extLst>
                <a:ext uri="{FF2B5EF4-FFF2-40B4-BE49-F238E27FC236}">
                  <a16:creationId xmlns:a16="http://schemas.microsoft.com/office/drawing/2014/main" id="{ADF99894-DC6A-0035-C2D5-05E83CA19CEF}"/>
                </a:ext>
              </a:extLst>
            </p:cNvPr>
            <p:cNvSpPr txBox="1"/>
            <p:nvPr/>
          </p:nvSpPr>
          <p:spPr>
            <a:xfrm>
              <a:off x="720075" y="1993325"/>
              <a:ext cx="2112900" cy="402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lt1"/>
                  </a:solidFill>
                  <a:latin typeface="Poppins"/>
                  <a:ea typeface="Poppins"/>
                  <a:cs typeface="Poppins"/>
                  <a:sym typeface="Poppins"/>
                </a:rPr>
                <a:t>Product</a:t>
              </a:r>
              <a:endParaRPr sz="1800" b="1" dirty="0">
                <a:solidFill>
                  <a:schemeClr val="lt1"/>
                </a:solidFill>
                <a:latin typeface="Poppins"/>
                <a:ea typeface="Poppins"/>
                <a:cs typeface="Poppins"/>
                <a:sym typeface="Poppins"/>
              </a:endParaRPr>
            </a:p>
          </p:txBody>
        </p:sp>
        <p:sp>
          <p:nvSpPr>
            <p:cNvPr id="9" name="Google Shape;1459;p46">
              <a:extLst>
                <a:ext uri="{FF2B5EF4-FFF2-40B4-BE49-F238E27FC236}">
                  <a16:creationId xmlns:a16="http://schemas.microsoft.com/office/drawing/2014/main" id="{6D52C655-21B1-8985-CB5A-8CC8C393A66D}"/>
                </a:ext>
              </a:extLst>
            </p:cNvPr>
            <p:cNvSpPr txBox="1"/>
            <p:nvPr/>
          </p:nvSpPr>
          <p:spPr>
            <a:xfrm>
              <a:off x="720075" y="2271078"/>
              <a:ext cx="2112900" cy="530100"/>
            </a:xfrm>
            <a:prstGeom prst="rect">
              <a:avLst/>
            </a:prstGeom>
            <a:noFill/>
            <a:ln>
              <a:noFill/>
            </a:ln>
          </p:spPr>
          <p:txBody>
            <a:bodyPr spcFirstLastPara="1" wrap="square" lIns="91425" tIns="91425" rIns="91425" bIns="91425" anchor="t" anchorCtr="0">
              <a:noAutofit/>
            </a:bodyPr>
            <a:lstStyle/>
            <a:p>
              <a:pPr marL="171450" indent="-171450">
                <a:lnSpc>
                  <a:spcPct val="150000"/>
                </a:lnSpc>
                <a:buSzPts val="1300"/>
                <a:buFont typeface="Arial" panose="020B0604020202020204" pitchFamily="34" charset="0"/>
                <a:buChar char="•"/>
              </a:pPr>
              <a:r>
                <a:rPr lang="en-US" altLang="ko-KR" sz="1050" dirty="0"/>
                <a:t>AI-driven therapy device that provides 1:1 emotionally tailored cognitive behavioral therapy (CBT) through a metaverse space.</a:t>
              </a:r>
            </a:p>
          </p:txBody>
        </p:sp>
      </p:grpSp>
      <p:grpSp>
        <p:nvGrpSpPr>
          <p:cNvPr id="10" name="Google Shape;1460;p46">
            <a:extLst>
              <a:ext uri="{FF2B5EF4-FFF2-40B4-BE49-F238E27FC236}">
                <a16:creationId xmlns:a16="http://schemas.microsoft.com/office/drawing/2014/main" id="{111F0392-8891-3006-7B6F-5656E4DF5BFC}"/>
              </a:ext>
            </a:extLst>
          </p:cNvPr>
          <p:cNvGrpSpPr/>
          <p:nvPr/>
        </p:nvGrpSpPr>
        <p:grpSpPr>
          <a:xfrm>
            <a:off x="5800517" y="2162945"/>
            <a:ext cx="3533977" cy="817609"/>
            <a:chOff x="10091711" y="2120110"/>
            <a:chExt cx="3533977" cy="817609"/>
          </a:xfrm>
        </p:grpSpPr>
        <p:sp>
          <p:nvSpPr>
            <p:cNvPr id="11" name="Google Shape;1461;p46">
              <a:extLst>
                <a:ext uri="{FF2B5EF4-FFF2-40B4-BE49-F238E27FC236}">
                  <a16:creationId xmlns:a16="http://schemas.microsoft.com/office/drawing/2014/main" id="{07817074-129D-DFBB-8F53-1E68759F4660}"/>
                </a:ext>
              </a:extLst>
            </p:cNvPr>
            <p:cNvSpPr txBox="1"/>
            <p:nvPr/>
          </p:nvSpPr>
          <p:spPr>
            <a:xfrm>
              <a:off x="10091711" y="2120110"/>
              <a:ext cx="2112900" cy="402900"/>
            </a:xfrm>
            <a:prstGeom prst="rect">
              <a:avLst/>
            </a:prstGeom>
            <a:noFill/>
            <a:ln>
              <a:noFill/>
            </a:ln>
          </p:spPr>
          <p:txBody>
            <a:bodyPr spcFirstLastPara="1" wrap="square" lIns="91425" tIns="91425" rIns="91425" bIns="91425" anchor="b" anchorCtr="0">
              <a:noAutofit/>
            </a:bodyPr>
            <a:lstStyle/>
            <a:p>
              <a:pPr algn="r"/>
              <a:r>
                <a:rPr lang="en-US" altLang="ko-KR" sz="1800" b="1" dirty="0">
                  <a:solidFill>
                    <a:srgbClr val="FF0000"/>
                  </a:solidFill>
                  <a:latin typeface="Poppins" pitchFamily="2" charset="0"/>
                  <a:ea typeface="Poppins"/>
                  <a:cs typeface="Poppins" pitchFamily="2" charset="0"/>
                  <a:sym typeface="Poppins"/>
                </a:rPr>
                <a:t>Price</a:t>
              </a:r>
              <a:endParaRPr lang="en-US" altLang="ko-KR" sz="1800" b="1" dirty="0">
                <a:solidFill>
                  <a:schemeClr val="lt1"/>
                </a:solidFill>
                <a:latin typeface="Poppins" pitchFamily="2" charset="0"/>
                <a:ea typeface="Poppins"/>
                <a:cs typeface="Poppins" pitchFamily="2" charset="0"/>
                <a:sym typeface="Poppins"/>
              </a:endParaRPr>
            </a:p>
          </p:txBody>
        </p:sp>
        <p:sp>
          <p:nvSpPr>
            <p:cNvPr id="12" name="Google Shape;1462;p46">
              <a:extLst>
                <a:ext uri="{FF2B5EF4-FFF2-40B4-BE49-F238E27FC236}">
                  <a16:creationId xmlns:a16="http://schemas.microsoft.com/office/drawing/2014/main" id="{65267E41-5415-2D50-E6B6-FFC1B1D329E1}"/>
                </a:ext>
              </a:extLst>
            </p:cNvPr>
            <p:cNvSpPr txBox="1"/>
            <p:nvPr/>
          </p:nvSpPr>
          <p:spPr>
            <a:xfrm>
              <a:off x="11381739" y="2407619"/>
              <a:ext cx="2243949" cy="530100"/>
            </a:xfrm>
            <a:prstGeom prst="rect">
              <a:avLst/>
            </a:prstGeom>
            <a:noFill/>
            <a:ln>
              <a:noFill/>
            </a:ln>
          </p:spPr>
          <p:txBody>
            <a:bodyPr spcFirstLastPara="1" wrap="square" lIns="91425" tIns="91425" rIns="91425" bIns="91425" anchor="t" anchorCtr="0">
              <a:noAutofit/>
            </a:bodyPr>
            <a:lstStyle/>
            <a:p>
              <a:pPr marL="171450" indent="-171450">
                <a:lnSpc>
                  <a:spcPct val="150000"/>
                </a:lnSpc>
                <a:buSzPts val="1300"/>
                <a:buFont typeface="Arial" panose="020B0604020202020204" pitchFamily="34" charset="0"/>
                <a:buChar char="•"/>
              </a:pPr>
              <a:r>
                <a:rPr lang="en-US" altLang="ko-KR" sz="1050" dirty="0">
                  <a:solidFill>
                    <a:srgbClr val="FF0000"/>
                  </a:solidFill>
                </a:rPr>
                <a:t>$799</a:t>
              </a:r>
            </a:p>
          </p:txBody>
        </p:sp>
      </p:grpSp>
      <p:grpSp>
        <p:nvGrpSpPr>
          <p:cNvPr id="13" name="Google Shape;1463;p46">
            <a:extLst>
              <a:ext uri="{FF2B5EF4-FFF2-40B4-BE49-F238E27FC236}">
                <a16:creationId xmlns:a16="http://schemas.microsoft.com/office/drawing/2014/main" id="{23A0B61F-15CB-D9A9-DF49-AA6B83189D61}"/>
              </a:ext>
            </a:extLst>
          </p:cNvPr>
          <p:cNvGrpSpPr/>
          <p:nvPr/>
        </p:nvGrpSpPr>
        <p:grpSpPr>
          <a:xfrm>
            <a:off x="1655728" y="3674540"/>
            <a:ext cx="2366362" cy="816871"/>
            <a:chOff x="6311029" y="1993300"/>
            <a:chExt cx="2366362" cy="816871"/>
          </a:xfrm>
        </p:grpSpPr>
        <p:sp>
          <p:nvSpPr>
            <p:cNvPr id="14" name="Google Shape;1464;p46">
              <a:extLst>
                <a:ext uri="{FF2B5EF4-FFF2-40B4-BE49-F238E27FC236}">
                  <a16:creationId xmlns:a16="http://schemas.microsoft.com/office/drawing/2014/main" id="{7F472F04-6492-8749-895E-E35C70992800}"/>
                </a:ext>
              </a:extLst>
            </p:cNvPr>
            <p:cNvSpPr txBox="1"/>
            <p:nvPr/>
          </p:nvSpPr>
          <p:spPr>
            <a:xfrm>
              <a:off x="6311029" y="1993300"/>
              <a:ext cx="21129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altLang="ko-KR" sz="1800" b="1" dirty="0">
                  <a:solidFill>
                    <a:srgbClr val="FF0000"/>
                  </a:solidFill>
                  <a:latin typeface="Poppins" pitchFamily="2" charset="0"/>
                  <a:ea typeface="Poppins"/>
                  <a:cs typeface="Poppins" pitchFamily="2" charset="0"/>
                  <a:sym typeface="Poppins"/>
                </a:rPr>
                <a:t>Place</a:t>
              </a:r>
              <a:endParaRPr lang="en-US" altLang="ko-KR" sz="1800" b="1" dirty="0">
                <a:solidFill>
                  <a:schemeClr val="lt1"/>
                </a:solidFill>
                <a:latin typeface="Poppins" pitchFamily="2" charset="0"/>
                <a:ea typeface="Poppins"/>
                <a:cs typeface="Poppins" pitchFamily="2" charset="0"/>
                <a:sym typeface="Poppins"/>
              </a:endParaRPr>
            </a:p>
          </p:txBody>
        </p:sp>
        <p:sp>
          <p:nvSpPr>
            <p:cNvPr id="15" name="Google Shape;1465;p46">
              <a:extLst>
                <a:ext uri="{FF2B5EF4-FFF2-40B4-BE49-F238E27FC236}">
                  <a16:creationId xmlns:a16="http://schemas.microsoft.com/office/drawing/2014/main" id="{617C22B8-C46F-5698-8147-B18638E84089}"/>
                </a:ext>
              </a:extLst>
            </p:cNvPr>
            <p:cNvSpPr txBox="1"/>
            <p:nvPr/>
          </p:nvSpPr>
          <p:spPr>
            <a:xfrm>
              <a:off x="6564491" y="2280071"/>
              <a:ext cx="2112900" cy="530100"/>
            </a:xfrm>
            <a:prstGeom prst="rect">
              <a:avLst/>
            </a:prstGeom>
            <a:noFill/>
            <a:ln>
              <a:noFill/>
            </a:ln>
          </p:spPr>
          <p:txBody>
            <a:bodyPr spcFirstLastPara="1" wrap="square" lIns="91425" tIns="91425" rIns="91425" bIns="91425" anchor="t" anchorCtr="0">
              <a:noAutofit/>
            </a:bodyPr>
            <a:lstStyle/>
            <a:p>
              <a:pPr marL="171450" indent="-171450">
                <a:lnSpc>
                  <a:spcPct val="150000"/>
                </a:lnSpc>
                <a:buSzPts val="1300"/>
                <a:buFont typeface="Arial" panose="020B0604020202020204" pitchFamily="34" charset="0"/>
                <a:buChar char="•"/>
              </a:pPr>
              <a:r>
                <a:rPr lang="en-US" altLang="ko-KR" sz="1050" dirty="0"/>
                <a:t>Web-site</a:t>
              </a:r>
            </a:p>
            <a:p>
              <a:pPr marL="171450" indent="-171450">
                <a:lnSpc>
                  <a:spcPct val="150000"/>
                </a:lnSpc>
                <a:buSzPts val="1300"/>
                <a:buFont typeface="Arial" panose="020B0604020202020204" pitchFamily="34" charset="0"/>
                <a:buChar char="•"/>
              </a:pPr>
              <a:r>
                <a:rPr lang="en-US" altLang="ko-KR" sz="1050" dirty="0"/>
                <a:t>Social Media</a:t>
              </a:r>
            </a:p>
            <a:p>
              <a:pPr marL="171450" indent="-171450">
                <a:lnSpc>
                  <a:spcPct val="150000"/>
                </a:lnSpc>
                <a:buSzPts val="1300"/>
                <a:buFont typeface="Arial" panose="020B0604020202020204" pitchFamily="34" charset="0"/>
                <a:buChar char="•"/>
              </a:pPr>
              <a:r>
                <a:rPr lang="en-US" altLang="ko-KR" sz="1050" dirty="0"/>
                <a:t>Metaverse Communities</a:t>
              </a:r>
            </a:p>
            <a:p>
              <a:pPr marL="171450" indent="-171450">
                <a:lnSpc>
                  <a:spcPct val="150000"/>
                </a:lnSpc>
                <a:buSzPts val="1300"/>
                <a:buFont typeface="Arial" panose="020B0604020202020204" pitchFamily="34" charset="0"/>
                <a:buChar char="•"/>
              </a:pPr>
              <a:r>
                <a:rPr lang="en-US" altLang="ko-KR" sz="1050" dirty="0"/>
                <a:t>Online Market Places</a:t>
              </a:r>
            </a:p>
          </p:txBody>
        </p:sp>
      </p:grpSp>
      <p:sp>
        <p:nvSpPr>
          <p:cNvPr id="177" name="Google Shape;963;p35">
            <a:extLst>
              <a:ext uri="{FF2B5EF4-FFF2-40B4-BE49-F238E27FC236}">
                <a16:creationId xmlns:a16="http://schemas.microsoft.com/office/drawing/2014/main" id="{EEC3F8ED-621D-8511-C63A-AA44946DF840}"/>
              </a:ext>
            </a:extLst>
          </p:cNvPr>
          <p:cNvSpPr txBox="1">
            <a:spLocks/>
          </p:cNvSpPr>
          <p:nvPr/>
        </p:nvSpPr>
        <p:spPr>
          <a:xfrm>
            <a:off x="613259" y="13797"/>
            <a:ext cx="77040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ltLang="ko-KR" sz="3500" b="1" dirty="0">
                <a:latin typeface="Poppins" pitchFamily="2" charset="0"/>
                <a:cs typeface="Poppins" pitchFamily="2" charset="0"/>
              </a:rPr>
              <a:t>4p Marketing</a:t>
            </a:r>
          </a:p>
        </p:txBody>
      </p:sp>
    </p:spTree>
    <p:extLst>
      <p:ext uri="{BB962C8B-B14F-4D97-AF65-F5344CB8AC3E}">
        <p14:creationId xmlns:p14="http://schemas.microsoft.com/office/powerpoint/2010/main" val="2011568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타원 257">
            <a:extLst>
              <a:ext uri="{FF2B5EF4-FFF2-40B4-BE49-F238E27FC236}">
                <a16:creationId xmlns:a16="http://schemas.microsoft.com/office/drawing/2014/main" id="{D504C121-A3F9-1CDF-9A9A-E5BA5F1B6F7E}"/>
              </a:ext>
            </a:extLst>
          </p:cNvPr>
          <p:cNvSpPr/>
          <p:nvPr/>
        </p:nvSpPr>
        <p:spPr>
          <a:xfrm>
            <a:off x="5806368" y="3495586"/>
            <a:ext cx="3266431" cy="162892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00">
              <a:latin typeface="Poppins" panose="00000500000000000000" pitchFamily="2" charset="0"/>
              <a:cs typeface="Poppins" panose="00000500000000000000" pitchFamily="2" charset="0"/>
            </a:endParaRPr>
          </a:p>
        </p:txBody>
      </p:sp>
      <p:sp>
        <p:nvSpPr>
          <p:cNvPr id="177" name="Google Shape;963;p35">
            <a:extLst>
              <a:ext uri="{FF2B5EF4-FFF2-40B4-BE49-F238E27FC236}">
                <a16:creationId xmlns:a16="http://schemas.microsoft.com/office/drawing/2014/main" id="{EEC3F8ED-621D-8511-C63A-AA44946DF840}"/>
              </a:ext>
            </a:extLst>
          </p:cNvPr>
          <p:cNvSpPr txBox="1">
            <a:spLocks/>
          </p:cNvSpPr>
          <p:nvPr/>
        </p:nvSpPr>
        <p:spPr>
          <a:xfrm>
            <a:off x="728499" y="84745"/>
            <a:ext cx="77040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ltLang="ko-KR" sz="3500" b="1" dirty="0">
                <a:latin typeface="Poppins" pitchFamily="2" charset="0"/>
                <a:cs typeface="Poppins" pitchFamily="2" charset="0"/>
              </a:rPr>
              <a:t>Organization Structure</a:t>
            </a:r>
          </a:p>
        </p:txBody>
      </p:sp>
      <p:sp>
        <p:nvSpPr>
          <p:cNvPr id="4" name="Google Shape;1084;p38">
            <a:extLst>
              <a:ext uri="{FF2B5EF4-FFF2-40B4-BE49-F238E27FC236}">
                <a16:creationId xmlns:a16="http://schemas.microsoft.com/office/drawing/2014/main" id="{83D82A17-FF60-F591-7A9E-456D97C8E833}"/>
              </a:ext>
            </a:extLst>
          </p:cNvPr>
          <p:cNvSpPr/>
          <p:nvPr/>
        </p:nvSpPr>
        <p:spPr>
          <a:xfrm>
            <a:off x="4221192" y="1126481"/>
            <a:ext cx="722100" cy="722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latin typeface="Poppins" panose="00000500000000000000" pitchFamily="2" charset="0"/>
              <a:cs typeface="Poppins" panose="00000500000000000000" pitchFamily="2" charset="0"/>
            </a:endParaRPr>
          </a:p>
        </p:txBody>
      </p:sp>
      <p:sp>
        <p:nvSpPr>
          <p:cNvPr id="6" name="Google Shape;1085;p38">
            <a:extLst>
              <a:ext uri="{FF2B5EF4-FFF2-40B4-BE49-F238E27FC236}">
                <a16:creationId xmlns:a16="http://schemas.microsoft.com/office/drawing/2014/main" id="{A5B0AEAE-DDAB-FB09-4A6D-EB523C481F81}"/>
              </a:ext>
            </a:extLst>
          </p:cNvPr>
          <p:cNvSpPr/>
          <p:nvPr/>
        </p:nvSpPr>
        <p:spPr>
          <a:xfrm>
            <a:off x="4243800" y="1154282"/>
            <a:ext cx="656400" cy="656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latin typeface="Poppins" panose="00000500000000000000" pitchFamily="2" charset="0"/>
              <a:cs typeface="Poppins" panose="00000500000000000000" pitchFamily="2" charset="0"/>
            </a:endParaRPr>
          </a:p>
        </p:txBody>
      </p:sp>
      <p:sp>
        <p:nvSpPr>
          <p:cNvPr id="21" name="Google Shape;1096;p38">
            <a:extLst>
              <a:ext uri="{FF2B5EF4-FFF2-40B4-BE49-F238E27FC236}">
                <a16:creationId xmlns:a16="http://schemas.microsoft.com/office/drawing/2014/main" id="{A2C57BB3-6A51-954B-CA6E-B3AF9348F17F}"/>
              </a:ext>
            </a:extLst>
          </p:cNvPr>
          <p:cNvSpPr txBox="1"/>
          <p:nvPr/>
        </p:nvSpPr>
        <p:spPr>
          <a:xfrm>
            <a:off x="112364" y="2558129"/>
            <a:ext cx="15414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1300" b="1" dirty="0">
              <a:solidFill>
                <a:schemeClr val="lt1"/>
              </a:solidFill>
              <a:latin typeface="Poppins" panose="00000500000000000000" pitchFamily="2" charset="0"/>
              <a:ea typeface="Poppins"/>
              <a:cs typeface="Poppins" panose="00000500000000000000" pitchFamily="2" charset="0"/>
              <a:sym typeface="Poppins"/>
            </a:endParaRPr>
          </a:p>
        </p:txBody>
      </p:sp>
      <p:sp>
        <p:nvSpPr>
          <p:cNvPr id="160" name="사각형: 둥근 모서리 159">
            <a:extLst>
              <a:ext uri="{FF2B5EF4-FFF2-40B4-BE49-F238E27FC236}">
                <a16:creationId xmlns:a16="http://schemas.microsoft.com/office/drawing/2014/main" id="{713DC46E-7BD0-24C7-109F-A5BE9132E43E}"/>
              </a:ext>
            </a:extLst>
          </p:cNvPr>
          <p:cNvSpPr/>
          <p:nvPr/>
        </p:nvSpPr>
        <p:spPr>
          <a:xfrm>
            <a:off x="5586062" y="1383097"/>
            <a:ext cx="2589010" cy="335433"/>
          </a:xfrm>
          <a:prstGeom prst="roundRect">
            <a:avLst>
              <a:gd name="adj" fmla="val 50000"/>
            </a:avLst>
          </a:prstGeom>
          <a:solidFill>
            <a:schemeClr val="accent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Project Manager : </a:t>
            </a:r>
            <a:r>
              <a:rPr lang="en-US" altLang="ko-KR" sz="1300" dirty="0" err="1">
                <a:solidFill>
                  <a:schemeClr val="bg2"/>
                </a:solidFill>
                <a:latin typeface="Poppins" panose="00000500000000000000" pitchFamily="2" charset="0"/>
                <a:cs typeface="Poppins" panose="00000500000000000000" pitchFamily="2" charset="0"/>
              </a:rPr>
              <a:t>Kangmin</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169" name="직선 연결선 168">
            <a:extLst>
              <a:ext uri="{FF2B5EF4-FFF2-40B4-BE49-F238E27FC236}">
                <a16:creationId xmlns:a16="http://schemas.microsoft.com/office/drawing/2014/main" id="{B23C7B35-0D00-60B9-7DDB-F2951006997E}"/>
              </a:ext>
            </a:extLst>
          </p:cNvPr>
          <p:cNvCxnSpPr>
            <a:cxnSpLocks/>
          </p:cNvCxnSpPr>
          <p:nvPr/>
        </p:nvCxnSpPr>
        <p:spPr>
          <a:xfrm flipV="1">
            <a:off x="1095049" y="1868816"/>
            <a:ext cx="5052074" cy="12742"/>
          </a:xfrm>
          <a:prstGeom prst="line">
            <a:avLst/>
          </a:prstGeom>
        </p:spPr>
        <p:style>
          <a:lnRef idx="2">
            <a:schemeClr val="accent4"/>
          </a:lnRef>
          <a:fillRef idx="0">
            <a:schemeClr val="accent4"/>
          </a:fillRef>
          <a:effectRef idx="1">
            <a:schemeClr val="accent4"/>
          </a:effectRef>
          <a:fontRef idx="minor">
            <a:schemeClr val="tx1"/>
          </a:fontRef>
        </p:style>
      </p:cxnSp>
      <p:cxnSp>
        <p:nvCxnSpPr>
          <p:cNvPr id="173" name="직선 연결선 172">
            <a:extLst>
              <a:ext uri="{FF2B5EF4-FFF2-40B4-BE49-F238E27FC236}">
                <a16:creationId xmlns:a16="http://schemas.microsoft.com/office/drawing/2014/main" id="{BE609254-1CE4-FDDD-5191-34B8745340B9}"/>
              </a:ext>
            </a:extLst>
          </p:cNvPr>
          <p:cNvCxnSpPr>
            <a:cxnSpLocks/>
            <a:stCxn id="6" idx="0"/>
          </p:cNvCxnSpPr>
          <p:nvPr/>
        </p:nvCxnSpPr>
        <p:spPr>
          <a:xfrm>
            <a:off x="4572000" y="1154282"/>
            <a:ext cx="1743" cy="694299"/>
          </a:xfrm>
          <a:prstGeom prst="line">
            <a:avLst/>
          </a:prstGeom>
        </p:spPr>
        <p:style>
          <a:lnRef idx="2">
            <a:schemeClr val="accent4"/>
          </a:lnRef>
          <a:fillRef idx="0">
            <a:schemeClr val="accent4"/>
          </a:fillRef>
          <a:effectRef idx="1">
            <a:schemeClr val="accent4"/>
          </a:effectRef>
          <a:fontRef idx="minor">
            <a:schemeClr val="tx1"/>
          </a:fontRef>
        </p:style>
      </p:cxnSp>
      <p:cxnSp>
        <p:nvCxnSpPr>
          <p:cNvPr id="211" name="직선 연결선 210">
            <a:extLst>
              <a:ext uri="{FF2B5EF4-FFF2-40B4-BE49-F238E27FC236}">
                <a16:creationId xmlns:a16="http://schemas.microsoft.com/office/drawing/2014/main" id="{3AE5205E-50FE-448A-01B8-A15ACCF38E2E}"/>
              </a:ext>
            </a:extLst>
          </p:cNvPr>
          <p:cNvCxnSpPr>
            <a:cxnSpLocks/>
          </p:cNvCxnSpPr>
          <p:nvPr/>
        </p:nvCxnSpPr>
        <p:spPr>
          <a:xfrm>
            <a:off x="4573743" y="1550814"/>
            <a:ext cx="1012318" cy="0"/>
          </a:xfrm>
          <a:prstGeom prst="line">
            <a:avLst/>
          </a:prstGeom>
        </p:spPr>
        <p:style>
          <a:lnRef idx="2">
            <a:schemeClr val="accent4"/>
          </a:lnRef>
          <a:fillRef idx="0">
            <a:schemeClr val="accent4"/>
          </a:fillRef>
          <a:effectRef idx="1">
            <a:schemeClr val="accent4"/>
          </a:effectRef>
          <a:fontRef idx="minor">
            <a:schemeClr val="tx1"/>
          </a:fontRef>
        </p:style>
      </p:cxnSp>
      <p:cxnSp>
        <p:nvCxnSpPr>
          <p:cNvPr id="215" name="직선 연결선 214">
            <a:extLst>
              <a:ext uri="{FF2B5EF4-FFF2-40B4-BE49-F238E27FC236}">
                <a16:creationId xmlns:a16="http://schemas.microsoft.com/office/drawing/2014/main" id="{94CE72AC-6415-4774-26C5-93928F1ACD53}"/>
              </a:ext>
            </a:extLst>
          </p:cNvPr>
          <p:cNvCxnSpPr>
            <a:cxnSpLocks/>
          </p:cNvCxnSpPr>
          <p:nvPr/>
        </p:nvCxnSpPr>
        <p:spPr>
          <a:xfrm flipH="1">
            <a:off x="1095049" y="1881558"/>
            <a:ext cx="6904" cy="534022"/>
          </a:xfrm>
          <a:prstGeom prst="line">
            <a:avLst/>
          </a:prstGeom>
        </p:spPr>
        <p:style>
          <a:lnRef idx="2">
            <a:schemeClr val="accent4"/>
          </a:lnRef>
          <a:fillRef idx="0">
            <a:schemeClr val="accent4"/>
          </a:fillRef>
          <a:effectRef idx="1">
            <a:schemeClr val="accent4"/>
          </a:effectRef>
          <a:fontRef idx="minor">
            <a:schemeClr val="tx1"/>
          </a:fontRef>
        </p:style>
      </p:cxnSp>
      <p:cxnSp>
        <p:nvCxnSpPr>
          <p:cNvPr id="217" name="직선 연결선 216">
            <a:extLst>
              <a:ext uri="{FF2B5EF4-FFF2-40B4-BE49-F238E27FC236}">
                <a16:creationId xmlns:a16="http://schemas.microsoft.com/office/drawing/2014/main" id="{EAAB6448-A084-6DC8-5052-41838D7958AA}"/>
              </a:ext>
            </a:extLst>
          </p:cNvPr>
          <p:cNvCxnSpPr>
            <a:cxnSpLocks/>
          </p:cNvCxnSpPr>
          <p:nvPr/>
        </p:nvCxnSpPr>
        <p:spPr>
          <a:xfrm>
            <a:off x="4020417" y="1869995"/>
            <a:ext cx="0" cy="418103"/>
          </a:xfrm>
          <a:prstGeom prst="line">
            <a:avLst/>
          </a:prstGeom>
        </p:spPr>
        <p:style>
          <a:lnRef idx="2">
            <a:schemeClr val="accent4"/>
          </a:lnRef>
          <a:fillRef idx="0">
            <a:schemeClr val="accent4"/>
          </a:fillRef>
          <a:effectRef idx="1">
            <a:schemeClr val="accent4"/>
          </a:effectRef>
          <a:fontRef idx="minor">
            <a:schemeClr val="tx1"/>
          </a:fontRef>
        </p:style>
      </p:cxnSp>
      <p:cxnSp>
        <p:nvCxnSpPr>
          <p:cNvPr id="219" name="직선 연결선 218">
            <a:extLst>
              <a:ext uri="{FF2B5EF4-FFF2-40B4-BE49-F238E27FC236}">
                <a16:creationId xmlns:a16="http://schemas.microsoft.com/office/drawing/2014/main" id="{E266E723-F81B-3869-C14A-B91C27702163}"/>
              </a:ext>
            </a:extLst>
          </p:cNvPr>
          <p:cNvCxnSpPr>
            <a:cxnSpLocks/>
          </p:cNvCxnSpPr>
          <p:nvPr/>
        </p:nvCxnSpPr>
        <p:spPr>
          <a:xfrm>
            <a:off x="4020416" y="2570681"/>
            <a:ext cx="0" cy="418103"/>
          </a:xfrm>
          <a:prstGeom prst="line">
            <a:avLst/>
          </a:prstGeom>
        </p:spPr>
        <p:style>
          <a:lnRef idx="2">
            <a:schemeClr val="accent4"/>
          </a:lnRef>
          <a:fillRef idx="0">
            <a:schemeClr val="accent4"/>
          </a:fillRef>
          <a:effectRef idx="1">
            <a:schemeClr val="accent4"/>
          </a:effectRef>
          <a:fontRef idx="minor">
            <a:schemeClr val="tx1"/>
          </a:fontRef>
        </p:style>
      </p:cxnSp>
      <p:sp>
        <p:nvSpPr>
          <p:cNvPr id="220" name="사각형: 둥근 모서리 219">
            <a:extLst>
              <a:ext uri="{FF2B5EF4-FFF2-40B4-BE49-F238E27FC236}">
                <a16:creationId xmlns:a16="http://schemas.microsoft.com/office/drawing/2014/main" id="{363D7976-CAD5-3124-06F6-4897DCCB904E}"/>
              </a:ext>
            </a:extLst>
          </p:cNvPr>
          <p:cNvSpPr/>
          <p:nvPr/>
        </p:nvSpPr>
        <p:spPr>
          <a:xfrm>
            <a:off x="3173665" y="2262116"/>
            <a:ext cx="1693502" cy="420993"/>
          </a:xfrm>
          <a:prstGeom prst="roundRect">
            <a:avLst>
              <a:gd name="adj" fmla="val 50000"/>
            </a:avLst>
          </a:prstGeom>
          <a:solidFill>
            <a:schemeClr val="accent5">
              <a:lumMod val="60000"/>
              <a:lumOff val="4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Technology</a:t>
            </a:r>
          </a:p>
          <a:p>
            <a:pPr algn="ct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222" name="직선 연결선 221">
            <a:extLst>
              <a:ext uri="{FF2B5EF4-FFF2-40B4-BE49-F238E27FC236}">
                <a16:creationId xmlns:a16="http://schemas.microsoft.com/office/drawing/2014/main" id="{F6CB3589-F11D-0578-45B8-2943AFE8EEAE}"/>
              </a:ext>
            </a:extLst>
          </p:cNvPr>
          <p:cNvCxnSpPr>
            <a:cxnSpLocks/>
          </p:cNvCxnSpPr>
          <p:nvPr/>
        </p:nvCxnSpPr>
        <p:spPr>
          <a:xfrm>
            <a:off x="6147123" y="1881558"/>
            <a:ext cx="0" cy="418103"/>
          </a:xfrm>
          <a:prstGeom prst="line">
            <a:avLst/>
          </a:prstGeom>
        </p:spPr>
        <p:style>
          <a:lnRef idx="2">
            <a:schemeClr val="accent4"/>
          </a:lnRef>
          <a:fillRef idx="0">
            <a:schemeClr val="accent4"/>
          </a:fillRef>
          <a:effectRef idx="1">
            <a:schemeClr val="accent4"/>
          </a:effectRef>
          <a:fontRef idx="minor">
            <a:schemeClr val="tx1"/>
          </a:fontRef>
        </p:style>
      </p:cxnSp>
      <p:sp>
        <p:nvSpPr>
          <p:cNvPr id="223" name="사각형: 둥근 모서리 222">
            <a:extLst>
              <a:ext uri="{FF2B5EF4-FFF2-40B4-BE49-F238E27FC236}">
                <a16:creationId xmlns:a16="http://schemas.microsoft.com/office/drawing/2014/main" id="{01946EBE-FEB9-426C-E776-A4F59A12977F}"/>
              </a:ext>
            </a:extLst>
          </p:cNvPr>
          <p:cNvSpPr/>
          <p:nvPr/>
        </p:nvSpPr>
        <p:spPr>
          <a:xfrm>
            <a:off x="5300372" y="2149687"/>
            <a:ext cx="1693502" cy="420993"/>
          </a:xfrm>
          <a:prstGeom prst="roundRect">
            <a:avLst>
              <a:gd name="adj" fmla="val 50000"/>
            </a:avLst>
          </a:prstGeom>
          <a:solidFill>
            <a:schemeClr val="accent6">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Finance &amp; HR Management</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224" name="직선 연결선 223">
            <a:extLst>
              <a:ext uri="{FF2B5EF4-FFF2-40B4-BE49-F238E27FC236}">
                <a16:creationId xmlns:a16="http://schemas.microsoft.com/office/drawing/2014/main" id="{EB9CD50C-DA69-3BBE-9D76-BF94C25A6085}"/>
              </a:ext>
            </a:extLst>
          </p:cNvPr>
          <p:cNvCxnSpPr>
            <a:cxnSpLocks/>
          </p:cNvCxnSpPr>
          <p:nvPr/>
        </p:nvCxnSpPr>
        <p:spPr>
          <a:xfrm>
            <a:off x="1088145" y="2675689"/>
            <a:ext cx="13808" cy="662329"/>
          </a:xfrm>
          <a:prstGeom prst="line">
            <a:avLst/>
          </a:prstGeom>
        </p:spPr>
        <p:style>
          <a:lnRef idx="2">
            <a:schemeClr val="accent4"/>
          </a:lnRef>
          <a:fillRef idx="0">
            <a:schemeClr val="accent4"/>
          </a:fillRef>
          <a:effectRef idx="1">
            <a:schemeClr val="accent4"/>
          </a:effectRef>
          <a:fontRef idx="minor">
            <a:schemeClr val="tx1"/>
          </a:fontRef>
        </p:style>
      </p:cxnSp>
      <p:sp>
        <p:nvSpPr>
          <p:cNvPr id="157" name="사각형: 둥근 모서리 156">
            <a:extLst>
              <a:ext uri="{FF2B5EF4-FFF2-40B4-BE49-F238E27FC236}">
                <a16:creationId xmlns:a16="http://schemas.microsoft.com/office/drawing/2014/main" id="{F6F0AD1E-FC29-0BDE-86C4-3CDA7A22AC4A}"/>
              </a:ext>
            </a:extLst>
          </p:cNvPr>
          <p:cNvSpPr/>
          <p:nvPr/>
        </p:nvSpPr>
        <p:spPr>
          <a:xfrm>
            <a:off x="6520" y="2251103"/>
            <a:ext cx="2273134" cy="506124"/>
          </a:xfrm>
          <a:prstGeom prst="roundRect">
            <a:avLst>
              <a:gd name="adj" fmla="val 50000"/>
            </a:avLst>
          </a:prstGeom>
          <a:solidFill>
            <a:schemeClr val="tx2">
              <a:lumMod val="7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Marketing &amp; Customer </a:t>
            </a:r>
          </a:p>
          <a:p>
            <a:pPr algn="ctr"/>
            <a:r>
              <a:rPr lang="en-US" altLang="ko-KR" sz="1300" dirty="0">
                <a:solidFill>
                  <a:schemeClr val="bg2"/>
                </a:solidFill>
                <a:latin typeface="Poppins" panose="00000500000000000000" pitchFamily="2" charset="0"/>
                <a:cs typeface="Poppins" panose="00000500000000000000" pitchFamily="2" charset="0"/>
              </a:rPr>
              <a:t>Management</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33" name="사각형: 둥근 모서리 232">
            <a:extLst>
              <a:ext uri="{FF2B5EF4-FFF2-40B4-BE49-F238E27FC236}">
                <a16:creationId xmlns:a16="http://schemas.microsoft.com/office/drawing/2014/main" id="{FDCA3054-95AF-747D-C663-F98B4F83D4A0}"/>
              </a:ext>
            </a:extLst>
          </p:cNvPr>
          <p:cNvSpPr/>
          <p:nvPr/>
        </p:nvSpPr>
        <p:spPr>
          <a:xfrm>
            <a:off x="282392" y="3006853"/>
            <a:ext cx="1626425" cy="513091"/>
          </a:xfrm>
          <a:prstGeom prst="roundRect">
            <a:avLst>
              <a:gd name="adj" fmla="val 50000"/>
            </a:avLst>
          </a:prstGeom>
          <a:solidFill>
            <a:srgbClr val="F19E0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Ads Assistance Suho</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35" name="사각형: 둥근 모서리 234">
            <a:extLst>
              <a:ext uri="{FF2B5EF4-FFF2-40B4-BE49-F238E27FC236}">
                <a16:creationId xmlns:a16="http://schemas.microsoft.com/office/drawing/2014/main" id="{037CBFB8-975C-C67F-E721-881D5AFD3D2E}"/>
              </a:ext>
            </a:extLst>
          </p:cNvPr>
          <p:cNvSpPr/>
          <p:nvPr/>
        </p:nvSpPr>
        <p:spPr>
          <a:xfrm>
            <a:off x="6536876" y="2668261"/>
            <a:ext cx="2321157" cy="513091"/>
          </a:xfrm>
          <a:prstGeom prst="roundRect">
            <a:avLst>
              <a:gd name="adj" fmla="val 50000"/>
            </a:avLst>
          </a:prstGeom>
          <a:solidFill>
            <a:srgbClr val="C5DDD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Tax assistant : </a:t>
            </a:r>
            <a:r>
              <a:rPr lang="en-US" altLang="ko-KR" sz="1300" dirty="0" err="1">
                <a:solidFill>
                  <a:schemeClr val="bg2"/>
                </a:solidFill>
                <a:latin typeface="Poppins" panose="00000500000000000000" pitchFamily="2" charset="0"/>
                <a:cs typeface="Poppins" panose="00000500000000000000" pitchFamily="2" charset="0"/>
              </a:rPr>
              <a:t>Chanwoo</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237" name="직선 연결선 236">
            <a:extLst>
              <a:ext uri="{FF2B5EF4-FFF2-40B4-BE49-F238E27FC236}">
                <a16:creationId xmlns:a16="http://schemas.microsoft.com/office/drawing/2014/main" id="{6F96A440-C816-D230-69E5-7C365708B2F0}"/>
              </a:ext>
            </a:extLst>
          </p:cNvPr>
          <p:cNvCxnSpPr>
            <a:cxnSpLocks/>
          </p:cNvCxnSpPr>
          <p:nvPr/>
        </p:nvCxnSpPr>
        <p:spPr>
          <a:xfrm>
            <a:off x="6159188" y="2560898"/>
            <a:ext cx="0" cy="361647"/>
          </a:xfrm>
          <a:prstGeom prst="line">
            <a:avLst/>
          </a:prstGeom>
        </p:spPr>
        <p:style>
          <a:lnRef idx="2">
            <a:schemeClr val="accent4"/>
          </a:lnRef>
          <a:fillRef idx="0">
            <a:schemeClr val="accent4"/>
          </a:fillRef>
          <a:effectRef idx="1">
            <a:schemeClr val="accent4"/>
          </a:effectRef>
          <a:fontRef idx="minor">
            <a:schemeClr val="tx1"/>
          </a:fontRef>
        </p:style>
      </p:cxnSp>
      <p:cxnSp>
        <p:nvCxnSpPr>
          <p:cNvPr id="239" name="직선 연결선 238">
            <a:extLst>
              <a:ext uri="{FF2B5EF4-FFF2-40B4-BE49-F238E27FC236}">
                <a16:creationId xmlns:a16="http://schemas.microsoft.com/office/drawing/2014/main" id="{69ACB849-ED41-ECEC-8C41-F830E3514A12}"/>
              </a:ext>
            </a:extLst>
          </p:cNvPr>
          <p:cNvCxnSpPr>
            <a:cxnSpLocks/>
          </p:cNvCxnSpPr>
          <p:nvPr/>
        </p:nvCxnSpPr>
        <p:spPr>
          <a:xfrm>
            <a:off x="6159188" y="2922545"/>
            <a:ext cx="433076" cy="0"/>
          </a:xfrm>
          <a:prstGeom prst="line">
            <a:avLst/>
          </a:prstGeom>
        </p:spPr>
        <p:style>
          <a:lnRef idx="2">
            <a:schemeClr val="accent4"/>
          </a:lnRef>
          <a:fillRef idx="0">
            <a:schemeClr val="accent4"/>
          </a:fillRef>
          <a:effectRef idx="1">
            <a:schemeClr val="accent4"/>
          </a:effectRef>
          <a:fontRef idx="minor">
            <a:schemeClr val="tx1"/>
          </a:fontRef>
        </p:style>
      </p:cxnSp>
      <p:cxnSp>
        <p:nvCxnSpPr>
          <p:cNvPr id="244" name="직선 연결선 243">
            <a:extLst>
              <a:ext uri="{FF2B5EF4-FFF2-40B4-BE49-F238E27FC236}">
                <a16:creationId xmlns:a16="http://schemas.microsoft.com/office/drawing/2014/main" id="{EE9E1227-7F3A-096D-2230-5245E3C61CF6}"/>
              </a:ext>
            </a:extLst>
          </p:cNvPr>
          <p:cNvCxnSpPr>
            <a:cxnSpLocks/>
          </p:cNvCxnSpPr>
          <p:nvPr/>
        </p:nvCxnSpPr>
        <p:spPr>
          <a:xfrm>
            <a:off x="4020416" y="2988783"/>
            <a:ext cx="0" cy="274615"/>
          </a:xfrm>
          <a:prstGeom prst="line">
            <a:avLst/>
          </a:prstGeom>
        </p:spPr>
        <p:style>
          <a:lnRef idx="2">
            <a:schemeClr val="accent4"/>
          </a:lnRef>
          <a:fillRef idx="0">
            <a:schemeClr val="accent4"/>
          </a:fillRef>
          <a:effectRef idx="1">
            <a:schemeClr val="accent4"/>
          </a:effectRef>
          <a:fontRef idx="minor">
            <a:schemeClr val="tx1"/>
          </a:fontRef>
        </p:style>
      </p:cxnSp>
      <p:sp>
        <p:nvSpPr>
          <p:cNvPr id="248" name="사각형: 둥근 모서리 247">
            <a:extLst>
              <a:ext uri="{FF2B5EF4-FFF2-40B4-BE49-F238E27FC236}">
                <a16:creationId xmlns:a16="http://schemas.microsoft.com/office/drawing/2014/main" id="{2CCC9648-4BBA-D690-12CB-AE1D42DD5101}"/>
              </a:ext>
            </a:extLst>
          </p:cNvPr>
          <p:cNvSpPr/>
          <p:nvPr/>
        </p:nvSpPr>
        <p:spPr>
          <a:xfrm>
            <a:off x="6125863" y="3759302"/>
            <a:ext cx="1194813" cy="513091"/>
          </a:xfrm>
          <a:prstGeom prst="roundRect">
            <a:avLst>
              <a:gd name="adj" fmla="val 50000"/>
            </a:avLst>
          </a:prstGeom>
          <a:solidFill>
            <a:srgbClr val="F19E0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Legal Advisor</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49" name="사각형: 둥근 모서리 248">
            <a:extLst>
              <a:ext uri="{FF2B5EF4-FFF2-40B4-BE49-F238E27FC236}">
                <a16:creationId xmlns:a16="http://schemas.microsoft.com/office/drawing/2014/main" id="{A8C4AAE9-4173-0702-C492-38CE34464CE6}"/>
              </a:ext>
            </a:extLst>
          </p:cNvPr>
          <p:cNvSpPr/>
          <p:nvPr/>
        </p:nvSpPr>
        <p:spPr>
          <a:xfrm>
            <a:off x="7357403" y="3746908"/>
            <a:ext cx="1500630" cy="513091"/>
          </a:xfrm>
          <a:prstGeom prst="roundRect">
            <a:avLst>
              <a:gd name="adj" fmla="val 50000"/>
            </a:avLst>
          </a:prstGeom>
          <a:solidFill>
            <a:srgbClr val="F19E0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Virtual Reality Expert</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50" name="사각형: 둥근 모서리 249">
            <a:extLst>
              <a:ext uri="{FF2B5EF4-FFF2-40B4-BE49-F238E27FC236}">
                <a16:creationId xmlns:a16="http://schemas.microsoft.com/office/drawing/2014/main" id="{D26D5266-8416-247F-39E8-91D5A23DEEC7}"/>
              </a:ext>
            </a:extLst>
          </p:cNvPr>
          <p:cNvSpPr/>
          <p:nvPr/>
        </p:nvSpPr>
        <p:spPr>
          <a:xfrm>
            <a:off x="3068715" y="686706"/>
            <a:ext cx="3023567" cy="513091"/>
          </a:xfrm>
          <a:prstGeom prst="roundRect">
            <a:avLst>
              <a:gd name="adj" fmla="val 50000"/>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CEO : </a:t>
            </a:r>
            <a:r>
              <a:rPr lang="en-US" altLang="ko-KR" sz="1300" dirty="0" err="1">
                <a:solidFill>
                  <a:schemeClr val="bg2"/>
                </a:solidFill>
                <a:latin typeface="Poppins" panose="00000500000000000000" pitchFamily="2" charset="0"/>
                <a:cs typeface="Poppins" panose="00000500000000000000" pitchFamily="2" charset="0"/>
              </a:rPr>
              <a:t>Junhyuk</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51" name="사각형: 둥근 모서리 250">
            <a:extLst>
              <a:ext uri="{FF2B5EF4-FFF2-40B4-BE49-F238E27FC236}">
                <a16:creationId xmlns:a16="http://schemas.microsoft.com/office/drawing/2014/main" id="{11D44038-A21C-7CD7-E83D-25B734D3B691}"/>
              </a:ext>
            </a:extLst>
          </p:cNvPr>
          <p:cNvSpPr/>
          <p:nvPr/>
        </p:nvSpPr>
        <p:spPr>
          <a:xfrm>
            <a:off x="6759996" y="4374521"/>
            <a:ext cx="1194813" cy="513091"/>
          </a:xfrm>
          <a:prstGeom prst="roundRect">
            <a:avLst>
              <a:gd name="adj" fmla="val 50000"/>
            </a:avLst>
          </a:prstGeom>
          <a:solidFill>
            <a:srgbClr val="F19E0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Medical</a:t>
            </a:r>
          </a:p>
          <a:p>
            <a:pPr algn="ctr"/>
            <a:r>
              <a:rPr lang="en-US" altLang="ko-KR" sz="1300" dirty="0">
                <a:solidFill>
                  <a:schemeClr val="bg2"/>
                </a:solidFill>
                <a:latin typeface="Poppins" panose="00000500000000000000" pitchFamily="2" charset="0"/>
                <a:cs typeface="Poppins" panose="00000500000000000000" pitchFamily="2" charset="0"/>
              </a:rPr>
              <a:t>Advisor</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59" name="사각형: 둥근 모서리 258">
            <a:extLst>
              <a:ext uri="{FF2B5EF4-FFF2-40B4-BE49-F238E27FC236}">
                <a16:creationId xmlns:a16="http://schemas.microsoft.com/office/drawing/2014/main" id="{8208E80B-F07D-1B61-057D-221A48E754E0}"/>
              </a:ext>
            </a:extLst>
          </p:cNvPr>
          <p:cNvSpPr/>
          <p:nvPr/>
        </p:nvSpPr>
        <p:spPr>
          <a:xfrm>
            <a:off x="6368885" y="3317851"/>
            <a:ext cx="2215661" cy="304070"/>
          </a:xfrm>
          <a:prstGeom prst="roundRect">
            <a:avLst>
              <a:gd name="adj" fmla="val 50000"/>
            </a:avLst>
          </a:prstGeom>
          <a:solidFill>
            <a:srgbClr val="D7713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err="1">
                <a:solidFill>
                  <a:schemeClr val="bg2"/>
                </a:solidFill>
                <a:latin typeface="Poppins" panose="00000500000000000000" pitchFamily="2" charset="0"/>
                <a:cs typeface="Poppins" panose="00000500000000000000" pitchFamily="2" charset="0"/>
              </a:rPr>
              <a:t>Oursourcing</a:t>
            </a:r>
            <a:r>
              <a:rPr lang="en-US" altLang="ko-KR" sz="1300" dirty="0">
                <a:solidFill>
                  <a:schemeClr val="bg2"/>
                </a:solidFill>
                <a:latin typeface="Poppins" panose="00000500000000000000" pitchFamily="2" charset="0"/>
                <a:cs typeface="Poppins" panose="00000500000000000000" pitchFamily="2" charset="0"/>
              </a:rPr>
              <a:t> || Later</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59" name="사각형: 둥근 모서리 158">
            <a:extLst>
              <a:ext uri="{FF2B5EF4-FFF2-40B4-BE49-F238E27FC236}">
                <a16:creationId xmlns:a16="http://schemas.microsoft.com/office/drawing/2014/main" id="{0EF6EA41-0E9A-8E78-095F-8D7305483A02}"/>
              </a:ext>
            </a:extLst>
          </p:cNvPr>
          <p:cNvSpPr/>
          <p:nvPr/>
        </p:nvSpPr>
        <p:spPr>
          <a:xfrm>
            <a:off x="2985653" y="3063668"/>
            <a:ext cx="1957639" cy="513091"/>
          </a:xfrm>
          <a:prstGeom prst="roundRect">
            <a:avLst>
              <a:gd name="adj" fmla="val 50000"/>
            </a:avLst>
          </a:prstGeom>
          <a:solidFill>
            <a:srgbClr val="BABFE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Technology Reader : </a:t>
            </a:r>
            <a:r>
              <a:rPr lang="en-US" altLang="ko-KR" sz="1300" dirty="0" err="1">
                <a:solidFill>
                  <a:schemeClr val="bg2"/>
                </a:solidFill>
                <a:latin typeface="Poppins" panose="00000500000000000000" pitchFamily="2" charset="0"/>
                <a:cs typeface="Poppins" panose="00000500000000000000" pitchFamily="2" charset="0"/>
              </a:rPr>
              <a:t>Sangjin</a:t>
            </a:r>
            <a:endParaRPr lang="ko-KR" altLang="en-US" sz="1300" dirty="0">
              <a:solidFill>
                <a:schemeClr val="bg2"/>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22037540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직선 연결선 11">
            <a:extLst>
              <a:ext uri="{FF2B5EF4-FFF2-40B4-BE49-F238E27FC236}">
                <a16:creationId xmlns:a16="http://schemas.microsoft.com/office/drawing/2014/main" id="{0D6614F6-75A0-AF19-F08F-AF642CA06F54}"/>
              </a:ext>
            </a:extLst>
          </p:cNvPr>
          <p:cNvCxnSpPr>
            <a:cxnSpLocks/>
          </p:cNvCxnSpPr>
          <p:nvPr/>
        </p:nvCxnSpPr>
        <p:spPr>
          <a:xfrm>
            <a:off x="1483122" y="3353904"/>
            <a:ext cx="23025" cy="1461770"/>
          </a:xfrm>
          <a:prstGeom prst="line">
            <a:avLst/>
          </a:prstGeom>
        </p:spPr>
        <p:style>
          <a:lnRef idx="2">
            <a:schemeClr val="accent4"/>
          </a:lnRef>
          <a:fillRef idx="0">
            <a:schemeClr val="accent4"/>
          </a:fillRef>
          <a:effectRef idx="1">
            <a:schemeClr val="accent4"/>
          </a:effectRef>
          <a:fontRef idx="minor">
            <a:schemeClr val="tx1"/>
          </a:fontRef>
        </p:style>
      </p:cxnSp>
      <p:sp>
        <p:nvSpPr>
          <p:cNvPr id="177" name="Google Shape;963;p35">
            <a:extLst>
              <a:ext uri="{FF2B5EF4-FFF2-40B4-BE49-F238E27FC236}">
                <a16:creationId xmlns:a16="http://schemas.microsoft.com/office/drawing/2014/main" id="{EEC3F8ED-621D-8511-C63A-AA44946DF840}"/>
              </a:ext>
            </a:extLst>
          </p:cNvPr>
          <p:cNvSpPr txBox="1">
            <a:spLocks/>
          </p:cNvSpPr>
          <p:nvPr/>
        </p:nvSpPr>
        <p:spPr>
          <a:xfrm>
            <a:off x="728499" y="84745"/>
            <a:ext cx="77040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altLang="ko-KR" sz="3500" b="1" dirty="0">
                <a:latin typeface="Poppins" pitchFamily="2" charset="0"/>
                <a:cs typeface="Poppins" pitchFamily="2" charset="0"/>
              </a:rPr>
              <a:t>Organization Structure</a:t>
            </a:r>
          </a:p>
        </p:txBody>
      </p:sp>
      <p:sp>
        <p:nvSpPr>
          <p:cNvPr id="4" name="Google Shape;1084;p38">
            <a:extLst>
              <a:ext uri="{FF2B5EF4-FFF2-40B4-BE49-F238E27FC236}">
                <a16:creationId xmlns:a16="http://schemas.microsoft.com/office/drawing/2014/main" id="{83D82A17-FF60-F591-7A9E-456D97C8E833}"/>
              </a:ext>
            </a:extLst>
          </p:cNvPr>
          <p:cNvSpPr/>
          <p:nvPr/>
        </p:nvSpPr>
        <p:spPr>
          <a:xfrm>
            <a:off x="4221192" y="1126481"/>
            <a:ext cx="722100" cy="722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latin typeface="Poppins" panose="00000500000000000000" pitchFamily="2" charset="0"/>
              <a:cs typeface="Poppins" panose="00000500000000000000" pitchFamily="2" charset="0"/>
            </a:endParaRPr>
          </a:p>
        </p:txBody>
      </p:sp>
      <p:sp>
        <p:nvSpPr>
          <p:cNvPr id="6" name="Google Shape;1085;p38">
            <a:extLst>
              <a:ext uri="{FF2B5EF4-FFF2-40B4-BE49-F238E27FC236}">
                <a16:creationId xmlns:a16="http://schemas.microsoft.com/office/drawing/2014/main" id="{A5B0AEAE-DDAB-FB09-4A6D-EB523C481F81}"/>
              </a:ext>
            </a:extLst>
          </p:cNvPr>
          <p:cNvSpPr/>
          <p:nvPr/>
        </p:nvSpPr>
        <p:spPr>
          <a:xfrm>
            <a:off x="4243800" y="1154282"/>
            <a:ext cx="656400" cy="656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300">
              <a:latin typeface="Poppins" panose="00000500000000000000" pitchFamily="2" charset="0"/>
              <a:cs typeface="Poppins" panose="00000500000000000000" pitchFamily="2" charset="0"/>
            </a:endParaRPr>
          </a:p>
        </p:txBody>
      </p:sp>
      <p:sp>
        <p:nvSpPr>
          <p:cNvPr id="21" name="Google Shape;1096;p38">
            <a:extLst>
              <a:ext uri="{FF2B5EF4-FFF2-40B4-BE49-F238E27FC236}">
                <a16:creationId xmlns:a16="http://schemas.microsoft.com/office/drawing/2014/main" id="{A2C57BB3-6A51-954B-CA6E-B3AF9348F17F}"/>
              </a:ext>
            </a:extLst>
          </p:cNvPr>
          <p:cNvSpPr txBox="1"/>
          <p:nvPr/>
        </p:nvSpPr>
        <p:spPr>
          <a:xfrm>
            <a:off x="112364" y="2558129"/>
            <a:ext cx="1541400" cy="4029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sz="1300" b="1" dirty="0">
              <a:solidFill>
                <a:schemeClr val="lt1"/>
              </a:solidFill>
              <a:latin typeface="Poppins" panose="00000500000000000000" pitchFamily="2" charset="0"/>
              <a:ea typeface="Poppins"/>
              <a:cs typeface="Poppins" panose="00000500000000000000" pitchFamily="2" charset="0"/>
              <a:sym typeface="Poppins"/>
            </a:endParaRPr>
          </a:p>
        </p:txBody>
      </p:sp>
      <p:sp>
        <p:nvSpPr>
          <p:cNvPr id="160" name="사각형: 둥근 모서리 159">
            <a:extLst>
              <a:ext uri="{FF2B5EF4-FFF2-40B4-BE49-F238E27FC236}">
                <a16:creationId xmlns:a16="http://schemas.microsoft.com/office/drawing/2014/main" id="{713DC46E-7BD0-24C7-109F-A5BE9132E43E}"/>
              </a:ext>
            </a:extLst>
          </p:cNvPr>
          <p:cNvSpPr/>
          <p:nvPr/>
        </p:nvSpPr>
        <p:spPr>
          <a:xfrm>
            <a:off x="5586062" y="1383097"/>
            <a:ext cx="2589010" cy="335433"/>
          </a:xfrm>
          <a:prstGeom prst="roundRect">
            <a:avLst>
              <a:gd name="adj" fmla="val 50000"/>
            </a:avLst>
          </a:prstGeom>
          <a:solidFill>
            <a:schemeClr val="accent4"/>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Project Manager</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169" name="직선 연결선 168">
            <a:extLst>
              <a:ext uri="{FF2B5EF4-FFF2-40B4-BE49-F238E27FC236}">
                <a16:creationId xmlns:a16="http://schemas.microsoft.com/office/drawing/2014/main" id="{B23C7B35-0D00-60B9-7DDB-F2951006997E}"/>
              </a:ext>
            </a:extLst>
          </p:cNvPr>
          <p:cNvCxnSpPr>
            <a:cxnSpLocks/>
          </p:cNvCxnSpPr>
          <p:nvPr/>
        </p:nvCxnSpPr>
        <p:spPr>
          <a:xfrm flipV="1">
            <a:off x="1483122" y="1868816"/>
            <a:ext cx="4664001" cy="5150"/>
          </a:xfrm>
          <a:prstGeom prst="line">
            <a:avLst/>
          </a:prstGeom>
        </p:spPr>
        <p:style>
          <a:lnRef idx="2">
            <a:schemeClr val="accent4"/>
          </a:lnRef>
          <a:fillRef idx="0">
            <a:schemeClr val="accent4"/>
          </a:fillRef>
          <a:effectRef idx="1">
            <a:schemeClr val="accent4"/>
          </a:effectRef>
          <a:fontRef idx="minor">
            <a:schemeClr val="tx1"/>
          </a:fontRef>
        </p:style>
      </p:cxnSp>
      <p:cxnSp>
        <p:nvCxnSpPr>
          <p:cNvPr id="173" name="직선 연결선 172">
            <a:extLst>
              <a:ext uri="{FF2B5EF4-FFF2-40B4-BE49-F238E27FC236}">
                <a16:creationId xmlns:a16="http://schemas.microsoft.com/office/drawing/2014/main" id="{BE609254-1CE4-FDDD-5191-34B8745340B9}"/>
              </a:ext>
            </a:extLst>
          </p:cNvPr>
          <p:cNvCxnSpPr>
            <a:cxnSpLocks/>
            <a:stCxn id="6" idx="0"/>
          </p:cNvCxnSpPr>
          <p:nvPr/>
        </p:nvCxnSpPr>
        <p:spPr>
          <a:xfrm>
            <a:off x="4572000" y="1154282"/>
            <a:ext cx="1743" cy="694299"/>
          </a:xfrm>
          <a:prstGeom prst="line">
            <a:avLst/>
          </a:prstGeom>
        </p:spPr>
        <p:style>
          <a:lnRef idx="2">
            <a:schemeClr val="accent4"/>
          </a:lnRef>
          <a:fillRef idx="0">
            <a:schemeClr val="accent4"/>
          </a:fillRef>
          <a:effectRef idx="1">
            <a:schemeClr val="accent4"/>
          </a:effectRef>
          <a:fontRef idx="minor">
            <a:schemeClr val="tx1"/>
          </a:fontRef>
        </p:style>
      </p:cxnSp>
      <p:cxnSp>
        <p:nvCxnSpPr>
          <p:cNvPr id="211" name="직선 연결선 210">
            <a:extLst>
              <a:ext uri="{FF2B5EF4-FFF2-40B4-BE49-F238E27FC236}">
                <a16:creationId xmlns:a16="http://schemas.microsoft.com/office/drawing/2014/main" id="{3AE5205E-50FE-448A-01B8-A15ACCF38E2E}"/>
              </a:ext>
            </a:extLst>
          </p:cNvPr>
          <p:cNvCxnSpPr>
            <a:cxnSpLocks/>
          </p:cNvCxnSpPr>
          <p:nvPr/>
        </p:nvCxnSpPr>
        <p:spPr>
          <a:xfrm>
            <a:off x="4573743" y="1550814"/>
            <a:ext cx="1012318" cy="0"/>
          </a:xfrm>
          <a:prstGeom prst="line">
            <a:avLst/>
          </a:prstGeom>
        </p:spPr>
        <p:style>
          <a:lnRef idx="2">
            <a:schemeClr val="accent4"/>
          </a:lnRef>
          <a:fillRef idx="0">
            <a:schemeClr val="accent4"/>
          </a:fillRef>
          <a:effectRef idx="1">
            <a:schemeClr val="accent4"/>
          </a:effectRef>
          <a:fontRef idx="minor">
            <a:schemeClr val="tx1"/>
          </a:fontRef>
        </p:style>
      </p:cxnSp>
      <p:cxnSp>
        <p:nvCxnSpPr>
          <p:cNvPr id="215" name="직선 연결선 214">
            <a:extLst>
              <a:ext uri="{FF2B5EF4-FFF2-40B4-BE49-F238E27FC236}">
                <a16:creationId xmlns:a16="http://schemas.microsoft.com/office/drawing/2014/main" id="{94CE72AC-6415-4774-26C5-93928F1ACD53}"/>
              </a:ext>
            </a:extLst>
          </p:cNvPr>
          <p:cNvCxnSpPr>
            <a:cxnSpLocks/>
          </p:cNvCxnSpPr>
          <p:nvPr/>
        </p:nvCxnSpPr>
        <p:spPr>
          <a:xfrm flipH="1">
            <a:off x="1476218" y="1904246"/>
            <a:ext cx="6904" cy="534022"/>
          </a:xfrm>
          <a:prstGeom prst="line">
            <a:avLst/>
          </a:prstGeom>
        </p:spPr>
        <p:style>
          <a:lnRef idx="2">
            <a:schemeClr val="accent4"/>
          </a:lnRef>
          <a:fillRef idx="0">
            <a:schemeClr val="accent4"/>
          </a:fillRef>
          <a:effectRef idx="1">
            <a:schemeClr val="accent4"/>
          </a:effectRef>
          <a:fontRef idx="minor">
            <a:schemeClr val="tx1"/>
          </a:fontRef>
        </p:style>
      </p:cxnSp>
      <p:cxnSp>
        <p:nvCxnSpPr>
          <p:cNvPr id="217" name="직선 연결선 216">
            <a:extLst>
              <a:ext uri="{FF2B5EF4-FFF2-40B4-BE49-F238E27FC236}">
                <a16:creationId xmlns:a16="http://schemas.microsoft.com/office/drawing/2014/main" id="{EAAB6448-A084-6DC8-5052-41838D7958AA}"/>
              </a:ext>
            </a:extLst>
          </p:cNvPr>
          <p:cNvCxnSpPr>
            <a:cxnSpLocks/>
          </p:cNvCxnSpPr>
          <p:nvPr/>
        </p:nvCxnSpPr>
        <p:spPr>
          <a:xfrm>
            <a:off x="3271712" y="1881557"/>
            <a:ext cx="17821" cy="3006486"/>
          </a:xfrm>
          <a:prstGeom prst="line">
            <a:avLst/>
          </a:prstGeom>
        </p:spPr>
        <p:style>
          <a:lnRef idx="2">
            <a:schemeClr val="accent4"/>
          </a:lnRef>
          <a:fillRef idx="0">
            <a:schemeClr val="accent4"/>
          </a:fillRef>
          <a:effectRef idx="1">
            <a:schemeClr val="accent4"/>
          </a:effectRef>
          <a:fontRef idx="minor">
            <a:schemeClr val="tx1"/>
          </a:fontRef>
        </p:style>
      </p:cxnSp>
      <p:cxnSp>
        <p:nvCxnSpPr>
          <p:cNvPr id="219" name="직선 연결선 218">
            <a:extLst>
              <a:ext uri="{FF2B5EF4-FFF2-40B4-BE49-F238E27FC236}">
                <a16:creationId xmlns:a16="http://schemas.microsoft.com/office/drawing/2014/main" id="{E266E723-F81B-3869-C14A-B91C27702163}"/>
              </a:ext>
            </a:extLst>
          </p:cNvPr>
          <p:cNvCxnSpPr>
            <a:cxnSpLocks/>
          </p:cNvCxnSpPr>
          <p:nvPr/>
        </p:nvCxnSpPr>
        <p:spPr>
          <a:xfrm>
            <a:off x="3275060" y="2342319"/>
            <a:ext cx="14473" cy="430641"/>
          </a:xfrm>
          <a:prstGeom prst="line">
            <a:avLst/>
          </a:prstGeom>
        </p:spPr>
        <p:style>
          <a:lnRef idx="2">
            <a:schemeClr val="accent4"/>
          </a:lnRef>
          <a:fillRef idx="0">
            <a:schemeClr val="accent4"/>
          </a:fillRef>
          <a:effectRef idx="1">
            <a:schemeClr val="accent4"/>
          </a:effectRef>
          <a:fontRef idx="minor">
            <a:schemeClr val="tx1"/>
          </a:fontRef>
        </p:style>
      </p:cxnSp>
      <p:sp>
        <p:nvSpPr>
          <p:cNvPr id="220" name="사각형: 둥근 모서리 219">
            <a:extLst>
              <a:ext uri="{FF2B5EF4-FFF2-40B4-BE49-F238E27FC236}">
                <a16:creationId xmlns:a16="http://schemas.microsoft.com/office/drawing/2014/main" id="{363D7976-CAD5-3124-06F6-4897DCCB904E}"/>
              </a:ext>
            </a:extLst>
          </p:cNvPr>
          <p:cNvSpPr/>
          <p:nvPr/>
        </p:nvSpPr>
        <p:spPr>
          <a:xfrm>
            <a:off x="2521306" y="2016070"/>
            <a:ext cx="1500813" cy="420993"/>
          </a:xfrm>
          <a:prstGeom prst="roundRect">
            <a:avLst>
              <a:gd name="adj" fmla="val 50000"/>
            </a:avLst>
          </a:prstGeom>
          <a:solidFill>
            <a:schemeClr val="accent5">
              <a:lumMod val="60000"/>
              <a:lumOff val="4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Technology</a:t>
            </a:r>
          </a:p>
          <a:p>
            <a:pPr algn="ctr"/>
            <a:r>
              <a:rPr lang="en-US" altLang="ko-KR" sz="1300" dirty="0">
                <a:solidFill>
                  <a:schemeClr val="bg2"/>
                </a:solidFill>
                <a:latin typeface="Poppins" panose="00000500000000000000" pitchFamily="2" charset="0"/>
                <a:cs typeface="Poppins" panose="00000500000000000000" pitchFamily="2" charset="0"/>
              </a:rPr>
              <a:t>Team</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222" name="직선 연결선 221">
            <a:extLst>
              <a:ext uri="{FF2B5EF4-FFF2-40B4-BE49-F238E27FC236}">
                <a16:creationId xmlns:a16="http://schemas.microsoft.com/office/drawing/2014/main" id="{F6CB3589-F11D-0578-45B8-2943AFE8EEAE}"/>
              </a:ext>
            </a:extLst>
          </p:cNvPr>
          <p:cNvCxnSpPr>
            <a:cxnSpLocks/>
          </p:cNvCxnSpPr>
          <p:nvPr/>
        </p:nvCxnSpPr>
        <p:spPr>
          <a:xfrm>
            <a:off x="6147123" y="1881558"/>
            <a:ext cx="0" cy="418103"/>
          </a:xfrm>
          <a:prstGeom prst="line">
            <a:avLst/>
          </a:prstGeom>
        </p:spPr>
        <p:style>
          <a:lnRef idx="2">
            <a:schemeClr val="accent4"/>
          </a:lnRef>
          <a:fillRef idx="0">
            <a:schemeClr val="accent4"/>
          </a:fillRef>
          <a:effectRef idx="1">
            <a:schemeClr val="accent4"/>
          </a:effectRef>
          <a:fontRef idx="minor">
            <a:schemeClr val="tx1"/>
          </a:fontRef>
        </p:style>
      </p:cxnSp>
      <p:sp>
        <p:nvSpPr>
          <p:cNvPr id="223" name="사각형: 둥근 모서리 222">
            <a:extLst>
              <a:ext uri="{FF2B5EF4-FFF2-40B4-BE49-F238E27FC236}">
                <a16:creationId xmlns:a16="http://schemas.microsoft.com/office/drawing/2014/main" id="{01946EBE-FEB9-426C-E776-A4F59A12977F}"/>
              </a:ext>
            </a:extLst>
          </p:cNvPr>
          <p:cNvSpPr/>
          <p:nvPr/>
        </p:nvSpPr>
        <p:spPr>
          <a:xfrm>
            <a:off x="5787684" y="2136612"/>
            <a:ext cx="1693502" cy="420993"/>
          </a:xfrm>
          <a:prstGeom prst="roundRect">
            <a:avLst>
              <a:gd name="adj" fmla="val 50000"/>
            </a:avLst>
          </a:prstGeom>
          <a:solidFill>
            <a:schemeClr val="accent6">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Finance &amp; HR Manager</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224" name="직선 연결선 223">
            <a:extLst>
              <a:ext uri="{FF2B5EF4-FFF2-40B4-BE49-F238E27FC236}">
                <a16:creationId xmlns:a16="http://schemas.microsoft.com/office/drawing/2014/main" id="{EB9CD50C-DA69-3BBE-9D76-BF94C25A6085}"/>
              </a:ext>
            </a:extLst>
          </p:cNvPr>
          <p:cNvCxnSpPr>
            <a:cxnSpLocks/>
          </p:cNvCxnSpPr>
          <p:nvPr/>
        </p:nvCxnSpPr>
        <p:spPr>
          <a:xfrm>
            <a:off x="1492339" y="2460780"/>
            <a:ext cx="13808" cy="662329"/>
          </a:xfrm>
          <a:prstGeom prst="line">
            <a:avLst/>
          </a:prstGeom>
        </p:spPr>
        <p:style>
          <a:lnRef idx="2">
            <a:schemeClr val="accent4"/>
          </a:lnRef>
          <a:fillRef idx="0">
            <a:schemeClr val="accent4"/>
          </a:fillRef>
          <a:effectRef idx="1">
            <a:schemeClr val="accent4"/>
          </a:effectRef>
          <a:fontRef idx="minor">
            <a:schemeClr val="tx1"/>
          </a:fontRef>
        </p:style>
      </p:cxnSp>
      <p:sp>
        <p:nvSpPr>
          <p:cNvPr id="157" name="사각형: 둥근 모서리 156">
            <a:extLst>
              <a:ext uri="{FF2B5EF4-FFF2-40B4-BE49-F238E27FC236}">
                <a16:creationId xmlns:a16="http://schemas.microsoft.com/office/drawing/2014/main" id="{F6F0AD1E-FC29-0BDE-86C4-3CDA7A22AC4A}"/>
              </a:ext>
            </a:extLst>
          </p:cNvPr>
          <p:cNvSpPr/>
          <p:nvPr/>
        </p:nvSpPr>
        <p:spPr>
          <a:xfrm>
            <a:off x="248172" y="1979513"/>
            <a:ext cx="2273134" cy="506124"/>
          </a:xfrm>
          <a:prstGeom prst="roundRect">
            <a:avLst>
              <a:gd name="adj" fmla="val 50000"/>
            </a:avLst>
          </a:prstGeom>
          <a:solidFill>
            <a:schemeClr val="tx2">
              <a:lumMod val="7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Marketing &amp; Customer </a:t>
            </a:r>
          </a:p>
          <a:p>
            <a:pPr algn="ctr"/>
            <a:r>
              <a:rPr lang="en-US" altLang="ko-KR" sz="1300" dirty="0">
                <a:solidFill>
                  <a:schemeClr val="bg2"/>
                </a:solidFill>
                <a:latin typeface="Poppins" panose="00000500000000000000" pitchFamily="2" charset="0"/>
                <a:cs typeface="Poppins" panose="00000500000000000000" pitchFamily="2" charset="0"/>
              </a:rPr>
              <a:t>Management TEAM</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33" name="사각형: 둥근 모서리 232">
            <a:extLst>
              <a:ext uri="{FF2B5EF4-FFF2-40B4-BE49-F238E27FC236}">
                <a16:creationId xmlns:a16="http://schemas.microsoft.com/office/drawing/2014/main" id="{FDCA3054-95AF-747D-C663-F98B4F83D4A0}"/>
              </a:ext>
            </a:extLst>
          </p:cNvPr>
          <p:cNvSpPr/>
          <p:nvPr/>
        </p:nvSpPr>
        <p:spPr>
          <a:xfrm>
            <a:off x="475262" y="2581803"/>
            <a:ext cx="1393355" cy="407865"/>
          </a:xfrm>
          <a:prstGeom prst="roundRect">
            <a:avLst>
              <a:gd name="adj" fmla="val 50000"/>
            </a:avLst>
          </a:prstGeom>
          <a:solidFill>
            <a:srgbClr val="F19E0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Ads Assistance</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35" name="사각형: 둥근 모서리 234">
            <a:extLst>
              <a:ext uri="{FF2B5EF4-FFF2-40B4-BE49-F238E27FC236}">
                <a16:creationId xmlns:a16="http://schemas.microsoft.com/office/drawing/2014/main" id="{037CBFB8-975C-C67F-E721-881D5AFD3D2E}"/>
              </a:ext>
            </a:extLst>
          </p:cNvPr>
          <p:cNvSpPr/>
          <p:nvPr/>
        </p:nvSpPr>
        <p:spPr>
          <a:xfrm>
            <a:off x="6536876" y="2668261"/>
            <a:ext cx="2321157" cy="513091"/>
          </a:xfrm>
          <a:prstGeom prst="roundRect">
            <a:avLst>
              <a:gd name="adj" fmla="val 50000"/>
            </a:avLst>
          </a:prstGeom>
          <a:solidFill>
            <a:srgbClr val="C5DDD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Tax assistant</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237" name="직선 연결선 236">
            <a:extLst>
              <a:ext uri="{FF2B5EF4-FFF2-40B4-BE49-F238E27FC236}">
                <a16:creationId xmlns:a16="http://schemas.microsoft.com/office/drawing/2014/main" id="{6F96A440-C816-D230-69E5-7C365708B2F0}"/>
              </a:ext>
            </a:extLst>
          </p:cNvPr>
          <p:cNvCxnSpPr>
            <a:cxnSpLocks/>
          </p:cNvCxnSpPr>
          <p:nvPr/>
        </p:nvCxnSpPr>
        <p:spPr>
          <a:xfrm>
            <a:off x="6159188" y="2560898"/>
            <a:ext cx="0" cy="361647"/>
          </a:xfrm>
          <a:prstGeom prst="line">
            <a:avLst/>
          </a:prstGeom>
        </p:spPr>
        <p:style>
          <a:lnRef idx="2">
            <a:schemeClr val="accent4"/>
          </a:lnRef>
          <a:fillRef idx="0">
            <a:schemeClr val="accent4"/>
          </a:fillRef>
          <a:effectRef idx="1">
            <a:schemeClr val="accent4"/>
          </a:effectRef>
          <a:fontRef idx="minor">
            <a:schemeClr val="tx1"/>
          </a:fontRef>
        </p:style>
      </p:cxnSp>
      <p:cxnSp>
        <p:nvCxnSpPr>
          <p:cNvPr id="239" name="직선 연결선 238">
            <a:extLst>
              <a:ext uri="{FF2B5EF4-FFF2-40B4-BE49-F238E27FC236}">
                <a16:creationId xmlns:a16="http://schemas.microsoft.com/office/drawing/2014/main" id="{69ACB849-ED41-ECEC-8C41-F830E3514A12}"/>
              </a:ext>
            </a:extLst>
          </p:cNvPr>
          <p:cNvCxnSpPr>
            <a:cxnSpLocks/>
          </p:cNvCxnSpPr>
          <p:nvPr/>
        </p:nvCxnSpPr>
        <p:spPr>
          <a:xfrm>
            <a:off x="6159188" y="2922545"/>
            <a:ext cx="433076" cy="0"/>
          </a:xfrm>
          <a:prstGeom prst="line">
            <a:avLst/>
          </a:prstGeom>
        </p:spPr>
        <p:style>
          <a:lnRef idx="2">
            <a:schemeClr val="accent4"/>
          </a:lnRef>
          <a:fillRef idx="0">
            <a:schemeClr val="accent4"/>
          </a:fillRef>
          <a:effectRef idx="1">
            <a:schemeClr val="accent4"/>
          </a:effectRef>
          <a:fontRef idx="minor">
            <a:schemeClr val="tx1"/>
          </a:fontRef>
        </p:style>
      </p:cxnSp>
      <p:sp>
        <p:nvSpPr>
          <p:cNvPr id="250" name="사각형: 둥근 모서리 249">
            <a:extLst>
              <a:ext uri="{FF2B5EF4-FFF2-40B4-BE49-F238E27FC236}">
                <a16:creationId xmlns:a16="http://schemas.microsoft.com/office/drawing/2014/main" id="{D26D5266-8416-247F-39E8-91D5A23DEEC7}"/>
              </a:ext>
            </a:extLst>
          </p:cNvPr>
          <p:cNvSpPr/>
          <p:nvPr/>
        </p:nvSpPr>
        <p:spPr>
          <a:xfrm>
            <a:off x="3068715" y="686706"/>
            <a:ext cx="3023567" cy="513091"/>
          </a:xfrm>
          <a:prstGeom prst="roundRect">
            <a:avLst>
              <a:gd name="adj" fmla="val 50000"/>
            </a:avLst>
          </a:prstGeom>
          <a:solidFill>
            <a:schemeClr val="tx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CEO</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59" name="사각형: 둥근 모서리 158">
            <a:extLst>
              <a:ext uri="{FF2B5EF4-FFF2-40B4-BE49-F238E27FC236}">
                <a16:creationId xmlns:a16="http://schemas.microsoft.com/office/drawing/2014/main" id="{0EF6EA41-0E9A-8E78-095F-8D7305483A02}"/>
              </a:ext>
            </a:extLst>
          </p:cNvPr>
          <p:cNvSpPr/>
          <p:nvPr/>
        </p:nvSpPr>
        <p:spPr>
          <a:xfrm>
            <a:off x="2268173" y="2492335"/>
            <a:ext cx="1957639" cy="397751"/>
          </a:xfrm>
          <a:prstGeom prst="roundRect">
            <a:avLst>
              <a:gd name="adj" fmla="val 50000"/>
            </a:avLst>
          </a:prstGeom>
          <a:solidFill>
            <a:srgbClr val="BABFE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Technology Reader</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3" name="사각형: 둥근 모서리 2">
            <a:extLst>
              <a:ext uri="{FF2B5EF4-FFF2-40B4-BE49-F238E27FC236}">
                <a16:creationId xmlns:a16="http://schemas.microsoft.com/office/drawing/2014/main" id="{49DD6AAF-24BB-C778-5348-FEF14CDC8A6F}"/>
              </a:ext>
            </a:extLst>
          </p:cNvPr>
          <p:cNvSpPr/>
          <p:nvPr/>
        </p:nvSpPr>
        <p:spPr>
          <a:xfrm>
            <a:off x="0" y="3106014"/>
            <a:ext cx="1914748" cy="407865"/>
          </a:xfrm>
          <a:prstGeom prst="roundRect">
            <a:avLst>
              <a:gd name="adj" fmla="val 50000"/>
            </a:avLst>
          </a:prstGeom>
          <a:solidFill>
            <a:srgbClr val="F19E0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Digital</a:t>
            </a:r>
            <a:r>
              <a:rPr lang="ko-KR" altLang="en-US" sz="1300" dirty="0">
                <a:solidFill>
                  <a:schemeClr val="bg2"/>
                </a:solidFill>
                <a:latin typeface="Poppins" panose="00000500000000000000" pitchFamily="2" charset="0"/>
                <a:cs typeface="Poppins" panose="00000500000000000000" pitchFamily="2" charset="0"/>
              </a:rPr>
              <a:t> </a:t>
            </a:r>
            <a:r>
              <a:rPr lang="en-US" altLang="ko-KR" sz="1300" dirty="0">
                <a:solidFill>
                  <a:schemeClr val="bg2"/>
                </a:solidFill>
                <a:latin typeface="Poppins" panose="00000500000000000000" pitchFamily="2" charset="0"/>
                <a:cs typeface="Poppins" panose="00000500000000000000" pitchFamily="2" charset="0"/>
              </a:rPr>
              <a:t>Marketing</a:t>
            </a:r>
            <a:r>
              <a:rPr lang="ko-KR" altLang="en-US" sz="1300" dirty="0">
                <a:solidFill>
                  <a:schemeClr val="bg2"/>
                </a:solidFill>
                <a:latin typeface="Poppins" panose="00000500000000000000" pitchFamily="2" charset="0"/>
                <a:cs typeface="Poppins" panose="00000500000000000000" pitchFamily="2" charset="0"/>
              </a:rPr>
              <a:t> </a:t>
            </a:r>
            <a:r>
              <a:rPr lang="en-US" altLang="ko-KR" sz="1300" dirty="0">
                <a:solidFill>
                  <a:schemeClr val="bg2"/>
                </a:solidFill>
                <a:latin typeface="Poppins" panose="00000500000000000000" pitchFamily="2" charset="0"/>
                <a:cs typeface="Poppins" panose="00000500000000000000" pitchFamily="2" charset="0"/>
              </a:rPr>
              <a:t>Expert</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7" name="직선 연결선 6">
            <a:extLst>
              <a:ext uri="{FF2B5EF4-FFF2-40B4-BE49-F238E27FC236}">
                <a16:creationId xmlns:a16="http://schemas.microsoft.com/office/drawing/2014/main" id="{6B7F79E4-0C0A-DC43-0EEE-0ECD398F1E1C}"/>
              </a:ext>
            </a:extLst>
          </p:cNvPr>
          <p:cNvCxnSpPr>
            <a:cxnSpLocks/>
          </p:cNvCxnSpPr>
          <p:nvPr/>
        </p:nvCxnSpPr>
        <p:spPr>
          <a:xfrm flipV="1">
            <a:off x="1384739" y="2741721"/>
            <a:ext cx="0" cy="17858"/>
          </a:xfrm>
          <a:prstGeom prst="line">
            <a:avLst/>
          </a:prstGeom>
        </p:spPr>
        <p:style>
          <a:lnRef idx="2">
            <a:schemeClr val="accent4"/>
          </a:lnRef>
          <a:fillRef idx="0">
            <a:schemeClr val="accent4"/>
          </a:fillRef>
          <a:effectRef idx="1">
            <a:schemeClr val="accent4"/>
          </a:effectRef>
          <a:fontRef idx="minor">
            <a:schemeClr val="tx1"/>
          </a:fontRef>
        </p:style>
      </p:cxnSp>
      <p:sp>
        <p:nvSpPr>
          <p:cNvPr id="9" name="사각형: 둥근 모서리 8">
            <a:extLst>
              <a:ext uri="{FF2B5EF4-FFF2-40B4-BE49-F238E27FC236}">
                <a16:creationId xmlns:a16="http://schemas.microsoft.com/office/drawing/2014/main" id="{7560B4AE-9448-A94D-28F4-245F3EC5D83E}"/>
              </a:ext>
            </a:extLst>
          </p:cNvPr>
          <p:cNvSpPr/>
          <p:nvPr/>
        </p:nvSpPr>
        <p:spPr>
          <a:xfrm>
            <a:off x="39649" y="3609205"/>
            <a:ext cx="1914748" cy="407865"/>
          </a:xfrm>
          <a:prstGeom prst="roundRect">
            <a:avLst>
              <a:gd name="adj" fmla="val 50000"/>
            </a:avLst>
          </a:prstGeom>
          <a:solidFill>
            <a:srgbClr val="F19E0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Customer service Expert</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0" name="사각형: 둥근 모서리 9">
            <a:extLst>
              <a:ext uri="{FF2B5EF4-FFF2-40B4-BE49-F238E27FC236}">
                <a16:creationId xmlns:a16="http://schemas.microsoft.com/office/drawing/2014/main" id="{18766DB3-7FF0-2728-8FA7-41A0F93746E2}"/>
              </a:ext>
            </a:extLst>
          </p:cNvPr>
          <p:cNvSpPr/>
          <p:nvPr/>
        </p:nvSpPr>
        <p:spPr>
          <a:xfrm>
            <a:off x="65757" y="4108551"/>
            <a:ext cx="1914748" cy="407865"/>
          </a:xfrm>
          <a:prstGeom prst="roundRect">
            <a:avLst>
              <a:gd name="adj" fmla="val 50000"/>
            </a:avLst>
          </a:prstGeom>
          <a:solidFill>
            <a:srgbClr val="F19E0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Customer Relationship Expert</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1" name="사각형: 둥근 모서리 10">
            <a:extLst>
              <a:ext uri="{FF2B5EF4-FFF2-40B4-BE49-F238E27FC236}">
                <a16:creationId xmlns:a16="http://schemas.microsoft.com/office/drawing/2014/main" id="{C364ED20-9CC2-3B54-C0F7-862F6EEF6F49}"/>
              </a:ext>
            </a:extLst>
          </p:cNvPr>
          <p:cNvSpPr/>
          <p:nvPr/>
        </p:nvSpPr>
        <p:spPr>
          <a:xfrm>
            <a:off x="65757" y="4611742"/>
            <a:ext cx="1914748" cy="407865"/>
          </a:xfrm>
          <a:prstGeom prst="roundRect">
            <a:avLst>
              <a:gd name="adj" fmla="val 50000"/>
            </a:avLst>
          </a:prstGeom>
          <a:solidFill>
            <a:srgbClr val="F19E0A"/>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Data Analysist</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4" name="사각형: 둥근 모서리 13">
            <a:extLst>
              <a:ext uri="{FF2B5EF4-FFF2-40B4-BE49-F238E27FC236}">
                <a16:creationId xmlns:a16="http://schemas.microsoft.com/office/drawing/2014/main" id="{FB07E1CE-C429-D7B4-D269-CACAD92FB838}"/>
              </a:ext>
            </a:extLst>
          </p:cNvPr>
          <p:cNvSpPr/>
          <p:nvPr/>
        </p:nvSpPr>
        <p:spPr>
          <a:xfrm>
            <a:off x="2294589" y="2966323"/>
            <a:ext cx="1957639" cy="507940"/>
          </a:xfrm>
          <a:prstGeom prst="roundRect">
            <a:avLst>
              <a:gd name="adj" fmla="val 50000"/>
            </a:avLst>
          </a:prstGeom>
          <a:solidFill>
            <a:srgbClr val="BABFE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Machine learning Engineers</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5" name="사각형: 둥근 모서리 14">
            <a:extLst>
              <a:ext uri="{FF2B5EF4-FFF2-40B4-BE49-F238E27FC236}">
                <a16:creationId xmlns:a16="http://schemas.microsoft.com/office/drawing/2014/main" id="{F1D327C0-2F29-0969-91BF-9089823A5BFF}"/>
              </a:ext>
            </a:extLst>
          </p:cNvPr>
          <p:cNvSpPr/>
          <p:nvPr/>
        </p:nvSpPr>
        <p:spPr>
          <a:xfrm>
            <a:off x="2294589" y="3577994"/>
            <a:ext cx="1957639" cy="328758"/>
          </a:xfrm>
          <a:prstGeom prst="roundRect">
            <a:avLst>
              <a:gd name="adj" fmla="val 50000"/>
            </a:avLst>
          </a:prstGeom>
          <a:solidFill>
            <a:srgbClr val="BABFE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Data scientists</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6" name="사각형: 둥근 모서리 15">
            <a:extLst>
              <a:ext uri="{FF2B5EF4-FFF2-40B4-BE49-F238E27FC236}">
                <a16:creationId xmlns:a16="http://schemas.microsoft.com/office/drawing/2014/main" id="{5BCDCD63-EA2E-2B14-7FFF-8E801F610C58}"/>
              </a:ext>
            </a:extLst>
          </p:cNvPr>
          <p:cNvSpPr/>
          <p:nvPr/>
        </p:nvSpPr>
        <p:spPr>
          <a:xfrm>
            <a:off x="2176040" y="3968859"/>
            <a:ext cx="2180264" cy="328758"/>
          </a:xfrm>
          <a:prstGeom prst="roundRect">
            <a:avLst>
              <a:gd name="adj" fmla="val 50000"/>
            </a:avLst>
          </a:prstGeom>
          <a:solidFill>
            <a:srgbClr val="BABFE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System administrators</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7" name="사각형: 둥근 모서리 16">
            <a:extLst>
              <a:ext uri="{FF2B5EF4-FFF2-40B4-BE49-F238E27FC236}">
                <a16:creationId xmlns:a16="http://schemas.microsoft.com/office/drawing/2014/main" id="{7757B0F7-197C-CBCE-CB23-9303752C825D}"/>
              </a:ext>
            </a:extLst>
          </p:cNvPr>
          <p:cNvSpPr/>
          <p:nvPr/>
        </p:nvSpPr>
        <p:spPr>
          <a:xfrm>
            <a:off x="2192164" y="4723664"/>
            <a:ext cx="2180264" cy="328758"/>
          </a:xfrm>
          <a:prstGeom prst="roundRect">
            <a:avLst>
              <a:gd name="adj" fmla="val 50000"/>
            </a:avLst>
          </a:prstGeom>
          <a:solidFill>
            <a:srgbClr val="BABFE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Security Expert</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8" name="사각형: 둥근 모서리 17">
            <a:extLst>
              <a:ext uri="{FF2B5EF4-FFF2-40B4-BE49-F238E27FC236}">
                <a16:creationId xmlns:a16="http://schemas.microsoft.com/office/drawing/2014/main" id="{572863E6-939C-38CA-3725-8815010FBD2E}"/>
              </a:ext>
            </a:extLst>
          </p:cNvPr>
          <p:cNvSpPr/>
          <p:nvPr/>
        </p:nvSpPr>
        <p:spPr>
          <a:xfrm>
            <a:off x="6592264" y="3226145"/>
            <a:ext cx="2321157" cy="351850"/>
          </a:xfrm>
          <a:prstGeom prst="roundRect">
            <a:avLst>
              <a:gd name="adj" fmla="val 50000"/>
            </a:avLst>
          </a:prstGeom>
          <a:solidFill>
            <a:srgbClr val="C5DDD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Accountants</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19" name="사각형: 둥근 모서리 18">
            <a:extLst>
              <a:ext uri="{FF2B5EF4-FFF2-40B4-BE49-F238E27FC236}">
                <a16:creationId xmlns:a16="http://schemas.microsoft.com/office/drawing/2014/main" id="{38A56701-98AA-BBDB-389B-877EA0C5603E}"/>
              </a:ext>
            </a:extLst>
          </p:cNvPr>
          <p:cNvSpPr/>
          <p:nvPr/>
        </p:nvSpPr>
        <p:spPr>
          <a:xfrm>
            <a:off x="2176040" y="4331622"/>
            <a:ext cx="2180264" cy="328758"/>
          </a:xfrm>
          <a:prstGeom prst="roundRect">
            <a:avLst>
              <a:gd name="adj" fmla="val 50000"/>
            </a:avLst>
          </a:prstGeom>
          <a:solidFill>
            <a:srgbClr val="BABFE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UI/UX Designer</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0" name="사각형: 둥근 모서리 19">
            <a:extLst>
              <a:ext uri="{FF2B5EF4-FFF2-40B4-BE49-F238E27FC236}">
                <a16:creationId xmlns:a16="http://schemas.microsoft.com/office/drawing/2014/main" id="{38F25DD4-5CA6-9467-CE9D-9C30989C3FCA}"/>
              </a:ext>
            </a:extLst>
          </p:cNvPr>
          <p:cNvSpPr/>
          <p:nvPr/>
        </p:nvSpPr>
        <p:spPr>
          <a:xfrm>
            <a:off x="6592264" y="3637212"/>
            <a:ext cx="2321157" cy="351850"/>
          </a:xfrm>
          <a:prstGeom prst="roundRect">
            <a:avLst>
              <a:gd name="adj" fmla="val 50000"/>
            </a:avLst>
          </a:prstGeom>
          <a:solidFill>
            <a:srgbClr val="C5DDD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HR Manager</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22" name="사각형: 둥근 모서리 21">
            <a:extLst>
              <a:ext uri="{FF2B5EF4-FFF2-40B4-BE49-F238E27FC236}">
                <a16:creationId xmlns:a16="http://schemas.microsoft.com/office/drawing/2014/main" id="{7C071292-0C19-F10B-6DCC-E946D7E870A4}"/>
              </a:ext>
            </a:extLst>
          </p:cNvPr>
          <p:cNvSpPr/>
          <p:nvPr/>
        </p:nvSpPr>
        <p:spPr>
          <a:xfrm>
            <a:off x="6605227" y="4067483"/>
            <a:ext cx="2321157" cy="460267"/>
          </a:xfrm>
          <a:prstGeom prst="roundRect">
            <a:avLst>
              <a:gd name="adj" fmla="val 50000"/>
            </a:avLst>
          </a:prstGeom>
          <a:solidFill>
            <a:srgbClr val="C5DDD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Performance management Expert</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23" name="직선 연결선 22">
            <a:extLst>
              <a:ext uri="{FF2B5EF4-FFF2-40B4-BE49-F238E27FC236}">
                <a16:creationId xmlns:a16="http://schemas.microsoft.com/office/drawing/2014/main" id="{BAE06D42-8A45-F33A-BE89-EF8511D7A5A1}"/>
              </a:ext>
            </a:extLst>
          </p:cNvPr>
          <p:cNvCxnSpPr>
            <a:cxnSpLocks/>
          </p:cNvCxnSpPr>
          <p:nvPr/>
        </p:nvCxnSpPr>
        <p:spPr>
          <a:xfrm>
            <a:off x="6160638" y="2890086"/>
            <a:ext cx="23025" cy="1441536"/>
          </a:xfrm>
          <a:prstGeom prst="line">
            <a:avLst/>
          </a:prstGeom>
        </p:spPr>
        <p:style>
          <a:lnRef idx="2">
            <a:schemeClr val="accent4"/>
          </a:lnRef>
          <a:fillRef idx="0">
            <a:schemeClr val="accent4"/>
          </a:fillRef>
          <a:effectRef idx="1">
            <a:schemeClr val="accent4"/>
          </a:effectRef>
          <a:fontRef idx="minor">
            <a:schemeClr val="tx1"/>
          </a:fontRef>
        </p:style>
      </p:cxnSp>
      <p:cxnSp>
        <p:nvCxnSpPr>
          <p:cNvPr id="28" name="직선 연결선 27">
            <a:extLst>
              <a:ext uri="{FF2B5EF4-FFF2-40B4-BE49-F238E27FC236}">
                <a16:creationId xmlns:a16="http://schemas.microsoft.com/office/drawing/2014/main" id="{91BF5C89-CA0B-616F-68AA-090BDF68FCE8}"/>
              </a:ext>
            </a:extLst>
          </p:cNvPr>
          <p:cNvCxnSpPr>
            <a:cxnSpLocks/>
          </p:cNvCxnSpPr>
          <p:nvPr/>
        </p:nvCxnSpPr>
        <p:spPr>
          <a:xfrm>
            <a:off x="6193917" y="3384800"/>
            <a:ext cx="433076" cy="0"/>
          </a:xfrm>
          <a:prstGeom prst="line">
            <a:avLst/>
          </a:prstGeom>
        </p:spPr>
        <p:style>
          <a:lnRef idx="2">
            <a:schemeClr val="accent4"/>
          </a:lnRef>
          <a:fillRef idx="0">
            <a:schemeClr val="accent4"/>
          </a:fillRef>
          <a:effectRef idx="1">
            <a:schemeClr val="accent4"/>
          </a:effectRef>
          <a:fontRef idx="minor">
            <a:schemeClr val="tx1"/>
          </a:fontRef>
        </p:style>
      </p:cxnSp>
      <p:cxnSp>
        <p:nvCxnSpPr>
          <p:cNvPr id="29" name="직선 연결선 28">
            <a:extLst>
              <a:ext uri="{FF2B5EF4-FFF2-40B4-BE49-F238E27FC236}">
                <a16:creationId xmlns:a16="http://schemas.microsoft.com/office/drawing/2014/main" id="{4EAEDB63-0EDB-2C52-B35C-217E488507C2}"/>
              </a:ext>
            </a:extLst>
          </p:cNvPr>
          <p:cNvCxnSpPr>
            <a:cxnSpLocks/>
          </p:cNvCxnSpPr>
          <p:nvPr/>
        </p:nvCxnSpPr>
        <p:spPr>
          <a:xfrm>
            <a:off x="6193917" y="3813137"/>
            <a:ext cx="433076" cy="0"/>
          </a:xfrm>
          <a:prstGeom prst="line">
            <a:avLst/>
          </a:prstGeom>
        </p:spPr>
        <p:style>
          <a:lnRef idx="2">
            <a:schemeClr val="accent4"/>
          </a:lnRef>
          <a:fillRef idx="0">
            <a:schemeClr val="accent4"/>
          </a:fillRef>
          <a:effectRef idx="1">
            <a:schemeClr val="accent4"/>
          </a:effectRef>
          <a:fontRef idx="minor">
            <a:schemeClr val="tx1"/>
          </a:fontRef>
        </p:style>
      </p:cxnSp>
      <p:cxnSp>
        <p:nvCxnSpPr>
          <p:cNvPr id="30" name="직선 연결선 29">
            <a:extLst>
              <a:ext uri="{FF2B5EF4-FFF2-40B4-BE49-F238E27FC236}">
                <a16:creationId xmlns:a16="http://schemas.microsoft.com/office/drawing/2014/main" id="{5678FC0B-54BF-7739-5FC7-4B2745278E4B}"/>
              </a:ext>
            </a:extLst>
          </p:cNvPr>
          <p:cNvCxnSpPr>
            <a:cxnSpLocks/>
          </p:cNvCxnSpPr>
          <p:nvPr/>
        </p:nvCxnSpPr>
        <p:spPr>
          <a:xfrm>
            <a:off x="6205496" y="4286281"/>
            <a:ext cx="433076" cy="0"/>
          </a:xfrm>
          <a:prstGeom prst="line">
            <a:avLst/>
          </a:prstGeom>
        </p:spPr>
        <p:style>
          <a:lnRef idx="2">
            <a:schemeClr val="accent4"/>
          </a:lnRef>
          <a:fillRef idx="0">
            <a:schemeClr val="accent4"/>
          </a:fillRef>
          <a:effectRef idx="1">
            <a:schemeClr val="accent4"/>
          </a:effectRef>
          <a:fontRef idx="minor">
            <a:schemeClr val="tx1"/>
          </a:fontRef>
        </p:style>
      </p:cxnSp>
      <p:cxnSp>
        <p:nvCxnSpPr>
          <p:cNvPr id="32" name="직선 연결선 31">
            <a:extLst>
              <a:ext uri="{FF2B5EF4-FFF2-40B4-BE49-F238E27FC236}">
                <a16:creationId xmlns:a16="http://schemas.microsoft.com/office/drawing/2014/main" id="{68A8863F-1020-4922-568E-031B0923D582}"/>
              </a:ext>
            </a:extLst>
          </p:cNvPr>
          <p:cNvCxnSpPr>
            <a:cxnSpLocks/>
          </p:cNvCxnSpPr>
          <p:nvPr/>
        </p:nvCxnSpPr>
        <p:spPr>
          <a:xfrm>
            <a:off x="5142055" y="1927560"/>
            <a:ext cx="0" cy="1586319"/>
          </a:xfrm>
          <a:prstGeom prst="line">
            <a:avLst/>
          </a:prstGeom>
        </p:spPr>
        <p:style>
          <a:lnRef idx="2">
            <a:schemeClr val="accent4"/>
          </a:lnRef>
          <a:fillRef idx="0">
            <a:schemeClr val="accent4"/>
          </a:fillRef>
          <a:effectRef idx="1">
            <a:schemeClr val="accent4"/>
          </a:effectRef>
          <a:fontRef idx="minor">
            <a:schemeClr val="tx1"/>
          </a:fontRef>
        </p:style>
      </p:cxnSp>
      <p:sp>
        <p:nvSpPr>
          <p:cNvPr id="33" name="사각형: 둥근 모서리 32">
            <a:extLst>
              <a:ext uri="{FF2B5EF4-FFF2-40B4-BE49-F238E27FC236}">
                <a16:creationId xmlns:a16="http://schemas.microsoft.com/office/drawing/2014/main" id="{0C40FCA4-C417-7DC1-EF1A-D609157915A1}"/>
              </a:ext>
            </a:extLst>
          </p:cNvPr>
          <p:cNvSpPr/>
          <p:nvPr/>
        </p:nvSpPr>
        <p:spPr>
          <a:xfrm>
            <a:off x="4257726" y="2064293"/>
            <a:ext cx="1500813" cy="565295"/>
          </a:xfrm>
          <a:prstGeom prst="roundRect">
            <a:avLst>
              <a:gd name="adj" fmla="val 50000"/>
            </a:avLst>
          </a:prstGeom>
          <a:solidFill>
            <a:schemeClr val="accent3">
              <a:lumMod val="60000"/>
              <a:lumOff val="4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Mental Health</a:t>
            </a:r>
          </a:p>
          <a:p>
            <a:pPr algn="ctr"/>
            <a:r>
              <a:rPr lang="en-US" altLang="ko-KR" sz="1300" dirty="0">
                <a:solidFill>
                  <a:schemeClr val="bg2"/>
                </a:solidFill>
                <a:latin typeface="Poppins" panose="00000500000000000000" pitchFamily="2" charset="0"/>
                <a:cs typeface="Poppins" panose="00000500000000000000" pitchFamily="2" charset="0"/>
              </a:rPr>
              <a:t>Team</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34" name="사각형: 둥근 모서리 33">
            <a:extLst>
              <a:ext uri="{FF2B5EF4-FFF2-40B4-BE49-F238E27FC236}">
                <a16:creationId xmlns:a16="http://schemas.microsoft.com/office/drawing/2014/main" id="{CCA25A07-0E24-D0E4-8636-D3F79CC12304}"/>
              </a:ext>
            </a:extLst>
          </p:cNvPr>
          <p:cNvSpPr/>
          <p:nvPr/>
        </p:nvSpPr>
        <p:spPr>
          <a:xfrm>
            <a:off x="4293414" y="2678381"/>
            <a:ext cx="1500813" cy="565295"/>
          </a:xfrm>
          <a:prstGeom prst="roundRect">
            <a:avLst>
              <a:gd name="adj" fmla="val 50000"/>
            </a:avLst>
          </a:prstGeom>
          <a:solidFill>
            <a:schemeClr val="accent3">
              <a:lumMod val="60000"/>
              <a:lumOff val="4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err="1">
                <a:solidFill>
                  <a:schemeClr val="bg2"/>
                </a:solidFill>
                <a:latin typeface="Poppins" panose="00000500000000000000" pitchFamily="2" charset="0"/>
                <a:cs typeface="Poppins" panose="00000500000000000000" pitchFamily="2" charset="0"/>
              </a:rPr>
              <a:t>Psycologists</a:t>
            </a:r>
            <a:endParaRPr lang="ko-KR" altLang="en-US" sz="1300" dirty="0">
              <a:solidFill>
                <a:schemeClr val="bg2"/>
              </a:solidFill>
              <a:latin typeface="Poppins" panose="00000500000000000000" pitchFamily="2" charset="0"/>
              <a:cs typeface="Poppins" panose="00000500000000000000" pitchFamily="2" charset="0"/>
            </a:endParaRPr>
          </a:p>
        </p:txBody>
      </p:sp>
      <p:sp>
        <p:nvSpPr>
          <p:cNvPr id="35" name="사각형: 둥근 모서리 34">
            <a:extLst>
              <a:ext uri="{FF2B5EF4-FFF2-40B4-BE49-F238E27FC236}">
                <a16:creationId xmlns:a16="http://schemas.microsoft.com/office/drawing/2014/main" id="{C58361BB-D1C0-8825-B641-6C284B230B63}"/>
              </a:ext>
            </a:extLst>
          </p:cNvPr>
          <p:cNvSpPr/>
          <p:nvPr/>
        </p:nvSpPr>
        <p:spPr>
          <a:xfrm>
            <a:off x="4327716" y="3312343"/>
            <a:ext cx="1500813" cy="565295"/>
          </a:xfrm>
          <a:prstGeom prst="roundRect">
            <a:avLst>
              <a:gd name="adj" fmla="val 50000"/>
            </a:avLst>
          </a:prstGeom>
          <a:solidFill>
            <a:schemeClr val="accent3">
              <a:lumMod val="60000"/>
              <a:lumOff val="4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EEG Expert</a:t>
            </a:r>
            <a:endParaRPr lang="ko-KR" altLang="en-US" sz="1300" dirty="0">
              <a:solidFill>
                <a:schemeClr val="bg2"/>
              </a:solidFill>
              <a:latin typeface="Poppins" panose="00000500000000000000" pitchFamily="2" charset="0"/>
              <a:cs typeface="Poppins" panose="00000500000000000000" pitchFamily="2" charset="0"/>
            </a:endParaRPr>
          </a:p>
        </p:txBody>
      </p:sp>
      <p:cxnSp>
        <p:nvCxnSpPr>
          <p:cNvPr id="39" name="직선 연결선 38">
            <a:extLst>
              <a:ext uri="{FF2B5EF4-FFF2-40B4-BE49-F238E27FC236}">
                <a16:creationId xmlns:a16="http://schemas.microsoft.com/office/drawing/2014/main" id="{4011DAEF-3F4B-C0DB-E65D-AC45031AAFBC}"/>
              </a:ext>
            </a:extLst>
          </p:cNvPr>
          <p:cNvCxnSpPr>
            <a:cxnSpLocks/>
          </p:cNvCxnSpPr>
          <p:nvPr/>
        </p:nvCxnSpPr>
        <p:spPr>
          <a:xfrm>
            <a:off x="5739074" y="4286281"/>
            <a:ext cx="433076" cy="0"/>
          </a:xfrm>
          <a:prstGeom prst="line">
            <a:avLst/>
          </a:prstGeom>
        </p:spPr>
        <p:style>
          <a:lnRef idx="2">
            <a:schemeClr val="accent4"/>
          </a:lnRef>
          <a:fillRef idx="0">
            <a:schemeClr val="accent4"/>
          </a:fillRef>
          <a:effectRef idx="1">
            <a:schemeClr val="accent4"/>
          </a:effectRef>
          <a:fontRef idx="minor">
            <a:schemeClr val="tx1"/>
          </a:fontRef>
        </p:style>
      </p:cxnSp>
      <p:sp>
        <p:nvSpPr>
          <p:cNvPr id="40" name="사각형: 둥근 모서리 39">
            <a:extLst>
              <a:ext uri="{FF2B5EF4-FFF2-40B4-BE49-F238E27FC236}">
                <a16:creationId xmlns:a16="http://schemas.microsoft.com/office/drawing/2014/main" id="{60B5DD83-1BFD-9FEC-AFAE-E07DA4B9F6D7}"/>
              </a:ext>
            </a:extLst>
          </p:cNvPr>
          <p:cNvSpPr/>
          <p:nvPr/>
        </p:nvSpPr>
        <p:spPr>
          <a:xfrm>
            <a:off x="4465921" y="4084789"/>
            <a:ext cx="1641652" cy="460267"/>
          </a:xfrm>
          <a:prstGeom prst="roundRect">
            <a:avLst>
              <a:gd name="adj" fmla="val 50000"/>
            </a:avLst>
          </a:prstGeom>
          <a:solidFill>
            <a:srgbClr val="92D050"/>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300" dirty="0">
                <a:solidFill>
                  <a:schemeClr val="bg2"/>
                </a:solidFill>
                <a:latin typeface="Poppins" panose="00000500000000000000" pitchFamily="2" charset="0"/>
                <a:cs typeface="Poppins" panose="00000500000000000000" pitchFamily="2" charset="0"/>
              </a:rPr>
              <a:t>Legal Expert</a:t>
            </a:r>
            <a:endParaRPr lang="ko-KR" altLang="en-US" sz="1300" dirty="0">
              <a:solidFill>
                <a:schemeClr val="bg2"/>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0278296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35"/>
          <p:cNvSpPr txBox="1">
            <a:spLocks noGrp="1"/>
          </p:cNvSpPr>
          <p:nvPr>
            <p:ph type="title"/>
          </p:nvPr>
        </p:nvSpPr>
        <p:spPr>
          <a:xfrm>
            <a:off x="720000" y="22685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Organization Plan</a:t>
            </a:r>
            <a:endParaRPr dirty="0"/>
          </a:p>
        </p:txBody>
      </p:sp>
      <p:sp>
        <p:nvSpPr>
          <p:cNvPr id="4" name="Google Shape;1290;p42">
            <a:extLst>
              <a:ext uri="{FF2B5EF4-FFF2-40B4-BE49-F238E27FC236}">
                <a16:creationId xmlns:a16="http://schemas.microsoft.com/office/drawing/2014/main" id="{BBB5A3C1-7ECE-159C-5E5F-58B7873EFA19}"/>
              </a:ext>
            </a:extLst>
          </p:cNvPr>
          <p:cNvSpPr/>
          <p:nvPr/>
        </p:nvSpPr>
        <p:spPr>
          <a:xfrm>
            <a:off x="202120" y="1306182"/>
            <a:ext cx="4179685" cy="364825"/>
          </a:xfrm>
          <a:prstGeom prst="rect">
            <a:avLst/>
          </a:prstGeom>
          <a:noFill/>
          <a:ln>
            <a:noFill/>
          </a:ln>
        </p:spPr>
        <p:txBody>
          <a:bodyPr spcFirstLastPara="1" wrap="square" lIns="91425" tIns="91425" rIns="91425" bIns="91425" anchor="ctr" anchorCtr="0">
            <a:noAutofit/>
          </a:bodyPr>
          <a:lstStyle/>
          <a:p>
            <a:pPr algn="ctr"/>
            <a:r>
              <a:rPr lang="en-US" sz="2500" b="1" dirty="0">
                <a:solidFill>
                  <a:schemeClr val="lt1"/>
                </a:solidFill>
                <a:latin typeface="Poppins"/>
                <a:ea typeface="Poppins"/>
                <a:cs typeface="Poppins"/>
                <a:sym typeface="Poppins"/>
              </a:rPr>
              <a:t>Marketing &amp;Customer</a:t>
            </a:r>
          </a:p>
        </p:txBody>
      </p:sp>
      <p:sp>
        <p:nvSpPr>
          <p:cNvPr id="6" name="Google Shape;833;p31">
            <a:extLst>
              <a:ext uri="{FF2B5EF4-FFF2-40B4-BE49-F238E27FC236}">
                <a16:creationId xmlns:a16="http://schemas.microsoft.com/office/drawing/2014/main" id="{F7D2EC77-98CE-133B-E308-73ED556592A9}"/>
              </a:ext>
            </a:extLst>
          </p:cNvPr>
          <p:cNvSpPr txBox="1"/>
          <p:nvPr/>
        </p:nvSpPr>
        <p:spPr>
          <a:xfrm>
            <a:off x="4835047" y="1016303"/>
            <a:ext cx="3891586" cy="1037965"/>
          </a:xfrm>
          <a:prstGeom prst="rect">
            <a:avLst/>
          </a:prstGeom>
          <a:noFill/>
          <a:ln w="19050">
            <a:solidFill>
              <a:schemeClr val="bg1"/>
            </a:solidFill>
          </a:ln>
        </p:spPr>
        <p:txBody>
          <a:bodyPr spcFirstLastPara="1" wrap="square" lIns="91425" tIns="91425" rIns="91425" bIns="91425" anchor="t" anchorCtr="0">
            <a:noAutofit/>
          </a:bodyPr>
          <a:lstStyle/>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market research</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Branding</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Advertisement Promotion</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Customer service</a:t>
            </a:r>
            <a:endParaRPr lang="en-US" altLang="ko-KR" sz="1100" dirty="0">
              <a:solidFill>
                <a:schemeClr val="tx1"/>
              </a:solidFill>
              <a:latin typeface="Poppins" panose="00000500000000000000" pitchFamily="2" charset="0"/>
              <a:cs typeface="Poppins" panose="00000500000000000000" pitchFamily="2" charset="0"/>
            </a:endParaRPr>
          </a:p>
        </p:txBody>
      </p:sp>
      <p:sp>
        <p:nvSpPr>
          <p:cNvPr id="7" name="Google Shape;1290;p42">
            <a:extLst>
              <a:ext uri="{FF2B5EF4-FFF2-40B4-BE49-F238E27FC236}">
                <a16:creationId xmlns:a16="http://schemas.microsoft.com/office/drawing/2014/main" id="{E8F68D51-9105-4F53-390D-7F41CE4EA5E0}"/>
              </a:ext>
            </a:extLst>
          </p:cNvPr>
          <p:cNvSpPr/>
          <p:nvPr/>
        </p:nvSpPr>
        <p:spPr>
          <a:xfrm>
            <a:off x="392315" y="2578114"/>
            <a:ext cx="4179685" cy="434100"/>
          </a:xfrm>
          <a:prstGeom prst="rect">
            <a:avLst/>
          </a:prstGeom>
          <a:noFill/>
          <a:ln>
            <a:solidFill>
              <a:schemeClr val="bg2"/>
            </a:solidFill>
          </a:ln>
        </p:spPr>
        <p:txBody>
          <a:bodyPr spcFirstLastPara="1" wrap="square" lIns="91425" tIns="91425" rIns="91425" bIns="91425" anchor="ctr" anchorCtr="0">
            <a:noAutofit/>
          </a:bodyPr>
          <a:lstStyle/>
          <a:p>
            <a:r>
              <a:rPr lang="en-US" sz="2500" b="1" dirty="0">
                <a:solidFill>
                  <a:schemeClr val="tx2">
                    <a:lumMod val="75000"/>
                  </a:schemeClr>
                </a:solidFill>
                <a:latin typeface="Poppins"/>
                <a:ea typeface="Poppins"/>
                <a:cs typeface="Poppins"/>
                <a:sym typeface="Poppins"/>
              </a:rPr>
              <a:t>Technology</a:t>
            </a:r>
          </a:p>
        </p:txBody>
      </p:sp>
      <p:sp>
        <p:nvSpPr>
          <p:cNvPr id="8" name="Google Shape;833;p31">
            <a:extLst>
              <a:ext uri="{FF2B5EF4-FFF2-40B4-BE49-F238E27FC236}">
                <a16:creationId xmlns:a16="http://schemas.microsoft.com/office/drawing/2014/main" id="{36D8888E-CC4D-894C-C8FC-6DEA5CEF08F5}"/>
              </a:ext>
            </a:extLst>
          </p:cNvPr>
          <p:cNvSpPr txBox="1"/>
          <p:nvPr/>
        </p:nvSpPr>
        <p:spPr>
          <a:xfrm>
            <a:off x="4835047" y="2177634"/>
            <a:ext cx="3891586" cy="1235061"/>
          </a:xfrm>
          <a:prstGeom prst="rect">
            <a:avLst/>
          </a:prstGeom>
          <a:noFill/>
          <a:ln w="19050">
            <a:solidFill>
              <a:schemeClr val="tx2"/>
            </a:solidFill>
          </a:ln>
        </p:spPr>
        <p:txBody>
          <a:bodyPr spcFirstLastPara="1" wrap="square" lIns="91425" tIns="91425" rIns="91425" bIns="91425" anchor="t" anchorCtr="0">
            <a:noAutofit/>
          </a:bodyPr>
          <a:lstStyle/>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Product development </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data analysis and Virtual reality development</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build system security</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product testing</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quality control</a:t>
            </a:r>
            <a:endParaRPr lang="en-US" altLang="ko-KR" sz="1100" dirty="0">
              <a:solidFill>
                <a:schemeClr val="tx1"/>
              </a:solidFill>
              <a:latin typeface="Poppins" panose="00000500000000000000" pitchFamily="2" charset="0"/>
              <a:cs typeface="Poppins" panose="00000500000000000000" pitchFamily="2" charset="0"/>
            </a:endParaRPr>
          </a:p>
        </p:txBody>
      </p:sp>
      <p:sp>
        <p:nvSpPr>
          <p:cNvPr id="9" name="Google Shape;1290;p42">
            <a:extLst>
              <a:ext uri="{FF2B5EF4-FFF2-40B4-BE49-F238E27FC236}">
                <a16:creationId xmlns:a16="http://schemas.microsoft.com/office/drawing/2014/main" id="{8F12B1A8-989C-BF69-3128-BCB29DB7630A}"/>
              </a:ext>
            </a:extLst>
          </p:cNvPr>
          <p:cNvSpPr/>
          <p:nvPr/>
        </p:nvSpPr>
        <p:spPr>
          <a:xfrm>
            <a:off x="392315" y="3803193"/>
            <a:ext cx="4179685" cy="434100"/>
          </a:xfrm>
          <a:prstGeom prst="rect">
            <a:avLst/>
          </a:prstGeom>
          <a:noFill/>
          <a:ln>
            <a:noFill/>
          </a:ln>
        </p:spPr>
        <p:txBody>
          <a:bodyPr spcFirstLastPara="1" wrap="square" lIns="91425" tIns="91425" rIns="91425" bIns="91425" anchor="ctr" anchorCtr="0">
            <a:noAutofit/>
          </a:bodyPr>
          <a:lstStyle/>
          <a:p>
            <a:r>
              <a:rPr lang="en-US" sz="2500" b="1" dirty="0">
                <a:solidFill>
                  <a:srgbClr val="69B5B7"/>
                </a:solidFill>
                <a:latin typeface="Poppins"/>
                <a:ea typeface="Poppins"/>
                <a:cs typeface="Poppins"/>
                <a:sym typeface="Poppins"/>
              </a:rPr>
              <a:t>Finance &amp; HR</a:t>
            </a:r>
          </a:p>
        </p:txBody>
      </p:sp>
      <p:sp>
        <p:nvSpPr>
          <p:cNvPr id="10" name="Google Shape;833;p31">
            <a:extLst>
              <a:ext uri="{FF2B5EF4-FFF2-40B4-BE49-F238E27FC236}">
                <a16:creationId xmlns:a16="http://schemas.microsoft.com/office/drawing/2014/main" id="{0D15F92A-F6BB-6E1C-F0C9-F54C4A2A882F}"/>
              </a:ext>
            </a:extLst>
          </p:cNvPr>
          <p:cNvSpPr txBox="1"/>
          <p:nvPr/>
        </p:nvSpPr>
        <p:spPr>
          <a:xfrm>
            <a:off x="4835047" y="3547370"/>
            <a:ext cx="3891586" cy="1235061"/>
          </a:xfrm>
          <a:prstGeom prst="rect">
            <a:avLst/>
          </a:prstGeom>
          <a:noFill/>
          <a:ln w="19050">
            <a:solidFill>
              <a:schemeClr val="accent4">
                <a:lumMod val="75000"/>
              </a:schemeClr>
            </a:solidFill>
          </a:ln>
        </p:spPr>
        <p:txBody>
          <a:bodyPr spcFirstLastPara="1" wrap="square" lIns="91425" tIns="91425" rIns="91425" bIns="91425" anchor="t" anchorCtr="0">
            <a:noAutofit/>
          </a:bodyPr>
          <a:lstStyle/>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budget planning and management</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cost management and reduction</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Recruitment</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training and development</a:t>
            </a:r>
          </a:p>
          <a:p>
            <a:pPr marL="171450" indent="-171450">
              <a:buFont typeface="Arial" panose="020B0604020202020204" pitchFamily="34" charset="0"/>
              <a:buChar char="•"/>
            </a:pPr>
            <a:r>
              <a:rPr lang="en-US" altLang="ko-KR" sz="1100" dirty="0">
                <a:latin typeface="Poppins" panose="00000500000000000000" pitchFamily="2" charset="0"/>
                <a:cs typeface="Poppins" panose="00000500000000000000" pitchFamily="2" charset="0"/>
              </a:rPr>
              <a:t>performance management</a:t>
            </a:r>
            <a:endParaRPr lang="en-US" altLang="ko-KR" sz="1100" dirty="0">
              <a:solidFill>
                <a:schemeClr val="tx1"/>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36431548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6" name="Google Shape;426;p20"/>
          <p:cNvGrpSpPr/>
          <p:nvPr/>
        </p:nvGrpSpPr>
        <p:grpSpPr>
          <a:xfrm>
            <a:off x="1170511" y="1194982"/>
            <a:ext cx="2259807" cy="1036850"/>
            <a:chOff x="1082803" y="1425570"/>
            <a:chExt cx="2259807" cy="1036850"/>
          </a:xfrm>
        </p:grpSpPr>
        <p:sp>
          <p:nvSpPr>
            <p:cNvPr id="427" name="Google Shape;427;p20"/>
            <p:cNvSpPr txBox="1"/>
            <p:nvPr/>
          </p:nvSpPr>
          <p:spPr>
            <a:xfrm>
              <a:off x="1082803" y="1425570"/>
              <a:ext cx="2159400" cy="402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altLang="ko-KR" sz="1800" b="1" dirty="0">
                  <a:solidFill>
                    <a:schemeClr val="lt1"/>
                  </a:solidFill>
                  <a:latin typeface="Poppins"/>
                  <a:ea typeface="Poppins"/>
                  <a:cs typeface="Poppins"/>
                  <a:sym typeface="Poppins"/>
                </a:rPr>
                <a:t>Seed Funding</a:t>
              </a:r>
              <a:endParaRPr sz="1800" b="1" dirty="0">
                <a:solidFill>
                  <a:schemeClr val="lt1"/>
                </a:solidFill>
                <a:latin typeface="Poppins"/>
                <a:ea typeface="Poppins"/>
                <a:cs typeface="Poppins"/>
                <a:sym typeface="Poppins"/>
              </a:endParaRPr>
            </a:p>
          </p:txBody>
        </p:sp>
        <p:sp>
          <p:nvSpPr>
            <p:cNvPr id="428" name="Google Shape;428;p20"/>
            <p:cNvSpPr txBox="1"/>
            <p:nvPr/>
          </p:nvSpPr>
          <p:spPr>
            <a:xfrm>
              <a:off x="1183210" y="1889720"/>
              <a:ext cx="2159400" cy="572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lang="en-US" altLang="ko-KR" dirty="0">
                <a:solidFill>
                  <a:schemeClr val="dk1"/>
                </a:solidFill>
                <a:latin typeface="Poppins Light" panose="00000400000000000000" pitchFamily="2" charset="0"/>
                <a:ea typeface="Poppins Light"/>
                <a:cs typeface="Poppins Light" panose="00000400000000000000" pitchFamily="2" charset="0"/>
                <a:sym typeface="Poppins Light"/>
              </a:endParaRPr>
            </a:p>
            <a:p>
              <a:pPr marL="0" lvl="0" indent="0" algn="r" rtl="0">
                <a:spcBef>
                  <a:spcPts val="0"/>
                </a:spcBef>
                <a:spcAft>
                  <a:spcPts val="0"/>
                </a:spcAft>
                <a:buNone/>
              </a:pPr>
              <a:r>
                <a:rPr lang="en-US" altLang="ko-KR" dirty="0">
                  <a:solidFill>
                    <a:schemeClr val="dk1"/>
                  </a:solidFill>
                  <a:latin typeface="Poppins Light" panose="00000400000000000000" pitchFamily="2" charset="0"/>
                  <a:ea typeface="Poppins Light"/>
                  <a:cs typeface="Poppins Light" panose="00000400000000000000" pitchFamily="2" charset="0"/>
                  <a:sym typeface="Poppins Light"/>
                </a:rPr>
                <a:t>Boot Strapping, </a:t>
              </a:r>
            </a:p>
            <a:p>
              <a:pPr marL="0" lvl="0" indent="0" algn="r" rtl="0">
                <a:spcBef>
                  <a:spcPts val="0"/>
                </a:spcBef>
                <a:spcAft>
                  <a:spcPts val="0"/>
                </a:spcAft>
                <a:buNone/>
              </a:pPr>
              <a:r>
                <a:rPr lang="en-US" altLang="ko-KR" b="1" dirty="0">
                  <a:solidFill>
                    <a:schemeClr val="dk1"/>
                  </a:solidFill>
                  <a:latin typeface="Poppins Light" panose="00000400000000000000" pitchFamily="2" charset="0"/>
                  <a:ea typeface="Poppins Light"/>
                  <a:cs typeface="Poppins Light" panose="00000400000000000000" pitchFamily="2" charset="0"/>
                  <a:sym typeface="Poppins Light"/>
                </a:rPr>
                <a:t>Venture capitalists</a:t>
              </a:r>
              <a:r>
                <a:rPr lang="en-US" altLang="ko-KR" dirty="0">
                  <a:solidFill>
                    <a:schemeClr val="dk1"/>
                  </a:solidFill>
                  <a:latin typeface="Poppins Light" panose="00000400000000000000" pitchFamily="2" charset="0"/>
                  <a:ea typeface="Poppins Light"/>
                  <a:cs typeface="Poppins Light" panose="00000400000000000000" pitchFamily="2" charset="0"/>
                  <a:sym typeface="Poppins Light"/>
                </a:rPr>
                <a:t>, Crowdfunding</a:t>
              </a:r>
            </a:p>
          </p:txBody>
        </p:sp>
      </p:grpSp>
      <p:grpSp>
        <p:nvGrpSpPr>
          <p:cNvPr id="429" name="Google Shape;429;p20"/>
          <p:cNvGrpSpPr/>
          <p:nvPr/>
        </p:nvGrpSpPr>
        <p:grpSpPr>
          <a:xfrm>
            <a:off x="1195908" y="3287245"/>
            <a:ext cx="2634593" cy="1276258"/>
            <a:chOff x="1108200" y="3517833"/>
            <a:chExt cx="2634593" cy="1276258"/>
          </a:xfrm>
        </p:grpSpPr>
        <p:sp>
          <p:nvSpPr>
            <p:cNvPr id="430" name="Google Shape;430;p20"/>
            <p:cNvSpPr txBox="1"/>
            <p:nvPr/>
          </p:nvSpPr>
          <p:spPr>
            <a:xfrm>
              <a:off x="1108200" y="3517833"/>
              <a:ext cx="2159400" cy="402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altLang="ko-KR" sz="1800" b="1" dirty="0">
                  <a:solidFill>
                    <a:schemeClr val="lt1"/>
                  </a:solidFill>
                  <a:latin typeface="Poppins"/>
                  <a:ea typeface="Poppins"/>
                  <a:cs typeface="Poppins"/>
                  <a:sym typeface="Poppins"/>
                </a:rPr>
                <a:t>Series B</a:t>
              </a:r>
              <a:endParaRPr sz="1800" b="1" dirty="0">
                <a:solidFill>
                  <a:schemeClr val="lt1"/>
                </a:solidFill>
                <a:latin typeface="Poppins"/>
                <a:ea typeface="Poppins"/>
                <a:cs typeface="Poppins"/>
                <a:sym typeface="Poppins"/>
              </a:endParaRPr>
            </a:p>
          </p:txBody>
        </p:sp>
        <p:sp>
          <p:nvSpPr>
            <p:cNvPr id="431" name="Google Shape;431;p20"/>
            <p:cNvSpPr txBox="1"/>
            <p:nvPr/>
          </p:nvSpPr>
          <p:spPr>
            <a:xfrm>
              <a:off x="1583393" y="4221391"/>
              <a:ext cx="21594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tLang="ko-KR" b="1" dirty="0">
                  <a:solidFill>
                    <a:schemeClr val="dk1"/>
                  </a:solidFill>
                  <a:latin typeface="Poppins Light" panose="00000400000000000000" pitchFamily="2" charset="0"/>
                  <a:ea typeface="PMingLiU-ExtB" panose="02020500000000000000" pitchFamily="18" charset="-120"/>
                  <a:cs typeface="Poppins Light" panose="00000400000000000000" pitchFamily="2" charset="0"/>
                  <a:sym typeface="Poppins Light"/>
                </a:rPr>
                <a:t>Venture Capitalists</a:t>
              </a:r>
            </a:p>
            <a:p>
              <a:pPr marL="0" lvl="0" indent="0" algn="l" rtl="0">
                <a:spcBef>
                  <a:spcPts val="0"/>
                </a:spcBef>
                <a:spcAft>
                  <a:spcPts val="0"/>
                </a:spcAft>
                <a:buNone/>
              </a:pPr>
              <a:r>
                <a:rPr lang="en-US" altLang="ko-KR" b="0" i="0" dirty="0">
                  <a:solidFill>
                    <a:srgbClr val="374151"/>
                  </a:solidFill>
                  <a:effectLst/>
                  <a:latin typeface="Poppins Light" panose="00000400000000000000" pitchFamily="2" charset="0"/>
                  <a:cs typeface="Poppins Light" panose="00000400000000000000" pitchFamily="2" charset="0"/>
                </a:rPr>
                <a:t>Private Equity Firms</a:t>
              </a:r>
              <a:endParaRPr lang="en-US" altLang="ko-KR" b="1" i="0" dirty="0">
                <a:solidFill>
                  <a:srgbClr val="374151"/>
                </a:solidFill>
                <a:effectLst/>
                <a:latin typeface="Poppins Light" panose="00000400000000000000" pitchFamily="2" charset="0"/>
                <a:cs typeface="Poppins Light" panose="00000400000000000000" pitchFamily="2" charset="0"/>
              </a:endParaRPr>
            </a:p>
            <a:p>
              <a:pPr marL="0" lvl="0" indent="0" algn="l" rtl="0">
                <a:spcBef>
                  <a:spcPts val="0"/>
                </a:spcBef>
                <a:spcAft>
                  <a:spcPts val="0"/>
                </a:spcAft>
                <a:buNone/>
              </a:pPr>
              <a:r>
                <a:rPr lang="en-US" altLang="ko-KR" dirty="0">
                  <a:solidFill>
                    <a:schemeClr val="dk1"/>
                  </a:solidFill>
                  <a:latin typeface="Poppins Light" panose="00000400000000000000" pitchFamily="2" charset="0"/>
                  <a:ea typeface="PMingLiU-ExtB" panose="02020500000000000000" pitchFamily="18" charset="-120"/>
                  <a:cs typeface="Poppins Light" panose="00000400000000000000" pitchFamily="2" charset="0"/>
                  <a:sym typeface="Poppins Light"/>
                </a:rPr>
                <a:t>Hedge Funds</a:t>
              </a:r>
            </a:p>
          </p:txBody>
        </p:sp>
      </p:grpSp>
      <p:grpSp>
        <p:nvGrpSpPr>
          <p:cNvPr id="432" name="Google Shape;432;p20"/>
          <p:cNvGrpSpPr/>
          <p:nvPr/>
        </p:nvGrpSpPr>
        <p:grpSpPr>
          <a:xfrm>
            <a:off x="5767035" y="1936856"/>
            <a:ext cx="2640860" cy="909883"/>
            <a:chOff x="5797891" y="2537491"/>
            <a:chExt cx="2640860" cy="909883"/>
          </a:xfrm>
        </p:grpSpPr>
        <p:sp>
          <p:nvSpPr>
            <p:cNvPr id="433" name="Google Shape;433;p20"/>
            <p:cNvSpPr txBox="1"/>
            <p:nvPr/>
          </p:nvSpPr>
          <p:spPr>
            <a:xfrm>
              <a:off x="5797891" y="2537491"/>
              <a:ext cx="2159400" cy="402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altLang="ko-KR" sz="1800" b="1" dirty="0">
                  <a:solidFill>
                    <a:schemeClr val="lt1"/>
                  </a:solidFill>
                  <a:latin typeface="Poppins"/>
                  <a:ea typeface="Poppins"/>
                  <a:cs typeface="Poppins"/>
                  <a:sym typeface="Poppins"/>
                </a:rPr>
                <a:t>Series A</a:t>
              </a:r>
            </a:p>
          </p:txBody>
        </p:sp>
        <p:sp>
          <p:nvSpPr>
            <p:cNvPr id="434" name="Google Shape;434;p20"/>
            <p:cNvSpPr txBox="1"/>
            <p:nvPr/>
          </p:nvSpPr>
          <p:spPr>
            <a:xfrm>
              <a:off x="5833223" y="2874674"/>
              <a:ext cx="2605528"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US" altLang="ko-KR" sz="1200" b="1" dirty="0">
                <a:solidFill>
                  <a:schemeClr val="dk1"/>
                </a:solidFill>
                <a:latin typeface="Poppins Light" panose="00000400000000000000" pitchFamily="2" charset="0"/>
                <a:ea typeface="PMingLiU-ExtB" panose="02020500000000000000" pitchFamily="18" charset="-120"/>
                <a:cs typeface="Poppins Light" panose="00000400000000000000" pitchFamily="2" charset="0"/>
                <a:sym typeface="Poppins Light"/>
              </a:endParaRPr>
            </a:p>
            <a:p>
              <a:pPr marL="0" lvl="0" indent="0" algn="l" rtl="0">
                <a:spcBef>
                  <a:spcPts val="0"/>
                </a:spcBef>
                <a:spcAft>
                  <a:spcPts val="0"/>
                </a:spcAft>
                <a:buNone/>
              </a:pPr>
              <a:r>
                <a:rPr lang="en-US" altLang="ko-KR" b="1" dirty="0">
                  <a:solidFill>
                    <a:schemeClr val="dk1"/>
                  </a:solidFill>
                  <a:latin typeface="Poppins Light" panose="00000400000000000000" pitchFamily="2" charset="0"/>
                  <a:ea typeface="PMingLiU-ExtB" panose="02020500000000000000" pitchFamily="18" charset="-120"/>
                  <a:cs typeface="Poppins Light" panose="00000400000000000000" pitchFamily="2" charset="0"/>
                  <a:sym typeface="Poppins Light"/>
                </a:rPr>
                <a:t>Venture Capitalists</a:t>
              </a:r>
            </a:p>
            <a:p>
              <a:pPr marL="0" lvl="0" indent="0" algn="l" rtl="0">
                <a:spcBef>
                  <a:spcPts val="0"/>
                </a:spcBef>
                <a:spcAft>
                  <a:spcPts val="0"/>
                </a:spcAft>
                <a:buNone/>
              </a:pPr>
              <a:r>
                <a:rPr lang="en-US" altLang="ko-KR" sz="1200" i="0" dirty="0">
                  <a:solidFill>
                    <a:srgbClr val="374151"/>
                  </a:solidFill>
                  <a:effectLst/>
                  <a:latin typeface="Poppins Light" panose="00000400000000000000" pitchFamily="2" charset="0"/>
                  <a:ea typeface="PMingLiU-ExtB" panose="02020500000000000000" pitchFamily="18" charset="-120"/>
                  <a:cs typeface="Poppins Light" panose="00000400000000000000" pitchFamily="2" charset="0"/>
                </a:rPr>
                <a:t>Incubators</a:t>
              </a:r>
            </a:p>
            <a:p>
              <a:pPr marL="0" lvl="0" indent="0" algn="l" rtl="0">
                <a:spcBef>
                  <a:spcPts val="0"/>
                </a:spcBef>
                <a:spcAft>
                  <a:spcPts val="0"/>
                </a:spcAft>
                <a:buNone/>
              </a:pPr>
              <a:r>
                <a:rPr lang="en-US" altLang="ko-KR" sz="1200" dirty="0">
                  <a:solidFill>
                    <a:srgbClr val="374151"/>
                  </a:solidFill>
                  <a:latin typeface="Poppins Light" panose="00000400000000000000" pitchFamily="2" charset="0"/>
                  <a:ea typeface="PMingLiU-ExtB" panose="02020500000000000000" pitchFamily="18" charset="-120"/>
                  <a:cs typeface="Poppins Light" panose="00000400000000000000" pitchFamily="2" charset="0"/>
                  <a:sym typeface="Poppins Light"/>
                </a:rPr>
                <a:t>GRI</a:t>
              </a:r>
              <a:endParaRPr lang="en-US" altLang="ko-KR" sz="1200" i="0" dirty="0">
                <a:solidFill>
                  <a:schemeClr val="dk1"/>
                </a:solidFill>
                <a:effectLst/>
                <a:latin typeface="Poppins Light" panose="00000400000000000000" pitchFamily="2" charset="0"/>
                <a:ea typeface="PMingLiU-ExtB" panose="02020500000000000000" pitchFamily="18" charset="-120"/>
                <a:cs typeface="Poppins Light" panose="00000400000000000000" pitchFamily="2" charset="0"/>
                <a:sym typeface="Poppins Light"/>
              </a:endParaRPr>
            </a:p>
            <a:p>
              <a:pPr marL="0" lvl="0" indent="0" algn="l" rtl="0">
                <a:spcBef>
                  <a:spcPts val="0"/>
                </a:spcBef>
                <a:spcAft>
                  <a:spcPts val="0"/>
                </a:spcAft>
                <a:buNone/>
              </a:pPr>
              <a:r>
                <a:rPr lang="en-US" altLang="ko-KR" b="1" i="0" dirty="0">
                  <a:solidFill>
                    <a:srgbClr val="374151"/>
                  </a:solidFill>
                  <a:effectLst/>
                  <a:latin typeface="Poppins Light" panose="00000400000000000000" pitchFamily="2" charset="0"/>
                  <a:ea typeface="PMingLiU-ExtB" panose="02020500000000000000" pitchFamily="18" charset="-120"/>
                  <a:cs typeface="Poppins Light" panose="00000400000000000000" pitchFamily="2" charset="0"/>
                </a:rPr>
                <a:t>Strategic Investors</a:t>
              </a:r>
              <a:endParaRPr lang="en-US" b="1" dirty="0">
                <a:solidFill>
                  <a:schemeClr val="dk1"/>
                </a:solidFill>
                <a:latin typeface="Poppins Light" panose="00000400000000000000" pitchFamily="2" charset="0"/>
                <a:ea typeface="PMingLiU-ExtB" panose="02020500000000000000" pitchFamily="18" charset="-120"/>
                <a:cs typeface="Poppins Light" panose="00000400000000000000" pitchFamily="2" charset="0"/>
                <a:sym typeface="Poppins Light"/>
              </a:endParaRPr>
            </a:p>
          </p:txBody>
        </p:sp>
      </p:grpSp>
      <p:grpSp>
        <p:nvGrpSpPr>
          <p:cNvPr id="435" name="Google Shape;435;p20"/>
          <p:cNvGrpSpPr/>
          <p:nvPr/>
        </p:nvGrpSpPr>
        <p:grpSpPr>
          <a:xfrm>
            <a:off x="4317108" y="1166287"/>
            <a:ext cx="685200" cy="3598666"/>
            <a:chOff x="4229400" y="1396875"/>
            <a:chExt cx="685200" cy="3598666"/>
          </a:xfrm>
        </p:grpSpPr>
        <p:sp>
          <p:nvSpPr>
            <p:cNvPr id="436" name="Google Shape;436;p20"/>
            <p:cNvSpPr txBox="1"/>
            <p:nvPr/>
          </p:nvSpPr>
          <p:spPr>
            <a:xfrm>
              <a:off x="4250066" y="1396875"/>
              <a:ext cx="664534" cy="40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Poppins"/>
                  <a:ea typeface="Poppins"/>
                  <a:cs typeface="Poppins"/>
                  <a:sym typeface="Poppins"/>
                </a:rPr>
                <a:t>2023</a:t>
              </a:r>
              <a:endParaRPr b="1" dirty="0">
                <a:solidFill>
                  <a:schemeClr val="lt1"/>
                </a:solidFill>
                <a:latin typeface="Poppins"/>
                <a:ea typeface="Poppins"/>
                <a:cs typeface="Poppins"/>
                <a:sym typeface="Poppins"/>
              </a:endParaRPr>
            </a:p>
          </p:txBody>
        </p:sp>
        <p:sp>
          <p:nvSpPr>
            <p:cNvPr id="437" name="Google Shape;437;p20"/>
            <p:cNvSpPr txBox="1"/>
            <p:nvPr/>
          </p:nvSpPr>
          <p:spPr>
            <a:xfrm>
              <a:off x="4229400" y="2443000"/>
              <a:ext cx="685200" cy="40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lt1"/>
                  </a:solidFill>
                  <a:latin typeface="Poppins"/>
                  <a:ea typeface="Poppins"/>
                  <a:cs typeface="Poppins"/>
                  <a:sym typeface="Poppins"/>
                </a:rPr>
                <a:t>2025</a:t>
              </a:r>
              <a:endParaRPr b="1" dirty="0">
                <a:solidFill>
                  <a:schemeClr val="lt1"/>
                </a:solidFill>
                <a:latin typeface="Poppins"/>
                <a:ea typeface="Poppins"/>
                <a:cs typeface="Poppins"/>
                <a:sym typeface="Poppins"/>
              </a:endParaRPr>
            </a:p>
          </p:txBody>
        </p:sp>
        <p:sp>
          <p:nvSpPr>
            <p:cNvPr id="438" name="Google Shape;438;p20"/>
            <p:cNvSpPr txBox="1"/>
            <p:nvPr/>
          </p:nvSpPr>
          <p:spPr>
            <a:xfrm>
              <a:off x="4229400" y="3489125"/>
              <a:ext cx="685200" cy="40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1"/>
                  </a:solidFill>
                  <a:latin typeface="Poppins"/>
                  <a:ea typeface="Poppins"/>
                  <a:cs typeface="Poppins"/>
                  <a:sym typeface="Poppins"/>
                </a:rPr>
                <a:t>2029</a:t>
              </a:r>
              <a:endParaRPr b="1" dirty="0">
                <a:solidFill>
                  <a:schemeClr val="lt1"/>
                </a:solidFill>
                <a:latin typeface="Poppins"/>
                <a:ea typeface="Poppins"/>
                <a:cs typeface="Poppins"/>
                <a:sym typeface="Poppins"/>
              </a:endParaRPr>
            </a:p>
          </p:txBody>
        </p:sp>
        <p:sp>
          <p:nvSpPr>
            <p:cNvPr id="4" name="Google Shape;438;p20">
              <a:extLst>
                <a:ext uri="{FF2B5EF4-FFF2-40B4-BE49-F238E27FC236}">
                  <a16:creationId xmlns:a16="http://schemas.microsoft.com/office/drawing/2014/main" id="{2E065E71-01D3-1602-388C-692953B47308}"/>
                </a:ext>
              </a:extLst>
            </p:cNvPr>
            <p:cNvSpPr txBox="1"/>
            <p:nvPr/>
          </p:nvSpPr>
          <p:spPr>
            <a:xfrm>
              <a:off x="4229400" y="4592641"/>
              <a:ext cx="685200" cy="402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solidFill>
                    <a:schemeClr val="lt1"/>
                  </a:solidFill>
                  <a:latin typeface="Poppins"/>
                  <a:ea typeface="Poppins"/>
                  <a:cs typeface="Poppins"/>
                  <a:sym typeface="Poppins"/>
                </a:rPr>
                <a:t>2030</a:t>
              </a:r>
              <a:endParaRPr b="1" dirty="0">
                <a:solidFill>
                  <a:schemeClr val="lt1"/>
                </a:solidFill>
                <a:latin typeface="Poppins"/>
                <a:ea typeface="Poppins"/>
                <a:cs typeface="Poppins"/>
                <a:sym typeface="Poppins"/>
              </a:endParaRPr>
            </a:p>
          </p:txBody>
        </p:sp>
      </p:grpSp>
      <p:cxnSp>
        <p:nvCxnSpPr>
          <p:cNvPr id="439" name="Google Shape;439;p20"/>
          <p:cNvCxnSpPr>
            <a:cxnSpLocks/>
            <a:stCxn id="436" idx="2"/>
            <a:endCxn id="437" idx="0"/>
          </p:cNvCxnSpPr>
          <p:nvPr/>
        </p:nvCxnSpPr>
        <p:spPr>
          <a:xfrm flipH="1">
            <a:off x="4659708" y="1569187"/>
            <a:ext cx="10333" cy="643225"/>
          </a:xfrm>
          <a:prstGeom prst="straightConnector1">
            <a:avLst/>
          </a:prstGeom>
          <a:noFill/>
          <a:ln w="19050" cap="flat" cmpd="sng">
            <a:solidFill>
              <a:schemeClr val="lt1"/>
            </a:solidFill>
            <a:prstDash val="solid"/>
            <a:round/>
            <a:headEnd type="oval" w="med" len="med"/>
            <a:tailEnd type="oval" w="med" len="med"/>
          </a:ln>
        </p:spPr>
      </p:cxnSp>
      <p:cxnSp>
        <p:nvCxnSpPr>
          <p:cNvPr id="440" name="Google Shape;440;p20"/>
          <p:cNvCxnSpPr>
            <a:stCxn id="437" idx="2"/>
            <a:endCxn id="438" idx="0"/>
          </p:cNvCxnSpPr>
          <p:nvPr/>
        </p:nvCxnSpPr>
        <p:spPr>
          <a:xfrm>
            <a:off x="4659708" y="2615312"/>
            <a:ext cx="0" cy="643200"/>
          </a:xfrm>
          <a:prstGeom prst="straightConnector1">
            <a:avLst/>
          </a:prstGeom>
          <a:noFill/>
          <a:ln w="19050" cap="flat" cmpd="sng">
            <a:solidFill>
              <a:schemeClr val="lt1"/>
            </a:solidFill>
            <a:prstDash val="solid"/>
            <a:round/>
            <a:headEnd type="oval" w="med" len="med"/>
            <a:tailEnd type="oval" w="med" len="med"/>
          </a:ln>
        </p:spPr>
      </p:cxnSp>
      <p:sp>
        <p:nvSpPr>
          <p:cNvPr id="441" name="Google Shape;441;p20"/>
          <p:cNvSpPr/>
          <p:nvPr/>
        </p:nvSpPr>
        <p:spPr>
          <a:xfrm>
            <a:off x="3433811" y="3341663"/>
            <a:ext cx="800063" cy="758169"/>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0"/>
          <p:cNvGrpSpPr/>
          <p:nvPr/>
        </p:nvGrpSpPr>
        <p:grpSpPr>
          <a:xfrm>
            <a:off x="3584247" y="3526819"/>
            <a:ext cx="495697" cy="387865"/>
            <a:chOff x="5572788" y="2386949"/>
            <a:chExt cx="414324" cy="324193"/>
          </a:xfrm>
        </p:grpSpPr>
        <p:sp>
          <p:nvSpPr>
            <p:cNvPr id="443" name="Google Shape;443;p20"/>
            <p:cNvSpPr/>
            <p:nvPr/>
          </p:nvSpPr>
          <p:spPr>
            <a:xfrm>
              <a:off x="5572788" y="2499727"/>
              <a:ext cx="316218" cy="211415"/>
            </a:xfrm>
            <a:custGeom>
              <a:avLst/>
              <a:gdLst/>
              <a:ahLst/>
              <a:cxnLst/>
              <a:rect l="l" t="t" r="r" b="b"/>
              <a:pathLst>
                <a:path w="8922" h="5965" extrusionOk="0">
                  <a:moveTo>
                    <a:pt x="5264" y="1180"/>
                  </a:moveTo>
                  <a:cubicBezTo>
                    <a:pt x="5553" y="1180"/>
                    <a:pt x="5819" y="1349"/>
                    <a:pt x="5943" y="1611"/>
                  </a:cubicBezTo>
                  <a:lnTo>
                    <a:pt x="6269" y="2304"/>
                  </a:lnTo>
                  <a:lnTo>
                    <a:pt x="2563" y="2304"/>
                  </a:lnTo>
                  <a:lnTo>
                    <a:pt x="2170" y="1180"/>
                  </a:lnTo>
                  <a:close/>
                  <a:moveTo>
                    <a:pt x="2721" y="4492"/>
                  </a:moveTo>
                  <a:lnTo>
                    <a:pt x="2544" y="5623"/>
                  </a:lnTo>
                  <a:lnTo>
                    <a:pt x="2354" y="5623"/>
                  </a:lnTo>
                  <a:lnTo>
                    <a:pt x="2354" y="4492"/>
                  </a:lnTo>
                  <a:close/>
                  <a:moveTo>
                    <a:pt x="1117" y="0"/>
                  </a:moveTo>
                  <a:cubicBezTo>
                    <a:pt x="822" y="0"/>
                    <a:pt x="529" y="123"/>
                    <a:pt x="319" y="337"/>
                  </a:cubicBezTo>
                  <a:cubicBezTo>
                    <a:pt x="113" y="547"/>
                    <a:pt x="1" y="825"/>
                    <a:pt x="9" y="1117"/>
                  </a:cubicBezTo>
                  <a:cubicBezTo>
                    <a:pt x="20" y="1664"/>
                    <a:pt x="443" y="2117"/>
                    <a:pt x="979" y="2181"/>
                  </a:cubicBezTo>
                  <a:lnTo>
                    <a:pt x="1657" y="4129"/>
                  </a:lnTo>
                  <a:cubicBezTo>
                    <a:pt x="1713" y="4297"/>
                    <a:pt x="1848" y="4421"/>
                    <a:pt x="2013" y="4470"/>
                  </a:cubicBezTo>
                  <a:lnTo>
                    <a:pt x="2013" y="5796"/>
                  </a:lnTo>
                  <a:cubicBezTo>
                    <a:pt x="2013" y="5890"/>
                    <a:pt x="2088" y="5964"/>
                    <a:pt x="2185" y="5964"/>
                  </a:cubicBezTo>
                  <a:lnTo>
                    <a:pt x="2691" y="5964"/>
                  </a:lnTo>
                  <a:cubicBezTo>
                    <a:pt x="2777" y="5964"/>
                    <a:pt x="2848" y="5905"/>
                    <a:pt x="2859" y="5822"/>
                  </a:cubicBezTo>
                  <a:lnTo>
                    <a:pt x="3070" y="4492"/>
                  </a:lnTo>
                  <a:lnTo>
                    <a:pt x="7984" y="4492"/>
                  </a:lnTo>
                  <a:cubicBezTo>
                    <a:pt x="8079" y="4492"/>
                    <a:pt x="8157" y="4413"/>
                    <a:pt x="8157" y="4320"/>
                  </a:cubicBezTo>
                  <a:cubicBezTo>
                    <a:pt x="8157" y="4226"/>
                    <a:pt x="8079" y="4147"/>
                    <a:pt x="7984" y="4147"/>
                  </a:cubicBezTo>
                  <a:lnTo>
                    <a:pt x="2167" y="4147"/>
                  </a:lnTo>
                  <a:cubicBezTo>
                    <a:pt x="2080" y="4147"/>
                    <a:pt x="2005" y="4095"/>
                    <a:pt x="1979" y="4017"/>
                  </a:cubicBezTo>
                  <a:lnTo>
                    <a:pt x="1263" y="1959"/>
                  </a:lnTo>
                  <a:cubicBezTo>
                    <a:pt x="1237" y="1888"/>
                    <a:pt x="1173" y="1843"/>
                    <a:pt x="1102" y="1843"/>
                  </a:cubicBezTo>
                  <a:cubicBezTo>
                    <a:pt x="694" y="1843"/>
                    <a:pt x="357" y="1513"/>
                    <a:pt x="350" y="1109"/>
                  </a:cubicBezTo>
                  <a:cubicBezTo>
                    <a:pt x="346" y="910"/>
                    <a:pt x="424" y="723"/>
                    <a:pt x="566" y="577"/>
                  </a:cubicBezTo>
                  <a:cubicBezTo>
                    <a:pt x="709" y="427"/>
                    <a:pt x="912" y="341"/>
                    <a:pt x="1117" y="341"/>
                  </a:cubicBezTo>
                  <a:lnTo>
                    <a:pt x="1313" y="341"/>
                  </a:lnTo>
                  <a:cubicBezTo>
                    <a:pt x="1436" y="341"/>
                    <a:pt x="1545" y="420"/>
                    <a:pt x="1586" y="536"/>
                  </a:cubicBezTo>
                  <a:lnTo>
                    <a:pt x="2597" y="3455"/>
                  </a:lnTo>
                  <a:cubicBezTo>
                    <a:pt x="2624" y="3522"/>
                    <a:pt x="2687" y="3571"/>
                    <a:pt x="2762" y="3571"/>
                  </a:cubicBezTo>
                  <a:lnTo>
                    <a:pt x="3523" y="3571"/>
                  </a:lnTo>
                  <a:cubicBezTo>
                    <a:pt x="3616" y="3571"/>
                    <a:pt x="3695" y="3492"/>
                    <a:pt x="3695" y="3398"/>
                  </a:cubicBezTo>
                  <a:cubicBezTo>
                    <a:pt x="3695" y="3305"/>
                    <a:pt x="3616" y="3225"/>
                    <a:pt x="3523" y="3225"/>
                  </a:cubicBezTo>
                  <a:lnTo>
                    <a:pt x="2882" y="3225"/>
                  </a:lnTo>
                  <a:lnTo>
                    <a:pt x="2679" y="2649"/>
                  </a:lnTo>
                  <a:lnTo>
                    <a:pt x="8753" y="2649"/>
                  </a:lnTo>
                  <a:cubicBezTo>
                    <a:pt x="8847" y="2649"/>
                    <a:pt x="8921" y="2570"/>
                    <a:pt x="8921" y="2476"/>
                  </a:cubicBezTo>
                  <a:cubicBezTo>
                    <a:pt x="8921" y="2383"/>
                    <a:pt x="8847" y="2304"/>
                    <a:pt x="8753" y="2304"/>
                  </a:cubicBezTo>
                  <a:lnTo>
                    <a:pt x="6647" y="2304"/>
                  </a:lnTo>
                  <a:lnTo>
                    <a:pt x="6253" y="1465"/>
                  </a:lnTo>
                  <a:cubicBezTo>
                    <a:pt x="6074" y="1083"/>
                    <a:pt x="5684" y="839"/>
                    <a:pt x="5264" y="839"/>
                  </a:cubicBezTo>
                  <a:lnTo>
                    <a:pt x="2054" y="839"/>
                  </a:lnTo>
                  <a:lnTo>
                    <a:pt x="1908" y="427"/>
                  </a:lnTo>
                  <a:cubicBezTo>
                    <a:pt x="1822" y="173"/>
                    <a:pt x="1582" y="0"/>
                    <a:pt x="1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0"/>
            <p:cNvSpPr/>
            <p:nvPr/>
          </p:nvSpPr>
          <p:spPr>
            <a:xfrm>
              <a:off x="5719804" y="2581352"/>
              <a:ext cx="267307" cy="129790"/>
            </a:xfrm>
            <a:custGeom>
              <a:avLst/>
              <a:gdLst/>
              <a:ahLst/>
              <a:cxnLst/>
              <a:rect l="l" t="t" r="r" b="b"/>
              <a:pathLst>
                <a:path w="7542" h="3662" extrusionOk="0">
                  <a:moveTo>
                    <a:pt x="6347" y="2189"/>
                  </a:moveTo>
                  <a:lnTo>
                    <a:pt x="6347" y="3320"/>
                  </a:lnTo>
                  <a:lnTo>
                    <a:pt x="6156" y="3320"/>
                  </a:lnTo>
                  <a:lnTo>
                    <a:pt x="5980" y="2189"/>
                  </a:lnTo>
                  <a:close/>
                  <a:moveTo>
                    <a:pt x="5403" y="1"/>
                  </a:moveTo>
                  <a:cubicBezTo>
                    <a:pt x="5309" y="1"/>
                    <a:pt x="5230" y="80"/>
                    <a:pt x="5230" y="173"/>
                  </a:cubicBezTo>
                  <a:cubicBezTo>
                    <a:pt x="5230" y="267"/>
                    <a:pt x="5309" y="346"/>
                    <a:pt x="5403" y="346"/>
                  </a:cubicBezTo>
                  <a:lnTo>
                    <a:pt x="7137" y="346"/>
                  </a:lnTo>
                  <a:cubicBezTo>
                    <a:pt x="7171" y="346"/>
                    <a:pt x="7197" y="372"/>
                    <a:pt x="7197" y="402"/>
                  </a:cubicBezTo>
                  <a:lnTo>
                    <a:pt x="7197" y="863"/>
                  </a:lnTo>
                  <a:cubicBezTo>
                    <a:pt x="7197" y="896"/>
                    <a:pt x="7171" y="922"/>
                    <a:pt x="7137" y="922"/>
                  </a:cubicBezTo>
                  <a:lnTo>
                    <a:pt x="172" y="922"/>
                  </a:lnTo>
                  <a:cubicBezTo>
                    <a:pt x="79" y="922"/>
                    <a:pt x="1" y="1002"/>
                    <a:pt x="1" y="1095"/>
                  </a:cubicBezTo>
                  <a:cubicBezTo>
                    <a:pt x="1" y="1189"/>
                    <a:pt x="79" y="1268"/>
                    <a:pt x="172" y="1268"/>
                  </a:cubicBezTo>
                  <a:lnTo>
                    <a:pt x="6736" y="1268"/>
                  </a:lnTo>
                  <a:lnTo>
                    <a:pt x="6736" y="1650"/>
                  </a:lnTo>
                  <a:cubicBezTo>
                    <a:pt x="6736" y="1759"/>
                    <a:pt x="6651" y="1844"/>
                    <a:pt x="6538" y="1844"/>
                  </a:cubicBezTo>
                  <a:lnTo>
                    <a:pt x="4635" y="1844"/>
                  </a:lnTo>
                  <a:cubicBezTo>
                    <a:pt x="4541" y="1844"/>
                    <a:pt x="4462" y="1923"/>
                    <a:pt x="4462" y="2017"/>
                  </a:cubicBezTo>
                  <a:cubicBezTo>
                    <a:pt x="4462" y="2110"/>
                    <a:pt x="4541" y="2189"/>
                    <a:pt x="4635" y="2189"/>
                  </a:cubicBezTo>
                  <a:lnTo>
                    <a:pt x="5631" y="2189"/>
                  </a:lnTo>
                  <a:lnTo>
                    <a:pt x="5841" y="3519"/>
                  </a:lnTo>
                  <a:cubicBezTo>
                    <a:pt x="5852" y="3602"/>
                    <a:pt x="5923" y="3661"/>
                    <a:pt x="6010" y="3661"/>
                  </a:cubicBezTo>
                  <a:lnTo>
                    <a:pt x="6516" y="3661"/>
                  </a:lnTo>
                  <a:cubicBezTo>
                    <a:pt x="6613" y="3661"/>
                    <a:pt x="6688" y="3587"/>
                    <a:pt x="6688" y="3493"/>
                  </a:cubicBezTo>
                  <a:lnTo>
                    <a:pt x="6688" y="2167"/>
                  </a:lnTo>
                  <a:cubicBezTo>
                    <a:pt x="6912" y="2103"/>
                    <a:pt x="7081" y="1894"/>
                    <a:pt x="7081" y="1650"/>
                  </a:cubicBezTo>
                  <a:lnTo>
                    <a:pt x="7081" y="1268"/>
                  </a:lnTo>
                  <a:lnTo>
                    <a:pt x="7137" y="1268"/>
                  </a:lnTo>
                  <a:cubicBezTo>
                    <a:pt x="7358" y="1268"/>
                    <a:pt x="7542" y="1088"/>
                    <a:pt x="7542" y="863"/>
                  </a:cubicBezTo>
                  <a:lnTo>
                    <a:pt x="7542" y="402"/>
                  </a:lnTo>
                  <a:cubicBezTo>
                    <a:pt x="7542" y="181"/>
                    <a:pt x="7358" y="1"/>
                    <a:pt x="71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0"/>
            <p:cNvSpPr/>
            <p:nvPr/>
          </p:nvSpPr>
          <p:spPr>
            <a:xfrm>
              <a:off x="5844208" y="2386949"/>
              <a:ext cx="142904" cy="141345"/>
            </a:xfrm>
            <a:custGeom>
              <a:avLst/>
              <a:gdLst/>
              <a:ahLst/>
              <a:cxnLst/>
              <a:rect l="l" t="t" r="r" b="b"/>
              <a:pathLst>
                <a:path w="4032" h="3988" extrusionOk="0">
                  <a:moveTo>
                    <a:pt x="3399" y="346"/>
                  </a:moveTo>
                  <a:cubicBezTo>
                    <a:pt x="3560" y="346"/>
                    <a:pt x="3687" y="473"/>
                    <a:pt x="3687" y="635"/>
                  </a:cubicBezTo>
                  <a:lnTo>
                    <a:pt x="3687" y="2662"/>
                  </a:lnTo>
                  <a:cubicBezTo>
                    <a:pt x="3687" y="2822"/>
                    <a:pt x="3560" y="2954"/>
                    <a:pt x="3399" y="2954"/>
                  </a:cubicBezTo>
                  <a:lnTo>
                    <a:pt x="3283" y="2954"/>
                  </a:lnTo>
                  <a:cubicBezTo>
                    <a:pt x="3189" y="2954"/>
                    <a:pt x="3110" y="3028"/>
                    <a:pt x="3110" y="3122"/>
                  </a:cubicBezTo>
                  <a:lnTo>
                    <a:pt x="3110" y="3474"/>
                  </a:lnTo>
                  <a:lnTo>
                    <a:pt x="2462" y="2987"/>
                  </a:lnTo>
                  <a:cubicBezTo>
                    <a:pt x="2436" y="2965"/>
                    <a:pt x="2399" y="2954"/>
                    <a:pt x="2361" y="2954"/>
                  </a:cubicBezTo>
                  <a:lnTo>
                    <a:pt x="634" y="2954"/>
                  </a:lnTo>
                  <a:cubicBezTo>
                    <a:pt x="473" y="2954"/>
                    <a:pt x="342" y="2822"/>
                    <a:pt x="342" y="2662"/>
                  </a:cubicBezTo>
                  <a:lnTo>
                    <a:pt x="342" y="635"/>
                  </a:lnTo>
                  <a:cubicBezTo>
                    <a:pt x="342" y="473"/>
                    <a:pt x="473" y="346"/>
                    <a:pt x="634" y="346"/>
                  </a:cubicBezTo>
                  <a:close/>
                  <a:moveTo>
                    <a:pt x="634" y="1"/>
                  </a:moveTo>
                  <a:cubicBezTo>
                    <a:pt x="286" y="1"/>
                    <a:pt x="1" y="286"/>
                    <a:pt x="1" y="635"/>
                  </a:cubicBezTo>
                  <a:lnTo>
                    <a:pt x="1" y="2662"/>
                  </a:lnTo>
                  <a:cubicBezTo>
                    <a:pt x="1" y="3010"/>
                    <a:pt x="286" y="3295"/>
                    <a:pt x="634" y="3295"/>
                  </a:cubicBezTo>
                  <a:lnTo>
                    <a:pt x="2304" y="3295"/>
                  </a:lnTo>
                  <a:lnTo>
                    <a:pt x="3181" y="3950"/>
                  </a:lnTo>
                  <a:cubicBezTo>
                    <a:pt x="3212" y="3973"/>
                    <a:pt x="3245" y="3988"/>
                    <a:pt x="3283" y="3988"/>
                  </a:cubicBezTo>
                  <a:cubicBezTo>
                    <a:pt x="3309" y="3988"/>
                    <a:pt x="3335" y="3980"/>
                    <a:pt x="3361" y="3969"/>
                  </a:cubicBezTo>
                  <a:cubicBezTo>
                    <a:pt x="3418" y="3939"/>
                    <a:pt x="3455" y="3879"/>
                    <a:pt x="3455" y="3815"/>
                  </a:cubicBezTo>
                  <a:lnTo>
                    <a:pt x="3455" y="3291"/>
                  </a:lnTo>
                  <a:cubicBezTo>
                    <a:pt x="3777" y="3265"/>
                    <a:pt x="4032" y="2991"/>
                    <a:pt x="4032" y="2662"/>
                  </a:cubicBezTo>
                  <a:lnTo>
                    <a:pt x="4032" y="635"/>
                  </a:lnTo>
                  <a:cubicBezTo>
                    <a:pt x="4032" y="286"/>
                    <a:pt x="3748" y="1"/>
                    <a:pt x="33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0"/>
            <p:cNvSpPr/>
            <p:nvPr/>
          </p:nvSpPr>
          <p:spPr>
            <a:xfrm>
              <a:off x="5870400" y="2465454"/>
              <a:ext cx="74252" cy="12121"/>
            </a:xfrm>
            <a:custGeom>
              <a:avLst/>
              <a:gdLst/>
              <a:ahLst/>
              <a:cxnLst/>
              <a:rect l="l" t="t" r="r" b="b"/>
              <a:pathLst>
                <a:path w="2095" h="342" extrusionOk="0">
                  <a:moveTo>
                    <a:pt x="172" y="1"/>
                  </a:moveTo>
                  <a:cubicBezTo>
                    <a:pt x="75" y="1"/>
                    <a:pt x="0" y="75"/>
                    <a:pt x="0" y="169"/>
                  </a:cubicBezTo>
                  <a:cubicBezTo>
                    <a:pt x="0" y="267"/>
                    <a:pt x="75" y="341"/>
                    <a:pt x="172" y="341"/>
                  </a:cubicBezTo>
                  <a:lnTo>
                    <a:pt x="1922" y="341"/>
                  </a:lnTo>
                  <a:cubicBezTo>
                    <a:pt x="2015" y="341"/>
                    <a:pt x="2094" y="267"/>
                    <a:pt x="2094" y="169"/>
                  </a:cubicBezTo>
                  <a:cubicBezTo>
                    <a:pt x="2094" y="75"/>
                    <a:pt x="2015" y="1"/>
                    <a:pt x="1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0"/>
            <p:cNvSpPr/>
            <p:nvPr/>
          </p:nvSpPr>
          <p:spPr>
            <a:xfrm>
              <a:off x="5886703" y="2413141"/>
              <a:ext cx="74252" cy="12086"/>
            </a:xfrm>
            <a:custGeom>
              <a:avLst/>
              <a:gdLst/>
              <a:ahLst/>
              <a:cxnLst/>
              <a:rect l="l" t="t" r="r" b="b"/>
              <a:pathLst>
                <a:path w="2095" h="341" extrusionOk="0">
                  <a:moveTo>
                    <a:pt x="173" y="0"/>
                  </a:moveTo>
                  <a:cubicBezTo>
                    <a:pt x="76" y="0"/>
                    <a:pt x="0" y="79"/>
                    <a:pt x="0" y="173"/>
                  </a:cubicBezTo>
                  <a:cubicBezTo>
                    <a:pt x="0" y="266"/>
                    <a:pt x="76" y="341"/>
                    <a:pt x="173" y="341"/>
                  </a:cubicBezTo>
                  <a:lnTo>
                    <a:pt x="1923" y="341"/>
                  </a:lnTo>
                  <a:cubicBezTo>
                    <a:pt x="2016" y="341"/>
                    <a:pt x="2095" y="266"/>
                    <a:pt x="2095" y="173"/>
                  </a:cubicBezTo>
                  <a:cubicBezTo>
                    <a:pt x="2095" y="79"/>
                    <a:pt x="201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0"/>
            <p:cNvSpPr/>
            <p:nvPr/>
          </p:nvSpPr>
          <p:spPr>
            <a:xfrm>
              <a:off x="5870400" y="2439297"/>
              <a:ext cx="90556" cy="12121"/>
            </a:xfrm>
            <a:custGeom>
              <a:avLst/>
              <a:gdLst/>
              <a:ahLst/>
              <a:cxnLst/>
              <a:rect l="l" t="t" r="r" b="b"/>
              <a:pathLst>
                <a:path w="2555" h="342" extrusionOk="0">
                  <a:moveTo>
                    <a:pt x="172" y="0"/>
                  </a:moveTo>
                  <a:cubicBezTo>
                    <a:pt x="75" y="0"/>
                    <a:pt x="0" y="75"/>
                    <a:pt x="0" y="173"/>
                  </a:cubicBezTo>
                  <a:cubicBezTo>
                    <a:pt x="0" y="267"/>
                    <a:pt x="75" y="341"/>
                    <a:pt x="172" y="341"/>
                  </a:cubicBezTo>
                  <a:lnTo>
                    <a:pt x="2383" y="341"/>
                  </a:lnTo>
                  <a:cubicBezTo>
                    <a:pt x="2476" y="341"/>
                    <a:pt x="2555" y="267"/>
                    <a:pt x="2555" y="173"/>
                  </a:cubicBezTo>
                  <a:cubicBezTo>
                    <a:pt x="2555" y="75"/>
                    <a:pt x="2476" y="0"/>
                    <a:pt x="23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 name="Google Shape;449;p20"/>
          <p:cNvSpPr/>
          <p:nvPr/>
        </p:nvSpPr>
        <p:spPr>
          <a:xfrm>
            <a:off x="3503896" y="1369575"/>
            <a:ext cx="656400" cy="656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0"/>
          <p:cNvSpPr/>
          <p:nvPr/>
        </p:nvSpPr>
        <p:spPr>
          <a:xfrm>
            <a:off x="3433811" y="1318688"/>
            <a:ext cx="800063" cy="758169"/>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0"/>
          <p:cNvGrpSpPr/>
          <p:nvPr/>
        </p:nvGrpSpPr>
        <p:grpSpPr>
          <a:xfrm>
            <a:off x="3586134" y="1450082"/>
            <a:ext cx="495400" cy="495400"/>
            <a:chOff x="785900" y="1643255"/>
            <a:chExt cx="414076" cy="414075"/>
          </a:xfrm>
        </p:grpSpPr>
        <p:sp>
          <p:nvSpPr>
            <p:cNvPr id="452" name="Google Shape;452;p20"/>
            <p:cNvSpPr/>
            <p:nvPr/>
          </p:nvSpPr>
          <p:spPr>
            <a:xfrm>
              <a:off x="785900" y="1786408"/>
              <a:ext cx="240655" cy="270922"/>
            </a:xfrm>
            <a:custGeom>
              <a:avLst/>
              <a:gdLst/>
              <a:ahLst/>
              <a:cxnLst/>
              <a:rect l="l" t="t" r="r" b="b"/>
              <a:pathLst>
                <a:path w="6790" h="7644" extrusionOk="0">
                  <a:moveTo>
                    <a:pt x="922" y="3957"/>
                  </a:moveTo>
                  <a:lnTo>
                    <a:pt x="922" y="4998"/>
                  </a:lnTo>
                  <a:lnTo>
                    <a:pt x="862" y="4998"/>
                  </a:lnTo>
                  <a:cubicBezTo>
                    <a:pt x="578" y="4998"/>
                    <a:pt x="341" y="4766"/>
                    <a:pt x="341" y="4477"/>
                  </a:cubicBezTo>
                  <a:cubicBezTo>
                    <a:pt x="341" y="4189"/>
                    <a:pt x="578" y="3957"/>
                    <a:pt x="862" y="3957"/>
                  </a:cubicBezTo>
                  <a:close/>
                  <a:moveTo>
                    <a:pt x="5928" y="3957"/>
                  </a:moveTo>
                  <a:cubicBezTo>
                    <a:pt x="6215" y="3957"/>
                    <a:pt x="6448" y="4189"/>
                    <a:pt x="6448" y="4477"/>
                  </a:cubicBezTo>
                  <a:cubicBezTo>
                    <a:pt x="6448" y="4766"/>
                    <a:pt x="6215" y="4998"/>
                    <a:pt x="5928" y="4998"/>
                  </a:cubicBezTo>
                  <a:lnTo>
                    <a:pt x="5871" y="4998"/>
                  </a:lnTo>
                  <a:lnTo>
                    <a:pt x="5871" y="3957"/>
                  </a:lnTo>
                  <a:close/>
                  <a:moveTo>
                    <a:pt x="3395" y="0"/>
                  </a:moveTo>
                  <a:cubicBezTo>
                    <a:pt x="2795" y="0"/>
                    <a:pt x="2219" y="180"/>
                    <a:pt x="1728" y="521"/>
                  </a:cubicBezTo>
                  <a:cubicBezTo>
                    <a:pt x="1649" y="573"/>
                    <a:pt x="1630" y="682"/>
                    <a:pt x="1683" y="757"/>
                  </a:cubicBezTo>
                  <a:cubicBezTo>
                    <a:pt x="1717" y="806"/>
                    <a:pt x="1771" y="831"/>
                    <a:pt x="1825" y="831"/>
                  </a:cubicBezTo>
                  <a:cubicBezTo>
                    <a:pt x="1858" y="831"/>
                    <a:pt x="1892" y="822"/>
                    <a:pt x="1922" y="802"/>
                  </a:cubicBezTo>
                  <a:cubicBezTo>
                    <a:pt x="2357" y="502"/>
                    <a:pt x="2866" y="341"/>
                    <a:pt x="3395" y="341"/>
                  </a:cubicBezTo>
                  <a:cubicBezTo>
                    <a:pt x="4826" y="341"/>
                    <a:pt x="5987" y="1506"/>
                    <a:pt x="5987" y="2933"/>
                  </a:cubicBezTo>
                  <a:lnTo>
                    <a:pt x="5987" y="3619"/>
                  </a:lnTo>
                  <a:cubicBezTo>
                    <a:pt x="5968" y="3615"/>
                    <a:pt x="5950" y="3615"/>
                    <a:pt x="5928" y="3615"/>
                  </a:cubicBezTo>
                  <a:lnTo>
                    <a:pt x="5698" y="3615"/>
                  </a:lnTo>
                  <a:cubicBezTo>
                    <a:pt x="5605" y="3615"/>
                    <a:pt x="5527" y="3690"/>
                    <a:pt x="5527" y="3788"/>
                  </a:cubicBezTo>
                  <a:lnTo>
                    <a:pt x="5527" y="4204"/>
                  </a:lnTo>
                  <a:lnTo>
                    <a:pt x="5200" y="3308"/>
                  </a:lnTo>
                  <a:cubicBezTo>
                    <a:pt x="5114" y="3080"/>
                    <a:pt x="4894" y="2926"/>
                    <a:pt x="4650" y="2926"/>
                  </a:cubicBezTo>
                  <a:lnTo>
                    <a:pt x="4548" y="2926"/>
                  </a:lnTo>
                  <a:cubicBezTo>
                    <a:pt x="4481" y="2926"/>
                    <a:pt x="4422" y="2959"/>
                    <a:pt x="4395" y="3020"/>
                  </a:cubicBezTo>
                  <a:cubicBezTo>
                    <a:pt x="4372" y="3057"/>
                    <a:pt x="3893" y="3983"/>
                    <a:pt x="2612" y="3983"/>
                  </a:cubicBezTo>
                  <a:lnTo>
                    <a:pt x="2181" y="3983"/>
                  </a:lnTo>
                  <a:cubicBezTo>
                    <a:pt x="1806" y="3983"/>
                    <a:pt x="1465" y="4173"/>
                    <a:pt x="1263" y="4481"/>
                  </a:cubicBezTo>
                  <a:lnTo>
                    <a:pt x="1263" y="3788"/>
                  </a:lnTo>
                  <a:cubicBezTo>
                    <a:pt x="1263" y="3690"/>
                    <a:pt x="1188" y="3615"/>
                    <a:pt x="1095" y="3615"/>
                  </a:cubicBezTo>
                  <a:lnTo>
                    <a:pt x="862" y="3615"/>
                  </a:lnTo>
                  <a:cubicBezTo>
                    <a:pt x="843" y="3615"/>
                    <a:pt x="820" y="3615"/>
                    <a:pt x="802" y="3619"/>
                  </a:cubicBezTo>
                  <a:lnTo>
                    <a:pt x="802" y="2933"/>
                  </a:lnTo>
                  <a:cubicBezTo>
                    <a:pt x="802" y="2338"/>
                    <a:pt x="1000" y="1776"/>
                    <a:pt x="1375" y="1311"/>
                  </a:cubicBezTo>
                  <a:cubicBezTo>
                    <a:pt x="1432" y="1237"/>
                    <a:pt x="1420" y="1131"/>
                    <a:pt x="1349" y="1071"/>
                  </a:cubicBezTo>
                  <a:cubicBezTo>
                    <a:pt x="1317" y="1046"/>
                    <a:pt x="1278" y="1033"/>
                    <a:pt x="1240" y="1033"/>
                  </a:cubicBezTo>
                  <a:cubicBezTo>
                    <a:pt x="1190" y="1033"/>
                    <a:pt x="1140" y="1055"/>
                    <a:pt x="1105" y="1097"/>
                  </a:cubicBezTo>
                  <a:cubicBezTo>
                    <a:pt x="690" y="1614"/>
                    <a:pt x="461" y="2266"/>
                    <a:pt x="461" y="2933"/>
                  </a:cubicBezTo>
                  <a:lnTo>
                    <a:pt x="461" y="3717"/>
                  </a:lnTo>
                  <a:cubicBezTo>
                    <a:pt x="187" y="3859"/>
                    <a:pt x="0" y="4147"/>
                    <a:pt x="0" y="4477"/>
                  </a:cubicBezTo>
                  <a:cubicBezTo>
                    <a:pt x="0" y="4953"/>
                    <a:pt x="386" y="5339"/>
                    <a:pt x="862" y="5339"/>
                  </a:cubicBezTo>
                  <a:lnTo>
                    <a:pt x="926" y="5339"/>
                  </a:lnTo>
                  <a:cubicBezTo>
                    <a:pt x="1016" y="6624"/>
                    <a:pt x="2087" y="7643"/>
                    <a:pt x="3395" y="7643"/>
                  </a:cubicBezTo>
                  <a:cubicBezTo>
                    <a:pt x="4140" y="7643"/>
                    <a:pt x="4841" y="7310"/>
                    <a:pt x="5313" y="6732"/>
                  </a:cubicBezTo>
                  <a:cubicBezTo>
                    <a:pt x="5373" y="6658"/>
                    <a:pt x="5361" y="6549"/>
                    <a:pt x="5287" y="6489"/>
                  </a:cubicBezTo>
                  <a:cubicBezTo>
                    <a:pt x="5256" y="6464"/>
                    <a:pt x="5217" y="6452"/>
                    <a:pt x="5179" y="6452"/>
                  </a:cubicBezTo>
                  <a:cubicBezTo>
                    <a:pt x="5130" y="6452"/>
                    <a:pt x="5080" y="6473"/>
                    <a:pt x="5046" y="6515"/>
                  </a:cubicBezTo>
                  <a:cubicBezTo>
                    <a:pt x="4642" y="7014"/>
                    <a:pt x="4039" y="7298"/>
                    <a:pt x="3395" y="7298"/>
                  </a:cubicBezTo>
                  <a:cubicBezTo>
                    <a:pt x="2233" y="7298"/>
                    <a:pt x="1285" y="6365"/>
                    <a:pt x="1263" y="5207"/>
                  </a:cubicBezTo>
                  <a:lnTo>
                    <a:pt x="1514" y="4728"/>
                  </a:lnTo>
                  <a:cubicBezTo>
                    <a:pt x="1645" y="4481"/>
                    <a:pt x="1899" y="4327"/>
                    <a:pt x="2181" y="4327"/>
                  </a:cubicBezTo>
                  <a:lnTo>
                    <a:pt x="2612" y="4327"/>
                  </a:lnTo>
                  <a:cubicBezTo>
                    <a:pt x="3870" y="4327"/>
                    <a:pt x="4474" y="3544"/>
                    <a:pt x="4646" y="3267"/>
                  </a:cubicBezTo>
                  <a:lnTo>
                    <a:pt x="4650" y="3267"/>
                  </a:lnTo>
                  <a:cubicBezTo>
                    <a:pt x="4751" y="3267"/>
                    <a:pt x="4841" y="3331"/>
                    <a:pt x="4878" y="3424"/>
                  </a:cubicBezTo>
                  <a:lnTo>
                    <a:pt x="5527" y="5197"/>
                  </a:lnTo>
                  <a:cubicBezTo>
                    <a:pt x="5523" y="5429"/>
                    <a:pt x="5485" y="5653"/>
                    <a:pt x="5411" y="5871"/>
                  </a:cubicBezTo>
                  <a:cubicBezTo>
                    <a:pt x="5376" y="5961"/>
                    <a:pt x="5425" y="6058"/>
                    <a:pt x="5515" y="6088"/>
                  </a:cubicBezTo>
                  <a:cubicBezTo>
                    <a:pt x="5534" y="6096"/>
                    <a:pt x="5553" y="6099"/>
                    <a:pt x="5572" y="6099"/>
                  </a:cubicBezTo>
                  <a:cubicBezTo>
                    <a:pt x="5639" y="6099"/>
                    <a:pt x="5706" y="6054"/>
                    <a:pt x="5733" y="5983"/>
                  </a:cubicBezTo>
                  <a:cubicBezTo>
                    <a:pt x="5804" y="5777"/>
                    <a:pt x="5849" y="5560"/>
                    <a:pt x="5864" y="5339"/>
                  </a:cubicBezTo>
                  <a:lnTo>
                    <a:pt x="5928" y="5339"/>
                  </a:lnTo>
                  <a:cubicBezTo>
                    <a:pt x="6403" y="5339"/>
                    <a:pt x="6789" y="4953"/>
                    <a:pt x="6789" y="4477"/>
                  </a:cubicBezTo>
                  <a:cubicBezTo>
                    <a:pt x="6789" y="4147"/>
                    <a:pt x="6606" y="3859"/>
                    <a:pt x="6332" y="3713"/>
                  </a:cubicBezTo>
                  <a:lnTo>
                    <a:pt x="6332" y="2933"/>
                  </a:lnTo>
                  <a:cubicBezTo>
                    <a:pt x="6332" y="1315"/>
                    <a:pt x="5013" y="0"/>
                    <a:pt x="33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0"/>
            <p:cNvSpPr/>
            <p:nvPr/>
          </p:nvSpPr>
          <p:spPr>
            <a:xfrm>
              <a:off x="881241" y="2012957"/>
              <a:ext cx="49938" cy="19671"/>
            </a:xfrm>
            <a:custGeom>
              <a:avLst/>
              <a:gdLst/>
              <a:ahLst/>
              <a:cxnLst/>
              <a:rect l="l" t="t" r="r" b="b"/>
              <a:pathLst>
                <a:path w="1409" h="555" extrusionOk="0">
                  <a:moveTo>
                    <a:pt x="190" y="0"/>
                  </a:moveTo>
                  <a:cubicBezTo>
                    <a:pt x="146" y="0"/>
                    <a:pt x="102" y="16"/>
                    <a:pt x="68" y="48"/>
                  </a:cubicBezTo>
                  <a:cubicBezTo>
                    <a:pt x="1" y="116"/>
                    <a:pt x="1" y="224"/>
                    <a:pt x="68" y="292"/>
                  </a:cubicBezTo>
                  <a:cubicBezTo>
                    <a:pt x="240" y="460"/>
                    <a:pt x="465" y="554"/>
                    <a:pt x="705" y="554"/>
                  </a:cubicBezTo>
                  <a:cubicBezTo>
                    <a:pt x="945" y="554"/>
                    <a:pt x="1173" y="460"/>
                    <a:pt x="1341" y="292"/>
                  </a:cubicBezTo>
                  <a:cubicBezTo>
                    <a:pt x="1409" y="224"/>
                    <a:pt x="1409" y="116"/>
                    <a:pt x="1341" y="48"/>
                  </a:cubicBezTo>
                  <a:cubicBezTo>
                    <a:pt x="1308" y="16"/>
                    <a:pt x="1264" y="0"/>
                    <a:pt x="1220" y="0"/>
                  </a:cubicBezTo>
                  <a:cubicBezTo>
                    <a:pt x="1177" y="0"/>
                    <a:pt x="1134" y="16"/>
                    <a:pt x="1102" y="48"/>
                  </a:cubicBezTo>
                  <a:cubicBezTo>
                    <a:pt x="993" y="157"/>
                    <a:pt x="855" y="213"/>
                    <a:pt x="705" y="213"/>
                  </a:cubicBezTo>
                  <a:cubicBezTo>
                    <a:pt x="555" y="213"/>
                    <a:pt x="416" y="157"/>
                    <a:pt x="311" y="48"/>
                  </a:cubicBezTo>
                  <a:cubicBezTo>
                    <a:pt x="277" y="16"/>
                    <a:pt x="233" y="0"/>
                    <a:pt x="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0"/>
            <p:cNvSpPr/>
            <p:nvPr/>
          </p:nvSpPr>
          <p:spPr>
            <a:xfrm>
              <a:off x="921220" y="1953307"/>
              <a:ext cx="38278" cy="25129"/>
            </a:xfrm>
            <a:custGeom>
              <a:avLst/>
              <a:gdLst/>
              <a:ahLst/>
              <a:cxnLst/>
              <a:rect l="l" t="t" r="r" b="b"/>
              <a:pathLst>
                <a:path w="1080" h="709" extrusionOk="0">
                  <a:moveTo>
                    <a:pt x="168" y="0"/>
                  </a:moveTo>
                  <a:cubicBezTo>
                    <a:pt x="75" y="0"/>
                    <a:pt x="0" y="75"/>
                    <a:pt x="0" y="169"/>
                  </a:cubicBezTo>
                  <a:cubicBezTo>
                    <a:pt x="0" y="469"/>
                    <a:pt x="239" y="709"/>
                    <a:pt x="540" y="709"/>
                  </a:cubicBezTo>
                  <a:cubicBezTo>
                    <a:pt x="836" y="709"/>
                    <a:pt x="1079" y="469"/>
                    <a:pt x="1079" y="169"/>
                  </a:cubicBezTo>
                  <a:cubicBezTo>
                    <a:pt x="1079" y="75"/>
                    <a:pt x="1000" y="0"/>
                    <a:pt x="907" y="0"/>
                  </a:cubicBezTo>
                  <a:cubicBezTo>
                    <a:pt x="813" y="0"/>
                    <a:pt x="738" y="75"/>
                    <a:pt x="738" y="169"/>
                  </a:cubicBezTo>
                  <a:cubicBezTo>
                    <a:pt x="738" y="277"/>
                    <a:pt x="649" y="367"/>
                    <a:pt x="540" y="367"/>
                  </a:cubicBezTo>
                  <a:cubicBezTo>
                    <a:pt x="431" y="367"/>
                    <a:pt x="341" y="277"/>
                    <a:pt x="341" y="169"/>
                  </a:cubicBezTo>
                  <a:cubicBezTo>
                    <a:pt x="341" y="75"/>
                    <a:pt x="266" y="0"/>
                    <a:pt x="1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0"/>
            <p:cNvSpPr/>
            <p:nvPr/>
          </p:nvSpPr>
          <p:spPr>
            <a:xfrm>
              <a:off x="853064" y="1953307"/>
              <a:ext cx="38278" cy="25129"/>
            </a:xfrm>
            <a:custGeom>
              <a:avLst/>
              <a:gdLst/>
              <a:ahLst/>
              <a:cxnLst/>
              <a:rect l="l" t="t" r="r" b="b"/>
              <a:pathLst>
                <a:path w="1080" h="709" extrusionOk="0">
                  <a:moveTo>
                    <a:pt x="170" y="0"/>
                  </a:moveTo>
                  <a:cubicBezTo>
                    <a:pt x="76" y="0"/>
                    <a:pt x="1" y="75"/>
                    <a:pt x="1" y="169"/>
                  </a:cubicBezTo>
                  <a:cubicBezTo>
                    <a:pt x="1" y="469"/>
                    <a:pt x="241" y="709"/>
                    <a:pt x="540" y="709"/>
                  </a:cubicBezTo>
                  <a:cubicBezTo>
                    <a:pt x="836" y="709"/>
                    <a:pt x="1080" y="469"/>
                    <a:pt x="1080" y="169"/>
                  </a:cubicBezTo>
                  <a:cubicBezTo>
                    <a:pt x="1080" y="75"/>
                    <a:pt x="1002" y="0"/>
                    <a:pt x="908" y="0"/>
                  </a:cubicBezTo>
                  <a:cubicBezTo>
                    <a:pt x="814" y="0"/>
                    <a:pt x="735" y="75"/>
                    <a:pt x="735" y="169"/>
                  </a:cubicBezTo>
                  <a:cubicBezTo>
                    <a:pt x="735" y="277"/>
                    <a:pt x="649" y="367"/>
                    <a:pt x="540" y="367"/>
                  </a:cubicBezTo>
                  <a:cubicBezTo>
                    <a:pt x="432" y="367"/>
                    <a:pt x="342" y="277"/>
                    <a:pt x="342" y="169"/>
                  </a:cubicBezTo>
                  <a:cubicBezTo>
                    <a:pt x="342" y="75"/>
                    <a:pt x="267" y="0"/>
                    <a:pt x="1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0"/>
            <p:cNvSpPr/>
            <p:nvPr/>
          </p:nvSpPr>
          <p:spPr>
            <a:xfrm>
              <a:off x="1040060" y="1952386"/>
              <a:ext cx="51817" cy="50895"/>
            </a:xfrm>
            <a:custGeom>
              <a:avLst/>
              <a:gdLst/>
              <a:ahLst/>
              <a:cxnLst/>
              <a:rect l="l" t="t" r="r" b="b"/>
              <a:pathLst>
                <a:path w="1462" h="1436" extrusionOk="0">
                  <a:moveTo>
                    <a:pt x="187" y="0"/>
                  </a:moveTo>
                  <a:cubicBezTo>
                    <a:pt x="90" y="0"/>
                    <a:pt x="15" y="75"/>
                    <a:pt x="15" y="173"/>
                  </a:cubicBezTo>
                  <a:cubicBezTo>
                    <a:pt x="15" y="266"/>
                    <a:pt x="90" y="341"/>
                    <a:pt x="187" y="341"/>
                  </a:cubicBezTo>
                  <a:lnTo>
                    <a:pt x="865" y="341"/>
                  </a:lnTo>
                  <a:lnTo>
                    <a:pt x="64" y="1143"/>
                  </a:lnTo>
                  <a:cubicBezTo>
                    <a:pt x="15" y="1192"/>
                    <a:pt x="0" y="1263"/>
                    <a:pt x="26" y="1326"/>
                  </a:cubicBezTo>
                  <a:cubicBezTo>
                    <a:pt x="52" y="1394"/>
                    <a:pt x="116" y="1435"/>
                    <a:pt x="187" y="1435"/>
                  </a:cubicBezTo>
                  <a:lnTo>
                    <a:pt x="1278" y="1435"/>
                  </a:lnTo>
                  <a:cubicBezTo>
                    <a:pt x="1371" y="1435"/>
                    <a:pt x="1450" y="1356"/>
                    <a:pt x="1450" y="1263"/>
                  </a:cubicBezTo>
                  <a:cubicBezTo>
                    <a:pt x="1450" y="1169"/>
                    <a:pt x="1371" y="1090"/>
                    <a:pt x="1278" y="1090"/>
                  </a:cubicBezTo>
                  <a:lnTo>
                    <a:pt x="600" y="1090"/>
                  </a:lnTo>
                  <a:lnTo>
                    <a:pt x="1397" y="292"/>
                  </a:lnTo>
                  <a:cubicBezTo>
                    <a:pt x="1446" y="244"/>
                    <a:pt x="1461" y="168"/>
                    <a:pt x="1435" y="105"/>
                  </a:cubicBezTo>
                  <a:cubicBezTo>
                    <a:pt x="1409" y="42"/>
                    <a:pt x="1345" y="0"/>
                    <a:pt x="1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0"/>
            <p:cNvSpPr/>
            <p:nvPr/>
          </p:nvSpPr>
          <p:spPr>
            <a:xfrm>
              <a:off x="1097406" y="1901632"/>
              <a:ext cx="39341" cy="38278"/>
            </a:xfrm>
            <a:custGeom>
              <a:avLst/>
              <a:gdLst/>
              <a:ahLst/>
              <a:cxnLst/>
              <a:rect l="l" t="t" r="r" b="b"/>
              <a:pathLst>
                <a:path w="1110" h="1080" extrusionOk="0">
                  <a:moveTo>
                    <a:pt x="188" y="1"/>
                  </a:moveTo>
                  <a:cubicBezTo>
                    <a:pt x="91" y="1"/>
                    <a:pt x="16" y="76"/>
                    <a:pt x="16" y="173"/>
                  </a:cubicBezTo>
                  <a:cubicBezTo>
                    <a:pt x="16" y="267"/>
                    <a:pt x="91" y="341"/>
                    <a:pt x="188" y="341"/>
                  </a:cubicBezTo>
                  <a:lnTo>
                    <a:pt x="510" y="341"/>
                  </a:lnTo>
                  <a:lnTo>
                    <a:pt x="64" y="787"/>
                  </a:lnTo>
                  <a:cubicBezTo>
                    <a:pt x="16" y="836"/>
                    <a:pt x="1" y="912"/>
                    <a:pt x="27" y="975"/>
                  </a:cubicBezTo>
                  <a:cubicBezTo>
                    <a:pt x="56" y="1038"/>
                    <a:pt x="117" y="1080"/>
                    <a:pt x="188" y="1080"/>
                  </a:cubicBezTo>
                  <a:lnTo>
                    <a:pt x="922" y="1080"/>
                  </a:lnTo>
                  <a:cubicBezTo>
                    <a:pt x="1019" y="1080"/>
                    <a:pt x="1095" y="1005"/>
                    <a:pt x="1095" y="908"/>
                  </a:cubicBezTo>
                  <a:cubicBezTo>
                    <a:pt x="1095" y="814"/>
                    <a:pt x="1019" y="739"/>
                    <a:pt x="922" y="739"/>
                  </a:cubicBezTo>
                  <a:lnTo>
                    <a:pt x="600" y="739"/>
                  </a:lnTo>
                  <a:lnTo>
                    <a:pt x="1045" y="293"/>
                  </a:lnTo>
                  <a:cubicBezTo>
                    <a:pt x="1095" y="244"/>
                    <a:pt x="1109" y="170"/>
                    <a:pt x="1083" y="106"/>
                  </a:cubicBezTo>
                  <a:cubicBezTo>
                    <a:pt x="1057" y="42"/>
                    <a:pt x="993" y="1"/>
                    <a:pt x="9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0"/>
            <p:cNvSpPr/>
            <p:nvPr/>
          </p:nvSpPr>
          <p:spPr>
            <a:xfrm>
              <a:off x="1040060" y="1874979"/>
              <a:ext cx="39199" cy="38278"/>
            </a:xfrm>
            <a:custGeom>
              <a:avLst/>
              <a:gdLst/>
              <a:ahLst/>
              <a:cxnLst/>
              <a:rect l="l" t="t" r="r" b="b"/>
              <a:pathLst>
                <a:path w="1106" h="1080" extrusionOk="0">
                  <a:moveTo>
                    <a:pt x="187" y="0"/>
                  </a:moveTo>
                  <a:cubicBezTo>
                    <a:pt x="90" y="0"/>
                    <a:pt x="15" y="75"/>
                    <a:pt x="15" y="168"/>
                  </a:cubicBezTo>
                  <a:cubicBezTo>
                    <a:pt x="15" y="266"/>
                    <a:pt x="90" y="341"/>
                    <a:pt x="187" y="341"/>
                  </a:cubicBezTo>
                  <a:lnTo>
                    <a:pt x="510" y="341"/>
                  </a:lnTo>
                  <a:lnTo>
                    <a:pt x="64" y="787"/>
                  </a:lnTo>
                  <a:cubicBezTo>
                    <a:pt x="15" y="835"/>
                    <a:pt x="0" y="910"/>
                    <a:pt x="26" y="974"/>
                  </a:cubicBezTo>
                  <a:cubicBezTo>
                    <a:pt x="52" y="1038"/>
                    <a:pt x="116" y="1079"/>
                    <a:pt x="187" y="1079"/>
                  </a:cubicBezTo>
                  <a:lnTo>
                    <a:pt x="922" y="1079"/>
                  </a:lnTo>
                  <a:cubicBezTo>
                    <a:pt x="1015" y="1079"/>
                    <a:pt x="1094" y="1000"/>
                    <a:pt x="1094" y="906"/>
                  </a:cubicBezTo>
                  <a:cubicBezTo>
                    <a:pt x="1094" y="813"/>
                    <a:pt x="1015" y="738"/>
                    <a:pt x="922" y="738"/>
                  </a:cubicBezTo>
                  <a:lnTo>
                    <a:pt x="600" y="738"/>
                  </a:lnTo>
                  <a:lnTo>
                    <a:pt x="1045" y="292"/>
                  </a:lnTo>
                  <a:cubicBezTo>
                    <a:pt x="1094" y="244"/>
                    <a:pt x="1105" y="168"/>
                    <a:pt x="1079" y="104"/>
                  </a:cubicBezTo>
                  <a:cubicBezTo>
                    <a:pt x="1053" y="41"/>
                    <a:pt x="993" y="0"/>
                    <a:pt x="9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0"/>
            <p:cNvSpPr/>
            <p:nvPr/>
          </p:nvSpPr>
          <p:spPr>
            <a:xfrm>
              <a:off x="978815" y="1643255"/>
              <a:ext cx="221161" cy="221090"/>
            </a:xfrm>
            <a:custGeom>
              <a:avLst/>
              <a:gdLst/>
              <a:ahLst/>
              <a:cxnLst/>
              <a:rect l="l" t="t" r="r" b="b"/>
              <a:pathLst>
                <a:path w="6240" h="6238" extrusionOk="0">
                  <a:moveTo>
                    <a:pt x="3118" y="0"/>
                  </a:moveTo>
                  <a:cubicBezTo>
                    <a:pt x="2178" y="0"/>
                    <a:pt x="1294" y="420"/>
                    <a:pt x="698" y="1150"/>
                  </a:cubicBezTo>
                  <a:cubicBezTo>
                    <a:pt x="642" y="1225"/>
                    <a:pt x="649" y="1334"/>
                    <a:pt x="724" y="1390"/>
                  </a:cubicBezTo>
                  <a:cubicBezTo>
                    <a:pt x="757" y="1416"/>
                    <a:pt x="795" y="1429"/>
                    <a:pt x="833" y="1429"/>
                  </a:cubicBezTo>
                  <a:cubicBezTo>
                    <a:pt x="882" y="1429"/>
                    <a:pt x="930" y="1408"/>
                    <a:pt x="964" y="1368"/>
                  </a:cubicBezTo>
                  <a:cubicBezTo>
                    <a:pt x="1496" y="716"/>
                    <a:pt x="2278" y="341"/>
                    <a:pt x="3118" y="341"/>
                  </a:cubicBezTo>
                  <a:cubicBezTo>
                    <a:pt x="4650" y="341"/>
                    <a:pt x="5894" y="1589"/>
                    <a:pt x="5894" y="3121"/>
                  </a:cubicBezTo>
                  <a:cubicBezTo>
                    <a:pt x="5894" y="4650"/>
                    <a:pt x="4650" y="5897"/>
                    <a:pt x="3118" y="5897"/>
                  </a:cubicBezTo>
                  <a:cubicBezTo>
                    <a:pt x="1586" y="5897"/>
                    <a:pt x="342" y="4650"/>
                    <a:pt x="342" y="3121"/>
                  </a:cubicBezTo>
                  <a:cubicBezTo>
                    <a:pt x="342" y="2736"/>
                    <a:pt x="421" y="2361"/>
                    <a:pt x="575" y="2008"/>
                  </a:cubicBezTo>
                  <a:cubicBezTo>
                    <a:pt x="611" y="1922"/>
                    <a:pt x="570" y="1821"/>
                    <a:pt x="485" y="1783"/>
                  </a:cubicBezTo>
                  <a:cubicBezTo>
                    <a:pt x="462" y="1774"/>
                    <a:pt x="439" y="1769"/>
                    <a:pt x="416" y="1769"/>
                  </a:cubicBezTo>
                  <a:cubicBezTo>
                    <a:pt x="350" y="1769"/>
                    <a:pt x="287" y="1807"/>
                    <a:pt x="260" y="1873"/>
                  </a:cubicBezTo>
                  <a:cubicBezTo>
                    <a:pt x="87" y="2267"/>
                    <a:pt x="1" y="2686"/>
                    <a:pt x="1" y="3121"/>
                  </a:cubicBezTo>
                  <a:cubicBezTo>
                    <a:pt x="1" y="4841"/>
                    <a:pt x="1398" y="6238"/>
                    <a:pt x="3118" y="6238"/>
                  </a:cubicBezTo>
                  <a:cubicBezTo>
                    <a:pt x="4837" y="6238"/>
                    <a:pt x="6239" y="4841"/>
                    <a:pt x="6239" y="3121"/>
                  </a:cubicBezTo>
                  <a:cubicBezTo>
                    <a:pt x="6239" y="1401"/>
                    <a:pt x="4837" y="0"/>
                    <a:pt x="3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0"/>
            <p:cNvSpPr/>
            <p:nvPr/>
          </p:nvSpPr>
          <p:spPr>
            <a:xfrm>
              <a:off x="1004865" y="1669412"/>
              <a:ext cx="168954" cy="168813"/>
            </a:xfrm>
            <a:custGeom>
              <a:avLst/>
              <a:gdLst/>
              <a:ahLst/>
              <a:cxnLst/>
              <a:rect l="l" t="t" r="r" b="b"/>
              <a:pathLst>
                <a:path w="4767" h="4763" extrusionOk="0">
                  <a:moveTo>
                    <a:pt x="540" y="1514"/>
                  </a:moveTo>
                  <a:lnTo>
                    <a:pt x="2211" y="2480"/>
                  </a:lnTo>
                  <a:lnTo>
                    <a:pt x="2211" y="4414"/>
                  </a:lnTo>
                  <a:cubicBezTo>
                    <a:pt x="1963" y="4395"/>
                    <a:pt x="1731" y="4327"/>
                    <a:pt x="1514" y="4227"/>
                  </a:cubicBezTo>
                  <a:lnTo>
                    <a:pt x="1588" y="4103"/>
                  </a:lnTo>
                  <a:cubicBezTo>
                    <a:pt x="1633" y="4021"/>
                    <a:pt x="1607" y="3915"/>
                    <a:pt x="1525" y="3871"/>
                  </a:cubicBezTo>
                  <a:cubicBezTo>
                    <a:pt x="1497" y="3854"/>
                    <a:pt x="1467" y="3846"/>
                    <a:pt x="1437" y="3846"/>
                  </a:cubicBezTo>
                  <a:cubicBezTo>
                    <a:pt x="1378" y="3846"/>
                    <a:pt x="1322" y="3876"/>
                    <a:pt x="1293" y="3931"/>
                  </a:cubicBezTo>
                  <a:lnTo>
                    <a:pt x="1218" y="4054"/>
                  </a:lnTo>
                  <a:cubicBezTo>
                    <a:pt x="1019" y="3915"/>
                    <a:pt x="847" y="3743"/>
                    <a:pt x="708" y="3544"/>
                  </a:cubicBezTo>
                  <a:lnTo>
                    <a:pt x="832" y="3473"/>
                  </a:lnTo>
                  <a:cubicBezTo>
                    <a:pt x="914" y="3428"/>
                    <a:pt x="945" y="3324"/>
                    <a:pt x="896" y="3241"/>
                  </a:cubicBezTo>
                  <a:cubicBezTo>
                    <a:pt x="866" y="3185"/>
                    <a:pt x="808" y="3154"/>
                    <a:pt x="749" y="3154"/>
                  </a:cubicBezTo>
                  <a:cubicBezTo>
                    <a:pt x="720" y="3154"/>
                    <a:pt x="690" y="3161"/>
                    <a:pt x="663" y="3177"/>
                  </a:cubicBezTo>
                  <a:lnTo>
                    <a:pt x="540" y="3248"/>
                  </a:lnTo>
                  <a:cubicBezTo>
                    <a:pt x="435" y="3035"/>
                    <a:pt x="371" y="2799"/>
                    <a:pt x="352" y="2551"/>
                  </a:cubicBezTo>
                  <a:lnTo>
                    <a:pt x="495" y="2551"/>
                  </a:lnTo>
                  <a:cubicBezTo>
                    <a:pt x="589" y="2551"/>
                    <a:pt x="667" y="2477"/>
                    <a:pt x="667" y="2383"/>
                  </a:cubicBezTo>
                  <a:cubicBezTo>
                    <a:pt x="667" y="2285"/>
                    <a:pt x="589" y="2211"/>
                    <a:pt x="495" y="2211"/>
                  </a:cubicBezTo>
                  <a:lnTo>
                    <a:pt x="352" y="2211"/>
                  </a:lnTo>
                  <a:cubicBezTo>
                    <a:pt x="371" y="1963"/>
                    <a:pt x="435" y="1728"/>
                    <a:pt x="540" y="1514"/>
                  </a:cubicBezTo>
                  <a:close/>
                  <a:moveTo>
                    <a:pt x="2555" y="349"/>
                  </a:moveTo>
                  <a:cubicBezTo>
                    <a:pt x="2802" y="371"/>
                    <a:pt x="3039" y="435"/>
                    <a:pt x="3252" y="536"/>
                  </a:cubicBezTo>
                  <a:lnTo>
                    <a:pt x="3181" y="660"/>
                  </a:lnTo>
                  <a:cubicBezTo>
                    <a:pt x="3132" y="742"/>
                    <a:pt x="3162" y="847"/>
                    <a:pt x="3241" y="896"/>
                  </a:cubicBezTo>
                  <a:cubicBezTo>
                    <a:pt x="3271" y="911"/>
                    <a:pt x="3297" y="919"/>
                    <a:pt x="3327" y="919"/>
                  </a:cubicBezTo>
                  <a:cubicBezTo>
                    <a:pt x="3387" y="919"/>
                    <a:pt x="3443" y="888"/>
                    <a:pt x="3477" y="832"/>
                  </a:cubicBezTo>
                  <a:lnTo>
                    <a:pt x="3549" y="708"/>
                  </a:lnTo>
                  <a:cubicBezTo>
                    <a:pt x="3746" y="847"/>
                    <a:pt x="3919" y="1019"/>
                    <a:pt x="4057" y="1218"/>
                  </a:cubicBezTo>
                  <a:lnTo>
                    <a:pt x="3934" y="1289"/>
                  </a:lnTo>
                  <a:cubicBezTo>
                    <a:pt x="3852" y="1338"/>
                    <a:pt x="3826" y="1443"/>
                    <a:pt x="3870" y="1521"/>
                  </a:cubicBezTo>
                  <a:cubicBezTo>
                    <a:pt x="3904" y="1578"/>
                    <a:pt x="3960" y="1607"/>
                    <a:pt x="4021" y="1607"/>
                  </a:cubicBezTo>
                  <a:cubicBezTo>
                    <a:pt x="4047" y="1607"/>
                    <a:pt x="4076" y="1600"/>
                    <a:pt x="4106" y="1585"/>
                  </a:cubicBezTo>
                  <a:lnTo>
                    <a:pt x="4230" y="1514"/>
                  </a:lnTo>
                  <a:cubicBezTo>
                    <a:pt x="4331" y="1728"/>
                    <a:pt x="4395" y="1963"/>
                    <a:pt x="4417" y="2211"/>
                  </a:cubicBezTo>
                  <a:lnTo>
                    <a:pt x="4271" y="2211"/>
                  </a:lnTo>
                  <a:cubicBezTo>
                    <a:pt x="4178" y="2211"/>
                    <a:pt x="4102" y="2285"/>
                    <a:pt x="4102" y="2383"/>
                  </a:cubicBezTo>
                  <a:cubicBezTo>
                    <a:pt x="4102" y="2477"/>
                    <a:pt x="4178" y="2551"/>
                    <a:pt x="4271" y="2551"/>
                  </a:cubicBezTo>
                  <a:lnTo>
                    <a:pt x="4417" y="2551"/>
                  </a:lnTo>
                  <a:cubicBezTo>
                    <a:pt x="4395" y="2799"/>
                    <a:pt x="4331" y="3035"/>
                    <a:pt x="4230" y="3248"/>
                  </a:cubicBezTo>
                  <a:lnTo>
                    <a:pt x="4106" y="3177"/>
                  </a:lnTo>
                  <a:cubicBezTo>
                    <a:pt x="4079" y="3161"/>
                    <a:pt x="4050" y="3154"/>
                    <a:pt x="4021" y="3154"/>
                  </a:cubicBezTo>
                  <a:cubicBezTo>
                    <a:pt x="3961" y="3154"/>
                    <a:pt x="3903" y="3185"/>
                    <a:pt x="3870" y="3241"/>
                  </a:cubicBezTo>
                  <a:cubicBezTo>
                    <a:pt x="3822" y="3324"/>
                    <a:pt x="3852" y="3428"/>
                    <a:pt x="3934" y="3473"/>
                  </a:cubicBezTo>
                  <a:lnTo>
                    <a:pt x="4057" y="3544"/>
                  </a:lnTo>
                  <a:cubicBezTo>
                    <a:pt x="3919" y="3743"/>
                    <a:pt x="3746" y="3915"/>
                    <a:pt x="3549" y="4054"/>
                  </a:cubicBezTo>
                  <a:lnTo>
                    <a:pt x="3477" y="3931"/>
                  </a:lnTo>
                  <a:cubicBezTo>
                    <a:pt x="3445" y="3876"/>
                    <a:pt x="3388" y="3846"/>
                    <a:pt x="3330" y="3846"/>
                  </a:cubicBezTo>
                  <a:cubicBezTo>
                    <a:pt x="3300" y="3846"/>
                    <a:pt x="3269" y="3854"/>
                    <a:pt x="3241" y="3871"/>
                  </a:cubicBezTo>
                  <a:cubicBezTo>
                    <a:pt x="3162" y="3915"/>
                    <a:pt x="3132" y="4021"/>
                    <a:pt x="3181" y="4103"/>
                  </a:cubicBezTo>
                  <a:lnTo>
                    <a:pt x="3252" y="4227"/>
                  </a:lnTo>
                  <a:cubicBezTo>
                    <a:pt x="3039" y="4327"/>
                    <a:pt x="2802" y="4395"/>
                    <a:pt x="2555" y="4414"/>
                  </a:cubicBezTo>
                  <a:lnTo>
                    <a:pt x="2555" y="2383"/>
                  </a:lnTo>
                  <a:cubicBezTo>
                    <a:pt x="2555" y="2319"/>
                    <a:pt x="2522" y="2263"/>
                    <a:pt x="2470" y="2233"/>
                  </a:cubicBezTo>
                  <a:lnTo>
                    <a:pt x="708" y="1218"/>
                  </a:lnTo>
                  <a:cubicBezTo>
                    <a:pt x="847" y="1019"/>
                    <a:pt x="1019" y="847"/>
                    <a:pt x="1218" y="708"/>
                  </a:cubicBezTo>
                  <a:lnTo>
                    <a:pt x="1293" y="832"/>
                  </a:lnTo>
                  <a:cubicBezTo>
                    <a:pt x="1323" y="888"/>
                    <a:pt x="1379" y="919"/>
                    <a:pt x="1439" y="919"/>
                  </a:cubicBezTo>
                  <a:cubicBezTo>
                    <a:pt x="1469" y="919"/>
                    <a:pt x="1498" y="911"/>
                    <a:pt x="1525" y="896"/>
                  </a:cubicBezTo>
                  <a:cubicBezTo>
                    <a:pt x="1607" y="847"/>
                    <a:pt x="1633" y="742"/>
                    <a:pt x="1588" y="660"/>
                  </a:cubicBezTo>
                  <a:lnTo>
                    <a:pt x="1514" y="536"/>
                  </a:lnTo>
                  <a:cubicBezTo>
                    <a:pt x="1731" y="435"/>
                    <a:pt x="1963" y="371"/>
                    <a:pt x="2211" y="349"/>
                  </a:cubicBezTo>
                  <a:lnTo>
                    <a:pt x="2211" y="495"/>
                  </a:lnTo>
                  <a:cubicBezTo>
                    <a:pt x="2211" y="589"/>
                    <a:pt x="2290" y="663"/>
                    <a:pt x="2383" y="663"/>
                  </a:cubicBezTo>
                  <a:cubicBezTo>
                    <a:pt x="2477" y="663"/>
                    <a:pt x="2555" y="589"/>
                    <a:pt x="2555" y="495"/>
                  </a:cubicBezTo>
                  <a:lnTo>
                    <a:pt x="2555" y="349"/>
                  </a:lnTo>
                  <a:close/>
                  <a:moveTo>
                    <a:pt x="2383" y="1"/>
                  </a:moveTo>
                  <a:cubicBezTo>
                    <a:pt x="1071" y="1"/>
                    <a:pt x="1" y="1068"/>
                    <a:pt x="1" y="2383"/>
                  </a:cubicBezTo>
                  <a:cubicBezTo>
                    <a:pt x="1" y="3694"/>
                    <a:pt x="1071" y="4762"/>
                    <a:pt x="2383" y="4762"/>
                  </a:cubicBezTo>
                  <a:cubicBezTo>
                    <a:pt x="3698" y="4762"/>
                    <a:pt x="4766" y="3694"/>
                    <a:pt x="4766" y="2383"/>
                  </a:cubicBezTo>
                  <a:cubicBezTo>
                    <a:pt x="4766" y="1068"/>
                    <a:pt x="3698" y="1"/>
                    <a:pt x="2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 name="Google Shape;461;p20"/>
          <p:cNvSpPr/>
          <p:nvPr/>
        </p:nvSpPr>
        <p:spPr>
          <a:xfrm flipH="1">
            <a:off x="4966972" y="1960672"/>
            <a:ext cx="800063" cy="758169"/>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20"/>
          <p:cNvGrpSpPr/>
          <p:nvPr/>
        </p:nvGrpSpPr>
        <p:grpSpPr>
          <a:xfrm>
            <a:off x="5151177" y="2092058"/>
            <a:ext cx="431667" cy="495399"/>
            <a:chOff x="4864643" y="804681"/>
            <a:chExt cx="360805" cy="414075"/>
          </a:xfrm>
        </p:grpSpPr>
        <p:sp>
          <p:nvSpPr>
            <p:cNvPr id="463" name="Google Shape;463;p20"/>
            <p:cNvSpPr/>
            <p:nvPr/>
          </p:nvSpPr>
          <p:spPr>
            <a:xfrm>
              <a:off x="4864643" y="804681"/>
              <a:ext cx="360805" cy="414075"/>
            </a:xfrm>
            <a:custGeom>
              <a:avLst/>
              <a:gdLst/>
              <a:ahLst/>
              <a:cxnLst/>
              <a:rect l="l" t="t" r="r" b="b"/>
              <a:pathLst>
                <a:path w="10180" h="11683" extrusionOk="0">
                  <a:moveTo>
                    <a:pt x="5093" y="343"/>
                  </a:moveTo>
                  <a:cubicBezTo>
                    <a:pt x="5302" y="343"/>
                    <a:pt x="5471" y="514"/>
                    <a:pt x="5471" y="725"/>
                  </a:cubicBezTo>
                  <a:lnTo>
                    <a:pt x="5471" y="735"/>
                  </a:lnTo>
                  <a:cubicBezTo>
                    <a:pt x="5351" y="706"/>
                    <a:pt x="5224" y="691"/>
                    <a:pt x="5093" y="691"/>
                  </a:cubicBezTo>
                  <a:cubicBezTo>
                    <a:pt x="4958" y="691"/>
                    <a:pt x="4830" y="706"/>
                    <a:pt x="4710" y="735"/>
                  </a:cubicBezTo>
                  <a:lnTo>
                    <a:pt x="4710" y="725"/>
                  </a:lnTo>
                  <a:cubicBezTo>
                    <a:pt x="4710" y="514"/>
                    <a:pt x="4879" y="343"/>
                    <a:pt x="5093" y="343"/>
                  </a:cubicBezTo>
                  <a:close/>
                  <a:moveTo>
                    <a:pt x="5093" y="1031"/>
                  </a:moveTo>
                  <a:cubicBezTo>
                    <a:pt x="5272" y="1031"/>
                    <a:pt x="5440" y="1069"/>
                    <a:pt x="5598" y="1136"/>
                  </a:cubicBezTo>
                  <a:cubicBezTo>
                    <a:pt x="5433" y="1305"/>
                    <a:pt x="5122" y="1564"/>
                    <a:pt x="4733" y="1664"/>
                  </a:cubicBezTo>
                  <a:cubicBezTo>
                    <a:pt x="4639" y="1687"/>
                    <a:pt x="4583" y="1781"/>
                    <a:pt x="4609" y="1871"/>
                  </a:cubicBezTo>
                  <a:cubicBezTo>
                    <a:pt x="4628" y="1949"/>
                    <a:pt x="4695" y="2001"/>
                    <a:pt x="4774" y="2001"/>
                  </a:cubicBezTo>
                  <a:cubicBezTo>
                    <a:pt x="4789" y="2001"/>
                    <a:pt x="4800" y="1998"/>
                    <a:pt x="4816" y="1994"/>
                  </a:cubicBezTo>
                  <a:cubicBezTo>
                    <a:pt x="5340" y="1863"/>
                    <a:pt x="5722" y="1507"/>
                    <a:pt x="5902" y="1316"/>
                  </a:cubicBezTo>
                  <a:cubicBezTo>
                    <a:pt x="6007" y="1403"/>
                    <a:pt x="6100" y="1503"/>
                    <a:pt x="6175" y="1616"/>
                  </a:cubicBezTo>
                  <a:cubicBezTo>
                    <a:pt x="6078" y="1747"/>
                    <a:pt x="5890" y="1957"/>
                    <a:pt x="5568" y="2152"/>
                  </a:cubicBezTo>
                  <a:cubicBezTo>
                    <a:pt x="5089" y="2444"/>
                    <a:pt x="4493" y="2601"/>
                    <a:pt x="3785" y="2624"/>
                  </a:cubicBezTo>
                  <a:lnTo>
                    <a:pt x="3785" y="2335"/>
                  </a:lnTo>
                  <a:cubicBezTo>
                    <a:pt x="3785" y="1619"/>
                    <a:pt x="4373" y="1031"/>
                    <a:pt x="5093" y="1031"/>
                  </a:cubicBezTo>
                  <a:close/>
                  <a:moveTo>
                    <a:pt x="6340" y="1957"/>
                  </a:moveTo>
                  <a:cubicBezTo>
                    <a:pt x="6374" y="2077"/>
                    <a:pt x="6396" y="2204"/>
                    <a:pt x="6396" y="2335"/>
                  </a:cubicBezTo>
                  <a:lnTo>
                    <a:pt x="6396" y="2777"/>
                  </a:lnTo>
                  <a:cubicBezTo>
                    <a:pt x="6396" y="3497"/>
                    <a:pt x="5819" y="4092"/>
                    <a:pt x="5108" y="4104"/>
                  </a:cubicBezTo>
                  <a:cubicBezTo>
                    <a:pt x="5103" y="4104"/>
                    <a:pt x="5099" y="4104"/>
                    <a:pt x="5094" y="4104"/>
                  </a:cubicBezTo>
                  <a:cubicBezTo>
                    <a:pt x="4747" y="4104"/>
                    <a:pt x="4422" y="3969"/>
                    <a:pt x="4174" y="3725"/>
                  </a:cubicBezTo>
                  <a:cubicBezTo>
                    <a:pt x="3965" y="3519"/>
                    <a:pt x="3834" y="3253"/>
                    <a:pt x="3796" y="2964"/>
                  </a:cubicBezTo>
                  <a:cubicBezTo>
                    <a:pt x="5250" y="2920"/>
                    <a:pt x="5999" y="2339"/>
                    <a:pt x="6340" y="1957"/>
                  </a:cubicBezTo>
                  <a:close/>
                  <a:moveTo>
                    <a:pt x="5471" y="4400"/>
                  </a:moveTo>
                  <a:lnTo>
                    <a:pt x="5471" y="4827"/>
                  </a:lnTo>
                  <a:cubicBezTo>
                    <a:pt x="5471" y="5036"/>
                    <a:pt x="5302" y="5209"/>
                    <a:pt x="5093" y="5209"/>
                  </a:cubicBezTo>
                  <a:cubicBezTo>
                    <a:pt x="4879" y="5209"/>
                    <a:pt x="4710" y="5036"/>
                    <a:pt x="4710" y="4827"/>
                  </a:cubicBezTo>
                  <a:lnTo>
                    <a:pt x="4710" y="4400"/>
                  </a:lnTo>
                  <a:cubicBezTo>
                    <a:pt x="4834" y="4429"/>
                    <a:pt x="4961" y="4444"/>
                    <a:pt x="5089" y="4444"/>
                  </a:cubicBezTo>
                  <a:lnTo>
                    <a:pt x="5111" y="4444"/>
                  </a:lnTo>
                  <a:cubicBezTo>
                    <a:pt x="5235" y="4441"/>
                    <a:pt x="5359" y="4426"/>
                    <a:pt x="5471" y="4400"/>
                  </a:cubicBezTo>
                  <a:close/>
                  <a:moveTo>
                    <a:pt x="5815" y="4516"/>
                  </a:moveTo>
                  <a:lnTo>
                    <a:pt x="6752" y="4856"/>
                  </a:lnTo>
                  <a:lnTo>
                    <a:pt x="6535" y="7697"/>
                  </a:lnTo>
                  <a:cubicBezTo>
                    <a:pt x="6531" y="7711"/>
                    <a:pt x="6531" y="7726"/>
                    <a:pt x="6535" y="7742"/>
                  </a:cubicBezTo>
                  <a:lnTo>
                    <a:pt x="6730" y="8850"/>
                  </a:lnTo>
                  <a:lnTo>
                    <a:pt x="3452" y="8850"/>
                  </a:lnTo>
                  <a:lnTo>
                    <a:pt x="3647" y="7742"/>
                  </a:lnTo>
                  <a:cubicBezTo>
                    <a:pt x="3650" y="7726"/>
                    <a:pt x="3650" y="7711"/>
                    <a:pt x="3647" y="7697"/>
                  </a:cubicBezTo>
                  <a:lnTo>
                    <a:pt x="3549" y="6438"/>
                  </a:lnTo>
                  <a:cubicBezTo>
                    <a:pt x="3542" y="6347"/>
                    <a:pt x="3463" y="6280"/>
                    <a:pt x="3372" y="6280"/>
                  </a:cubicBezTo>
                  <a:cubicBezTo>
                    <a:pt x="3370" y="6280"/>
                    <a:pt x="3368" y="6280"/>
                    <a:pt x="3365" y="6281"/>
                  </a:cubicBezTo>
                  <a:cubicBezTo>
                    <a:pt x="3272" y="6288"/>
                    <a:pt x="3201" y="6370"/>
                    <a:pt x="3208" y="6468"/>
                  </a:cubicBezTo>
                  <a:lnTo>
                    <a:pt x="3305" y="7704"/>
                  </a:lnTo>
                  <a:lnTo>
                    <a:pt x="3223" y="8172"/>
                  </a:lnTo>
                  <a:lnTo>
                    <a:pt x="1046" y="9495"/>
                  </a:lnTo>
                  <a:lnTo>
                    <a:pt x="402" y="9495"/>
                  </a:lnTo>
                  <a:cubicBezTo>
                    <a:pt x="368" y="9495"/>
                    <a:pt x="342" y="9469"/>
                    <a:pt x="342" y="9435"/>
                  </a:cubicBezTo>
                  <a:lnTo>
                    <a:pt x="342" y="8790"/>
                  </a:lnTo>
                  <a:cubicBezTo>
                    <a:pt x="342" y="8757"/>
                    <a:pt x="368" y="8731"/>
                    <a:pt x="402" y="8731"/>
                  </a:cubicBezTo>
                  <a:lnTo>
                    <a:pt x="735" y="8731"/>
                  </a:lnTo>
                  <a:cubicBezTo>
                    <a:pt x="777" y="8731"/>
                    <a:pt x="822" y="8745"/>
                    <a:pt x="855" y="8776"/>
                  </a:cubicBezTo>
                  <a:lnTo>
                    <a:pt x="986" y="8876"/>
                  </a:lnTo>
                  <a:cubicBezTo>
                    <a:pt x="1017" y="8903"/>
                    <a:pt x="1056" y="8916"/>
                    <a:pt x="1095" y="8916"/>
                  </a:cubicBezTo>
                  <a:cubicBezTo>
                    <a:pt x="1135" y="8916"/>
                    <a:pt x="1175" y="8902"/>
                    <a:pt x="1207" y="8873"/>
                  </a:cubicBezTo>
                  <a:lnTo>
                    <a:pt x="2350" y="7865"/>
                  </a:lnTo>
                  <a:lnTo>
                    <a:pt x="2447" y="7913"/>
                  </a:lnTo>
                  <a:cubicBezTo>
                    <a:pt x="2470" y="7929"/>
                    <a:pt x="2496" y="7932"/>
                    <a:pt x="2523" y="7932"/>
                  </a:cubicBezTo>
                  <a:cubicBezTo>
                    <a:pt x="2586" y="7932"/>
                    <a:pt x="2646" y="7899"/>
                    <a:pt x="2676" y="7842"/>
                  </a:cubicBezTo>
                  <a:cubicBezTo>
                    <a:pt x="2721" y="7756"/>
                    <a:pt x="2687" y="7655"/>
                    <a:pt x="2601" y="7610"/>
                  </a:cubicBezTo>
                  <a:lnTo>
                    <a:pt x="2496" y="7558"/>
                  </a:lnTo>
                  <a:lnTo>
                    <a:pt x="2496" y="5748"/>
                  </a:lnTo>
                  <a:cubicBezTo>
                    <a:pt x="2496" y="5452"/>
                    <a:pt x="2672" y="5183"/>
                    <a:pt x="2942" y="5063"/>
                  </a:cubicBezTo>
                  <a:lnTo>
                    <a:pt x="3096" y="4996"/>
                  </a:lnTo>
                  <a:lnTo>
                    <a:pt x="3148" y="5670"/>
                  </a:lnTo>
                  <a:cubicBezTo>
                    <a:pt x="3156" y="5760"/>
                    <a:pt x="3230" y="5827"/>
                    <a:pt x="3317" y="5827"/>
                  </a:cubicBezTo>
                  <a:lnTo>
                    <a:pt x="3332" y="5827"/>
                  </a:lnTo>
                  <a:cubicBezTo>
                    <a:pt x="3425" y="5819"/>
                    <a:pt x="3497" y="5737"/>
                    <a:pt x="3489" y="5643"/>
                  </a:cubicBezTo>
                  <a:lnTo>
                    <a:pt x="3429" y="4856"/>
                  </a:lnTo>
                  <a:lnTo>
                    <a:pt x="4366" y="4516"/>
                  </a:lnTo>
                  <a:lnTo>
                    <a:pt x="4366" y="4827"/>
                  </a:lnTo>
                  <a:cubicBezTo>
                    <a:pt x="4366" y="5224"/>
                    <a:pt x="4692" y="5550"/>
                    <a:pt x="5093" y="5550"/>
                  </a:cubicBezTo>
                  <a:cubicBezTo>
                    <a:pt x="5490" y="5550"/>
                    <a:pt x="5815" y="5224"/>
                    <a:pt x="5815" y="4827"/>
                  </a:cubicBezTo>
                  <a:lnTo>
                    <a:pt x="5815" y="4516"/>
                  </a:lnTo>
                  <a:close/>
                  <a:moveTo>
                    <a:pt x="3144" y="8618"/>
                  </a:moveTo>
                  <a:lnTo>
                    <a:pt x="3080" y="8989"/>
                  </a:lnTo>
                  <a:lnTo>
                    <a:pt x="3077" y="8989"/>
                  </a:lnTo>
                  <a:lnTo>
                    <a:pt x="2957" y="9652"/>
                  </a:lnTo>
                  <a:lnTo>
                    <a:pt x="1773" y="9454"/>
                  </a:lnTo>
                  <a:lnTo>
                    <a:pt x="3144" y="8618"/>
                  </a:lnTo>
                  <a:close/>
                  <a:moveTo>
                    <a:pt x="7036" y="8618"/>
                  </a:moveTo>
                  <a:lnTo>
                    <a:pt x="8408" y="9454"/>
                  </a:lnTo>
                  <a:lnTo>
                    <a:pt x="7224" y="9652"/>
                  </a:lnTo>
                  <a:lnTo>
                    <a:pt x="7104" y="8989"/>
                  </a:lnTo>
                  <a:lnTo>
                    <a:pt x="7100" y="8989"/>
                  </a:lnTo>
                  <a:lnTo>
                    <a:pt x="7036" y="8618"/>
                  </a:lnTo>
                  <a:close/>
                  <a:moveTo>
                    <a:pt x="6794" y="9191"/>
                  </a:moveTo>
                  <a:lnTo>
                    <a:pt x="6887" y="9708"/>
                  </a:lnTo>
                  <a:lnTo>
                    <a:pt x="5089" y="10008"/>
                  </a:lnTo>
                  <a:lnTo>
                    <a:pt x="3294" y="9708"/>
                  </a:lnTo>
                  <a:lnTo>
                    <a:pt x="3388" y="9191"/>
                  </a:lnTo>
                  <a:close/>
                  <a:moveTo>
                    <a:pt x="1492" y="9763"/>
                  </a:moveTo>
                  <a:cubicBezTo>
                    <a:pt x="1530" y="9763"/>
                    <a:pt x="1567" y="9766"/>
                    <a:pt x="1605" y="9772"/>
                  </a:cubicBezTo>
                  <a:lnTo>
                    <a:pt x="4055" y="10184"/>
                  </a:lnTo>
                  <a:lnTo>
                    <a:pt x="3744" y="10237"/>
                  </a:lnTo>
                  <a:lnTo>
                    <a:pt x="3740" y="10237"/>
                  </a:lnTo>
                  <a:lnTo>
                    <a:pt x="2347" y="10476"/>
                  </a:lnTo>
                  <a:cubicBezTo>
                    <a:pt x="2054" y="10525"/>
                    <a:pt x="1844" y="10776"/>
                    <a:pt x="1844" y="11076"/>
                  </a:cubicBezTo>
                  <a:cubicBezTo>
                    <a:pt x="1844" y="11169"/>
                    <a:pt x="1863" y="11259"/>
                    <a:pt x="1904" y="11338"/>
                  </a:cubicBezTo>
                  <a:lnTo>
                    <a:pt x="1492" y="11338"/>
                  </a:lnTo>
                  <a:cubicBezTo>
                    <a:pt x="1387" y="11338"/>
                    <a:pt x="1290" y="11316"/>
                    <a:pt x="1200" y="11274"/>
                  </a:cubicBezTo>
                  <a:lnTo>
                    <a:pt x="1196" y="11271"/>
                  </a:lnTo>
                  <a:cubicBezTo>
                    <a:pt x="964" y="11158"/>
                    <a:pt x="806" y="10926"/>
                    <a:pt x="806" y="10652"/>
                  </a:cubicBezTo>
                  <a:lnTo>
                    <a:pt x="806" y="10446"/>
                  </a:lnTo>
                  <a:cubicBezTo>
                    <a:pt x="806" y="10308"/>
                    <a:pt x="848" y="10177"/>
                    <a:pt x="927" y="10064"/>
                  </a:cubicBezTo>
                  <a:cubicBezTo>
                    <a:pt x="960" y="10012"/>
                    <a:pt x="1001" y="9967"/>
                    <a:pt x="1050" y="9926"/>
                  </a:cubicBezTo>
                  <a:cubicBezTo>
                    <a:pt x="1125" y="9862"/>
                    <a:pt x="1214" y="9813"/>
                    <a:pt x="1309" y="9787"/>
                  </a:cubicBezTo>
                  <a:lnTo>
                    <a:pt x="1312" y="9787"/>
                  </a:lnTo>
                  <a:cubicBezTo>
                    <a:pt x="1370" y="9771"/>
                    <a:pt x="1431" y="9763"/>
                    <a:pt x="1492" y="9763"/>
                  </a:cubicBezTo>
                  <a:close/>
                  <a:moveTo>
                    <a:pt x="3597" y="10607"/>
                  </a:moveTo>
                  <a:lnTo>
                    <a:pt x="3597" y="11338"/>
                  </a:lnTo>
                  <a:lnTo>
                    <a:pt x="2451" y="11338"/>
                  </a:lnTo>
                  <a:cubicBezTo>
                    <a:pt x="2305" y="11338"/>
                    <a:pt x="2186" y="11222"/>
                    <a:pt x="2186" y="11076"/>
                  </a:cubicBezTo>
                  <a:cubicBezTo>
                    <a:pt x="2186" y="10944"/>
                    <a:pt x="2279" y="10836"/>
                    <a:pt x="2406" y="10813"/>
                  </a:cubicBezTo>
                  <a:lnTo>
                    <a:pt x="3597" y="10607"/>
                  </a:lnTo>
                  <a:close/>
                  <a:moveTo>
                    <a:pt x="5093" y="1"/>
                  </a:moveTo>
                  <a:cubicBezTo>
                    <a:pt x="4692" y="1"/>
                    <a:pt x="4366" y="327"/>
                    <a:pt x="4366" y="725"/>
                  </a:cubicBezTo>
                  <a:cubicBezTo>
                    <a:pt x="4366" y="770"/>
                    <a:pt x="4370" y="810"/>
                    <a:pt x="4377" y="851"/>
                  </a:cubicBezTo>
                  <a:cubicBezTo>
                    <a:pt x="3827" y="1121"/>
                    <a:pt x="3444" y="1683"/>
                    <a:pt x="3444" y="2335"/>
                  </a:cubicBezTo>
                  <a:lnTo>
                    <a:pt x="3444" y="2800"/>
                  </a:lnTo>
                  <a:cubicBezTo>
                    <a:pt x="3444" y="3242"/>
                    <a:pt x="3620" y="3658"/>
                    <a:pt x="3934" y="3969"/>
                  </a:cubicBezTo>
                  <a:cubicBezTo>
                    <a:pt x="4024" y="4059"/>
                    <a:pt x="4126" y="4137"/>
                    <a:pt x="4231" y="4201"/>
                  </a:cubicBezTo>
                  <a:cubicBezTo>
                    <a:pt x="4231" y="4201"/>
                    <a:pt x="3182" y="4579"/>
                    <a:pt x="3178" y="4583"/>
                  </a:cubicBezTo>
                  <a:lnTo>
                    <a:pt x="2800" y="4752"/>
                  </a:lnTo>
                  <a:cubicBezTo>
                    <a:pt x="2406" y="4928"/>
                    <a:pt x="2155" y="5318"/>
                    <a:pt x="2155" y="5748"/>
                  </a:cubicBezTo>
                  <a:lnTo>
                    <a:pt x="2155" y="7584"/>
                  </a:lnTo>
                  <a:lnTo>
                    <a:pt x="1088" y="8520"/>
                  </a:lnTo>
                  <a:lnTo>
                    <a:pt x="1072" y="8506"/>
                  </a:lnTo>
                  <a:cubicBezTo>
                    <a:pt x="975" y="8430"/>
                    <a:pt x="855" y="8390"/>
                    <a:pt x="735" y="8390"/>
                  </a:cubicBezTo>
                  <a:lnTo>
                    <a:pt x="402" y="8390"/>
                  </a:lnTo>
                  <a:cubicBezTo>
                    <a:pt x="180" y="8390"/>
                    <a:pt x="1" y="8570"/>
                    <a:pt x="1" y="8790"/>
                  </a:cubicBezTo>
                  <a:lnTo>
                    <a:pt x="1" y="9435"/>
                  </a:lnTo>
                  <a:cubicBezTo>
                    <a:pt x="1" y="9656"/>
                    <a:pt x="180" y="9836"/>
                    <a:pt x="402" y="9836"/>
                  </a:cubicBezTo>
                  <a:lnTo>
                    <a:pt x="664" y="9836"/>
                  </a:lnTo>
                  <a:cubicBezTo>
                    <a:pt x="657" y="9847"/>
                    <a:pt x="649" y="9858"/>
                    <a:pt x="642" y="9869"/>
                  </a:cubicBezTo>
                  <a:cubicBezTo>
                    <a:pt x="635" y="9884"/>
                    <a:pt x="623" y="9900"/>
                    <a:pt x="616" y="9910"/>
                  </a:cubicBezTo>
                  <a:cubicBezTo>
                    <a:pt x="616" y="9914"/>
                    <a:pt x="612" y="9914"/>
                    <a:pt x="612" y="9919"/>
                  </a:cubicBezTo>
                  <a:cubicBezTo>
                    <a:pt x="518" y="10076"/>
                    <a:pt x="465" y="10259"/>
                    <a:pt x="465" y="10446"/>
                  </a:cubicBezTo>
                  <a:lnTo>
                    <a:pt x="465" y="10652"/>
                  </a:lnTo>
                  <a:cubicBezTo>
                    <a:pt x="465" y="11050"/>
                    <a:pt x="687" y="11390"/>
                    <a:pt x="1012" y="11563"/>
                  </a:cubicBezTo>
                  <a:cubicBezTo>
                    <a:pt x="1155" y="11638"/>
                    <a:pt x="1320" y="11683"/>
                    <a:pt x="1492" y="11683"/>
                  </a:cubicBezTo>
                  <a:lnTo>
                    <a:pt x="5302" y="11683"/>
                  </a:lnTo>
                  <a:cubicBezTo>
                    <a:pt x="5400" y="11683"/>
                    <a:pt x="5475" y="11604"/>
                    <a:pt x="5475" y="11510"/>
                  </a:cubicBezTo>
                  <a:cubicBezTo>
                    <a:pt x="5475" y="11417"/>
                    <a:pt x="5400" y="11338"/>
                    <a:pt x="5302" y="11338"/>
                  </a:cubicBezTo>
                  <a:lnTo>
                    <a:pt x="3943" y="11338"/>
                  </a:lnTo>
                  <a:lnTo>
                    <a:pt x="3943" y="10548"/>
                  </a:lnTo>
                  <a:lnTo>
                    <a:pt x="8577" y="9772"/>
                  </a:lnTo>
                  <a:cubicBezTo>
                    <a:pt x="8614" y="9766"/>
                    <a:pt x="8652" y="9763"/>
                    <a:pt x="8690" y="9763"/>
                  </a:cubicBezTo>
                  <a:cubicBezTo>
                    <a:pt x="8850" y="9763"/>
                    <a:pt x="9007" y="9819"/>
                    <a:pt x="9132" y="9926"/>
                  </a:cubicBezTo>
                  <a:cubicBezTo>
                    <a:pt x="9284" y="10057"/>
                    <a:pt x="9374" y="10244"/>
                    <a:pt x="9374" y="10446"/>
                  </a:cubicBezTo>
                  <a:lnTo>
                    <a:pt x="9374" y="10652"/>
                  </a:lnTo>
                  <a:cubicBezTo>
                    <a:pt x="9374" y="11031"/>
                    <a:pt x="9068" y="11338"/>
                    <a:pt x="8689" y="11338"/>
                  </a:cubicBezTo>
                  <a:lnTo>
                    <a:pt x="6100" y="11338"/>
                  </a:lnTo>
                  <a:cubicBezTo>
                    <a:pt x="6007" y="11338"/>
                    <a:pt x="5931" y="11417"/>
                    <a:pt x="5931" y="11510"/>
                  </a:cubicBezTo>
                  <a:cubicBezTo>
                    <a:pt x="5931" y="11604"/>
                    <a:pt x="6007" y="11683"/>
                    <a:pt x="6100" y="11683"/>
                  </a:cubicBezTo>
                  <a:lnTo>
                    <a:pt x="8689" y="11683"/>
                  </a:lnTo>
                  <a:cubicBezTo>
                    <a:pt x="9255" y="11683"/>
                    <a:pt x="9716" y="11222"/>
                    <a:pt x="9716" y="10652"/>
                  </a:cubicBezTo>
                  <a:lnTo>
                    <a:pt x="9716" y="10446"/>
                  </a:lnTo>
                  <a:cubicBezTo>
                    <a:pt x="9716" y="10225"/>
                    <a:pt x="9644" y="10012"/>
                    <a:pt x="9517" y="9839"/>
                  </a:cubicBezTo>
                  <a:lnTo>
                    <a:pt x="9779" y="9839"/>
                  </a:lnTo>
                  <a:cubicBezTo>
                    <a:pt x="10000" y="9839"/>
                    <a:pt x="10180" y="9656"/>
                    <a:pt x="10180" y="9435"/>
                  </a:cubicBezTo>
                  <a:lnTo>
                    <a:pt x="10180" y="8790"/>
                  </a:lnTo>
                  <a:cubicBezTo>
                    <a:pt x="10180" y="8570"/>
                    <a:pt x="10000" y="8390"/>
                    <a:pt x="9779" y="8390"/>
                  </a:cubicBezTo>
                  <a:lnTo>
                    <a:pt x="9450" y="8390"/>
                  </a:lnTo>
                  <a:cubicBezTo>
                    <a:pt x="9326" y="8390"/>
                    <a:pt x="9206" y="8430"/>
                    <a:pt x="9113" y="8506"/>
                  </a:cubicBezTo>
                  <a:lnTo>
                    <a:pt x="9094" y="8520"/>
                  </a:lnTo>
                  <a:lnTo>
                    <a:pt x="8026" y="7584"/>
                  </a:lnTo>
                  <a:lnTo>
                    <a:pt x="8026" y="7101"/>
                  </a:lnTo>
                  <a:cubicBezTo>
                    <a:pt x="8026" y="7003"/>
                    <a:pt x="7951" y="6929"/>
                    <a:pt x="7857" y="6929"/>
                  </a:cubicBezTo>
                  <a:cubicBezTo>
                    <a:pt x="7764" y="6929"/>
                    <a:pt x="7685" y="7003"/>
                    <a:pt x="7685" y="7101"/>
                  </a:cubicBezTo>
                  <a:lnTo>
                    <a:pt x="7685" y="7558"/>
                  </a:lnTo>
                  <a:lnTo>
                    <a:pt x="7580" y="7610"/>
                  </a:lnTo>
                  <a:cubicBezTo>
                    <a:pt x="7494" y="7655"/>
                    <a:pt x="7460" y="7756"/>
                    <a:pt x="7505" y="7842"/>
                  </a:cubicBezTo>
                  <a:cubicBezTo>
                    <a:pt x="7536" y="7899"/>
                    <a:pt x="7595" y="7932"/>
                    <a:pt x="7659" y="7932"/>
                  </a:cubicBezTo>
                  <a:cubicBezTo>
                    <a:pt x="7685" y="7932"/>
                    <a:pt x="7711" y="7929"/>
                    <a:pt x="7733" y="7913"/>
                  </a:cubicBezTo>
                  <a:lnTo>
                    <a:pt x="7831" y="7865"/>
                  </a:lnTo>
                  <a:lnTo>
                    <a:pt x="8974" y="8873"/>
                  </a:lnTo>
                  <a:cubicBezTo>
                    <a:pt x="9006" y="8902"/>
                    <a:pt x="9046" y="8916"/>
                    <a:pt x="9086" y="8916"/>
                  </a:cubicBezTo>
                  <a:cubicBezTo>
                    <a:pt x="9125" y="8916"/>
                    <a:pt x="9164" y="8903"/>
                    <a:pt x="9194" y="8876"/>
                  </a:cubicBezTo>
                  <a:lnTo>
                    <a:pt x="9326" y="8776"/>
                  </a:lnTo>
                  <a:cubicBezTo>
                    <a:pt x="9360" y="8745"/>
                    <a:pt x="9405" y="8731"/>
                    <a:pt x="9450" y="8731"/>
                  </a:cubicBezTo>
                  <a:lnTo>
                    <a:pt x="9779" y="8731"/>
                  </a:lnTo>
                  <a:cubicBezTo>
                    <a:pt x="9813" y="8731"/>
                    <a:pt x="9839" y="8757"/>
                    <a:pt x="9839" y="8790"/>
                  </a:cubicBezTo>
                  <a:lnTo>
                    <a:pt x="9839" y="9435"/>
                  </a:lnTo>
                  <a:cubicBezTo>
                    <a:pt x="9839" y="9469"/>
                    <a:pt x="9813" y="9495"/>
                    <a:pt x="9779" y="9495"/>
                  </a:cubicBezTo>
                  <a:lnTo>
                    <a:pt x="9135" y="9495"/>
                  </a:lnTo>
                  <a:lnTo>
                    <a:pt x="6958" y="8172"/>
                  </a:lnTo>
                  <a:lnTo>
                    <a:pt x="6876" y="7704"/>
                  </a:lnTo>
                  <a:lnTo>
                    <a:pt x="7086" y="4996"/>
                  </a:lnTo>
                  <a:lnTo>
                    <a:pt x="7239" y="5063"/>
                  </a:lnTo>
                  <a:cubicBezTo>
                    <a:pt x="7509" y="5183"/>
                    <a:pt x="7685" y="5452"/>
                    <a:pt x="7685" y="5748"/>
                  </a:cubicBezTo>
                  <a:lnTo>
                    <a:pt x="7685" y="6299"/>
                  </a:lnTo>
                  <a:cubicBezTo>
                    <a:pt x="7685" y="6397"/>
                    <a:pt x="7764" y="6471"/>
                    <a:pt x="7857" y="6471"/>
                  </a:cubicBezTo>
                  <a:cubicBezTo>
                    <a:pt x="7951" y="6471"/>
                    <a:pt x="8026" y="6397"/>
                    <a:pt x="8026" y="6299"/>
                  </a:cubicBezTo>
                  <a:lnTo>
                    <a:pt x="8026" y="5748"/>
                  </a:lnTo>
                  <a:cubicBezTo>
                    <a:pt x="8026" y="5318"/>
                    <a:pt x="7775" y="4928"/>
                    <a:pt x="7382" y="4752"/>
                  </a:cubicBezTo>
                  <a:lnTo>
                    <a:pt x="7003" y="4583"/>
                  </a:lnTo>
                  <a:cubicBezTo>
                    <a:pt x="7000" y="4583"/>
                    <a:pt x="5943" y="4201"/>
                    <a:pt x="5943" y="4201"/>
                  </a:cubicBezTo>
                  <a:cubicBezTo>
                    <a:pt x="6419" y="3905"/>
                    <a:pt x="6737" y="3377"/>
                    <a:pt x="6737" y="2777"/>
                  </a:cubicBezTo>
                  <a:lnTo>
                    <a:pt x="6737" y="2335"/>
                  </a:lnTo>
                  <a:cubicBezTo>
                    <a:pt x="6737" y="1683"/>
                    <a:pt x="6355" y="1121"/>
                    <a:pt x="5805" y="851"/>
                  </a:cubicBezTo>
                  <a:cubicBezTo>
                    <a:pt x="5812" y="810"/>
                    <a:pt x="5815" y="770"/>
                    <a:pt x="5815" y="725"/>
                  </a:cubicBezTo>
                  <a:cubicBezTo>
                    <a:pt x="5815" y="327"/>
                    <a:pt x="5490" y="1"/>
                    <a:pt x="5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0"/>
            <p:cNvSpPr/>
            <p:nvPr/>
          </p:nvSpPr>
          <p:spPr>
            <a:xfrm>
              <a:off x="4936344" y="890346"/>
              <a:ext cx="28460" cy="38278"/>
            </a:xfrm>
            <a:custGeom>
              <a:avLst/>
              <a:gdLst/>
              <a:ahLst/>
              <a:cxnLst/>
              <a:rect l="l" t="t" r="r" b="b"/>
              <a:pathLst>
                <a:path w="803" h="1080" extrusionOk="0">
                  <a:moveTo>
                    <a:pt x="402" y="1"/>
                  </a:moveTo>
                  <a:cubicBezTo>
                    <a:pt x="308" y="1"/>
                    <a:pt x="230" y="75"/>
                    <a:pt x="230" y="169"/>
                  </a:cubicBezTo>
                  <a:lnTo>
                    <a:pt x="230" y="368"/>
                  </a:lnTo>
                  <a:lnTo>
                    <a:pt x="170" y="368"/>
                  </a:lnTo>
                  <a:cubicBezTo>
                    <a:pt x="76" y="368"/>
                    <a:pt x="1" y="447"/>
                    <a:pt x="1" y="540"/>
                  </a:cubicBezTo>
                  <a:cubicBezTo>
                    <a:pt x="1" y="634"/>
                    <a:pt x="76" y="708"/>
                    <a:pt x="170" y="708"/>
                  </a:cubicBezTo>
                  <a:lnTo>
                    <a:pt x="230" y="708"/>
                  </a:lnTo>
                  <a:lnTo>
                    <a:pt x="230" y="907"/>
                  </a:lnTo>
                  <a:cubicBezTo>
                    <a:pt x="230" y="1001"/>
                    <a:pt x="308" y="1080"/>
                    <a:pt x="402" y="1080"/>
                  </a:cubicBezTo>
                  <a:cubicBezTo>
                    <a:pt x="495" y="1080"/>
                    <a:pt x="574" y="1001"/>
                    <a:pt x="574" y="907"/>
                  </a:cubicBezTo>
                  <a:lnTo>
                    <a:pt x="574" y="708"/>
                  </a:lnTo>
                  <a:lnTo>
                    <a:pt x="630" y="708"/>
                  </a:lnTo>
                  <a:cubicBezTo>
                    <a:pt x="728" y="708"/>
                    <a:pt x="803" y="634"/>
                    <a:pt x="803" y="540"/>
                  </a:cubicBezTo>
                  <a:cubicBezTo>
                    <a:pt x="803" y="447"/>
                    <a:pt x="728" y="368"/>
                    <a:pt x="630" y="368"/>
                  </a:cubicBezTo>
                  <a:lnTo>
                    <a:pt x="574" y="368"/>
                  </a:lnTo>
                  <a:lnTo>
                    <a:pt x="574" y="169"/>
                  </a:lnTo>
                  <a:cubicBezTo>
                    <a:pt x="574" y="75"/>
                    <a:pt x="495" y="1"/>
                    <a:pt x="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0"/>
            <p:cNvSpPr/>
            <p:nvPr/>
          </p:nvSpPr>
          <p:spPr>
            <a:xfrm>
              <a:off x="5119086" y="819177"/>
              <a:ext cx="28425" cy="38420"/>
            </a:xfrm>
            <a:custGeom>
              <a:avLst/>
              <a:gdLst/>
              <a:ahLst/>
              <a:cxnLst/>
              <a:rect l="l" t="t" r="r" b="b"/>
              <a:pathLst>
                <a:path w="802" h="1084" extrusionOk="0">
                  <a:moveTo>
                    <a:pt x="401" y="1"/>
                  </a:moveTo>
                  <a:cubicBezTo>
                    <a:pt x="307" y="1"/>
                    <a:pt x="229" y="79"/>
                    <a:pt x="229" y="173"/>
                  </a:cubicBezTo>
                  <a:lnTo>
                    <a:pt x="229" y="371"/>
                  </a:lnTo>
                  <a:lnTo>
                    <a:pt x="169" y="371"/>
                  </a:lnTo>
                  <a:cubicBezTo>
                    <a:pt x="75" y="371"/>
                    <a:pt x="0" y="446"/>
                    <a:pt x="0" y="540"/>
                  </a:cubicBezTo>
                  <a:cubicBezTo>
                    <a:pt x="0" y="638"/>
                    <a:pt x="75" y="712"/>
                    <a:pt x="169" y="712"/>
                  </a:cubicBezTo>
                  <a:lnTo>
                    <a:pt x="229" y="712"/>
                  </a:lnTo>
                  <a:lnTo>
                    <a:pt x="229" y="911"/>
                  </a:lnTo>
                  <a:cubicBezTo>
                    <a:pt x="229" y="1004"/>
                    <a:pt x="307" y="1084"/>
                    <a:pt x="401" y="1084"/>
                  </a:cubicBezTo>
                  <a:cubicBezTo>
                    <a:pt x="495" y="1084"/>
                    <a:pt x="573" y="1004"/>
                    <a:pt x="573" y="911"/>
                  </a:cubicBezTo>
                  <a:lnTo>
                    <a:pt x="573" y="712"/>
                  </a:lnTo>
                  <a:lnTo>
                    <a:pt x="630" y="712"/>
                  </a:lnTo>
                  <a:cubicBezTo>
                    <a:pt x="727" y="712"/>
                    <a:pt x="802" y="638"/>
                    <a:pt x="802" y="540"/>
                  </a:cubicBezTo>
                  <a:cubicBezTo>
                    <a:pt x="802" y="446"/>
                    <a:pt x="727" y="371"/>
                    <a:pt x="630" y="371"/>
                  </a:cubicBezTo>
                  <a:lnTo>
                    <a:pt x="573" y="371"/>
                  </a:lnTo>
                  <a:lnTo>
                    <a:pt x="573" y="173"/>
                  </a:lnTo>
                  <a:cubicBezTo>
                    <a:pt x="573" y="79"/>
                    <a:pt x="495" y="1"/>
                    <a:pt x="4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0"/>
            <p:cNvSpPr/>
            <p:nvPr/>
          </p:nvSpPr>
          <p:spPr>
            <a:xfrm>
              <a:off x="5148291" y="919161"/>
              <a:ext cx="28567" cy="38278"/>
            </a:xfrm>
            <a:custGeom>
              <a:avLst/>
              <a:gdLst/>
              <a:ahLst/>
              <a:cxnLst/>
              <a:rect l="l" t="t" r="r" b="b"/>
              <a:pathLst>
                <a:path w="806" h="1080" extrusionOk="0">
                  <a:moveTo>
                    <a:pt x="405" y="1"/>
                  </a:moveTo>
                  <a:cubicBezTo>
                    <a:pt x="308" y="1"/>
                    <a:pt x="233" y="75"/>
                    <a:pt x="233" y="173"/>
                  </a:cubicBezTo>
                  <a:lnTo>
                    <a:pt x="233" y="367"/>
                  </a:lnTo>
                  <a:lnTo>
                    <a:pt x="173" y="367"/>
                  </a:lnTo>
                  <a:cubicBezTo>
                    <a:pt x="79" y="367"/>
                    <a:pt x="0" y="447"/>
                    <a:pt x="0" y="540"/>
                  </a:cubicBezTo>
                  <a:cubicBezTo>
                    <a:pt x="0" y="634"/>
                    <a:pt x="79" y="713"/>
                    <a:pt x="173" y="713"/>
                  </a:cubicBezTo>
                  <a:lnTo>
                    <a:pt x="233" y="713"/>
                  </a:lnTo>
                  <a:lnTo>
                    <a:pt x="233" y="907"/>
                  </a:lnTo>
                  <a:cubicBezTo>
                    <a:pt x="233" y="1005"/>
                    <a:pt x="308" y="1080"/>
                    <a:pt x="405" y="1080"/>
                  </a:cubicBezTo>
                  <a:cubicBezTo>
                    <a:pt x="499" y="1080"/>
                    <a:pt x="574" y="1005"/>
                    <a:pt x="574" y="907"/>
                  </a:cubicBezTo>
                  <a:lnTo>
                    <a:pt x="574" y="713"/>
                  </a:lnTo>
                  <a:lnTo>
                    <a:pt x="634" y="713"/>
                  </a:lnTo>
                  <a:cubicBezTo>
                    <a:pt x="728" y="713"/>
                    <a:pt x="806" y="634"/>
                    <a:pt x="806" y="540"/>
                  </a:cubicBezTo>
                  <a:cubicBezTo>
                    <a:pt x="806" y="447"/>
                    <a:pt x="728" y="367"/>
                    <a:pt x="634" y="367"/>
                  </a:cubicBezTo>
                  <a:lnTo>
                    <a:pt x="574" y="367"/>
                  </a:lnTo>
                  <a:lnTo>
                    <a:pt x="574" y="173"/>
                  </a:lnTo>
                  <a:cubicBezTo>
                    <a:pt x="574" y="75"/>
                    <a:pt x="499"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0"/>
            <p:cNvSpPr/>
            <p:nvPr/>
          </p:nvSpPr>
          <p:spPr>
            <a:xfrm>
              <a:off x="5002338" y="1034031"/>
              <a:ext cx="85416" cy="23959"/>
            </a:xfrm>
            <a:custGeom>
              <a:avLst/>
              <a:gdLst/>
              <a:ahLst/>
              <a:cxnLst/>
              <a:rect l="l" t="t" r="r" b="b"/>
              <a:pathLst>
                <a:path w="2410" h="676" extrusionOk="0">
                  <a:moveTo>
                    <a:pt x="1208" y="0"/>
                  </a:moveTo>
                  <a:cubicBezTo>
                    <a:pt x="1147" y="0"/>
                    <a:pt x="1095" y="31"/>
                    <a:pt x="1061" y="79"/>
                  </a:cubicBezTo>
                  <a:cubicBezTo>
                    <a:pt x="979" y="206"/>
                    <a:pt x="855" y="292"/>
                    <a:pt x="709" y="323"/>
                  </a:cubicBezTo>
                  <a:cubicBezTo>
                    <a:pt x="670" y="331"/>
                    <a:pt x="631" y="335"/>
                    <a:pt x="593" y="335"/>
                  </a:cubicBezTo>
                  <a:cubicBezTo>
                    <a:pt x="485" y="335"/>
                    <a:pt x="381" y="305"/>
                    <a:pt x="289" y="244"/>
                  </a:cubicBezTo>
                  <a:cubicBezTo>
                    <a:pt x="259" y="225"/>
                    <a:pt x="226" y="216"/>
                    <a:pt x="193" y="216"/>
                  </a:cubicBezTo>
                  <a:cubicBezTo>
                    <a:pt x="137" y="216"/>
                    <a:pt x="83" y="243"/>
                    <a:pt x="49" y="292"/>
                  </a:cubicBezTo>
                  <a:cubicBezTo>
                    <a:pt x="1" y="372"/>
                    <a:pt x="23" y="480"/>
                    <a:pt x="102" y="529"/>
                  </a:cubicBezTo>
                  <a:cubicBezTo>
                    <a:pt x="252" y="630"/>
                    <a:pt x="424" y="675"/>
                    <a:pt x="593" y="675"/>
                  </a:cubicBezTo>
                  <a:cubicBezTo>
                    <a:pt x="814" y="675"/>
                    <a:pt x="1035" y="593"/>
                    <a:pt x="1208" y="435"/>
                  </a:cubicBezTo>
                  <a:cubicBezTo>
                    <a:pt x="1377" y="592"/>
                    <a:pt x="1597" y="676"/>
                    <a:pt x="1821" y="676"/>
                  </a:cubicBezTo>
                  <a:cubicBezTo>
                    <a:pt x="1988" y="676"/>
                    <a:pt x="2158" y="628"/>
                    <a:pt x="2309" y="529"/>
                  </a:cubicBezTo>
                  <a:cubicBezTo>
                    <a:pt x="2387" y="480"/>
                    <a:pt x="2410" y="372"/>
                    <a:pt x="2361" y="292"/>
                  </a:cubicBezTo>
                  <a:cubicBezTo>
                    <a:pt x="2328" y="243"/>
                    <a:pt x="2274" y="216"/>
                    <a:pt x="2218" y="216"/>
                  </a:cubicBezTo>
                  <a:cubicBezTo>
                    <a:pt x="2185" y="216"/>
                    <a:pt x="2152" y="225"/>
                    <a:pt x="2122" y="244"/>
                  </a:cubicBezTo>
                  <a:cubicBezTo>
                    <a:pt x="2028" y="305"/>
                    <a:pt x="1923" y="334"/>
                    <a:pt x="1819" y="334"/>
                  </a:cubicBezTo>
                  <a:cubicBezTo>
                    <a:pt x="1637" y="334"/>
                    <a:pt x="1457" y="244"/>
                    <a:pt x="1350" y="79"/>
                  </a:cubicBezTo>
                  <a:cubicBezTo>
                    <a:pt x="1316" y="31"/>
                    <a:pt x="1263" y="0"/>
                    <a:pt x="1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 name="Google Shape;440;p20">
            <a:extLst>
              <a:ext uri="{FF2B5EF4-FFF2-40B4-BE49-F238E27FC236}">
                <a16:creationId xmlns:a16="http://schemas.microsoft.com/office/drawing/2014/main" id="{D6ACF001-6A4B-2FCB-8719-3ED98E0FF973}"/>
              </a:ext>
            </a:extLst>
          </p:cNvPr>
          <p:cNvCxnSpPr/>
          <p:nvPr/>
        </p:nvCxnSpPr>
        <p:spPr>
          <a:xfrm>
            <a:off x="4659708" y="3690145"/>
            <a:ext cx="0" cy="643200"/>
          </a:xfrm>
          <a:prstGeom prst="straightConnector1">
            <a:avLst/>
          </a:prstGeom>
          <a:noFill/>
          <a:ln w="19050" cap="flat" cmpd="sng">
            <a:solidFill>
              <a:schemeClr val="lt1"/>
            </a:solidFill>
            <a:prstDash val="solid"/>
            <a:round/>
            <a:headEnd type="oval" w="med" len="med"/>
            <a:tailEnd type="oval" w="med" len="med"/>
          </a:ln>
        </p:spPr>
      </p:cxnSp>
      <p:sp>
        <p:nvSpPr>
          <p:cNvPr id="7" name="Google Shape;461;p20">
            <a:extLst>
              <a:ext uri="{FF2B5EF4-FFF2-40B4-BE49-F238E27FC236}">
                <a16:creationId xmlns:a16="http://schemas.microsoft.com/office/drawing/2014/main" id="{F6AE61BB-5D4F-0934-BD09-E057D47BFC39}"/>
              </a:ext>
            </a:extLst>
          </p:cNvPr>
          <p:cNvSpPr/>
          <p:nvPr/>
        </p:nvSpPr>
        <p:spPr>
          <a:xfrm flipH="1">
            <a:off x="5002308" y="4011745"/>
            <a:ext cx="800063" cy="758169"/>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accent6">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393;p19">
            <a:extLst>
              <a:ext uri="{FF2B5EF4-FFF2-40B4-BE49-F238E27FC236}">
                <a16:creationId xmlns:a16="http://schemas.microsoft.com/office/drawing/2014/main" id="{1F37E303-7309-F4C7-AF19-4584E4224B7A}"/>
              </a:ext>
            </a:extLst>
          </p:cNvPr>
          <p:cNvGrpSpPr/>
          <p:nvPr/>
        </p:nvGrpSpPr>
        <p:grpSpPr>
          <a:xfrm>
            <a:off x="5186513" y="4143129"/>
            <a:ext cx="410211" cy="495399"/>
            <a:chOff x="6529385" y="804681"/>
            <a:chExt cx="342871" cy="414075"/>
          </a:xfrm>
          <a:solidFill>
            <a:schemeClr val="accent5">
              <a:lumMod val="75000"/>
            </a:schemeClr>
          </a:solidFill>
        </p:grpSpPr>
        <p:sp>
          <p:nvSpPr>
            <p:cNvPr id="9" name="Google Shape;394;p19">
              <a:extLst>
                <a:ext uri="{FF2B5EF4-FFF2-40B4-BE49-F238E27FC236}">
                  <a16:creationId xmlns:a16="http://schemas.microsoft.com/office/drawing/2014/main" id="{8C194AD3-E65C-4CDE-E8E0-0DA41F83F03B}"/>
                </a:ext>
              </a:extLst>
            </p:cNvPr>
            <p:cNvSpPr/>
            <p:nvPr/>
          </p:nvSpPr>
          <p:spPr>
            <a:xfrm>
              <a:off x="6529385" y="804681"/>
              <a:ext cx="342871" cy="414075"/>
            </a:xfrm>
            <a:custGeom>
              <a:avLst/>
              <a:gdLst/>
              <a:ahLst/>
              <a:cxnLst/>
              <a:rect l="l" t="t" r="r" b="b"/>
              <a:pathLst>
                <a:path w="9674" h="11683" extrusionOk="0">
                  <a:moveTo>
                    <a:pt x="1334" y="6352"/>
                  </a:moveTo>
                  <a:lnTo>
                    <a:pt x="1334" y="7097"/>
                  </a:lnTo>
                  <a:cubicBezTo>
                    <a:pt x="1252" y="7041"/>
                    <a:pt x="1151" y="7007"/>
                    <a:pt x="1050" y="7007"/>
                  </a:cubicBezTo>
                  <a:lnTo>
                    <a:pt x="926" y="7007"/>
                  </a:lnTo>
                  <a:cubicBezTo>
                    <a:pt x="832" y="7007"/>
                    <a:pt x="758" y="7086"/>
                    <a:pt x="758" y="7180"/>
                  </a:cubicBezTo>
                  <a:cubicBezTo>
                    <a:pt x="758" y="7273"/>
                    <a:pt x="832" y="7348"/>
                    <a:pt x="926" y="7348"/>
                  </a:cubicBezTo>
                  <a:lnTo>
                    <a:pt x="1050" y="7348"/>
                  </a:lnTo>
                  <a:cubicBezTo>
                    <a:pt x="1099" y="7348"/>
                    <a:pt x="1147" y="7374"/>
                    <a:pt x="1177" y="7415"/>
                  </a:cubicBezTo>
                  <a:lnTo>
                    <a:pt x="1334" y="7633"/>
                  </a:lnTo>
                  <a:lnTo>
                    <a:pt x="1334" y="8008"/>
                  </a:lnTo>
                  <a:lnTo>
                    <a:pt x="1173" y="8008"/>
                  </a:lnTo>
                  <a:cubicBezTo>
                    <a:pt x="716" y="8008"/>
                    <a:pt x="345" y="7636"/>
                    <a:pt x="345" y="7180"/>
                  </a:cubicBezTo>
                  <a:cubicBezTo>
                    <a:pt x="345" y="6722"/>
                    <a:pt x="716" y="6352"/>
                    <a:pt x="1173" y="6352"/>
                  </a:cubicBezTo>
                  <a:close/>
                  <a:moveTo>
                    <a:pt x="8501" y="6352"/>
                  </a:moveTo>
                  <a:cubicBezTo>
                    <a:pt x="8958" y="6352"/>
                    <a:pt x="9329" y="6722"/>
                    <a:pt x="9329" y="7180"/>
                  </a:cubicBezTo>
                  <a:cubicBezTo>
                    <a:pt x="9329" y="7636"/>
                    <a:pt x="8958" y="8008"/>
                    <a:pt x="8501" y="8008"/>
                  </a:cubicBezTo>
                  <a:lnTo>
                    <a:pt x="8340" y="8008"/>
                  </a:lnTo>
                  <a:lnTo>
                    <a:pt x="8340" y="7633"/>
                  </a:lnTo>
                  <a:lnTo>
                    <a:pt x="8498" y="7415"/>
                  </a:lnTo>
                  <a:cubicBezTo>
                    <a:pt x="8527" y="7374"/>
                    <a:pt x="8576" y="7348"/>
                    <a:pt x="8625" y="7348"/>
                  </a:cubicBezTo>
                  <a:lnTo>
                    <a:pt x="8745" y="7348"/>
                  </a:lnTo>
                  <a:cubicBezTo>
                    <a:pt x="8842" y="7348"/>
                    <a:pt x="8918" y="7273"/>
                    <a:pt x="8918" y="7180"/>
                  </a:cubicBezTo>
                  <a:cubicBezTo>
                    <a:pt x="8918" y="7086"/>
                    <a:pt x="8842" y="7007"/>
                    <a:pt x="8745" y="7007"/>
                  </a:cubicBezTo>
                  <a:lnTo>
                    <a:pt x="8625" y="7007"/>
                  </a:lnTo>
                  <a:cubicBezTo>
                    <a:pt x="8524" y="7007"/>
                    <a:pt x="8423" y="7041"/>
                    <a:pt x="8340" y="7097"/>
                  </a:cubicBezTo>
                  <a:lnTo>
                    <a:pt x="8340" y="6352"/>
                  </a:lnTo>
                  <a:close/>
                  <a:moveTo>
                    <a:pt x="4837" y="1"/>
                  </a:moveTo>
                  <a:cubicBezTo>
                    <a:pt x="2837" y="1"/>
                    <a:pt x="1211" y="1627"/>
                    <a:pt x="1211" y="3628"/>
                  </a:cubicBezTo>
                  <a:cubicBezTo>
                    <a:pt x="1211" y="4197"/>
                    <a:pt x="1342" y="4737"/>
                    <a:pt x="1578" y="5220"/>
                  </a:cubicBezTo>
                  <a:cubicBezTo>
                    <a:pt x="1436" y="5280"/>
                    <a:pt x="1334" y="5423"/>
                    <a:pt x="1334" y="5587"/>
                  </a:cubicBezTo>
                  <a:lnTo>
                    <a:pt x="1334" y="6007"/>
                  </a:lnTo>
                  <a:lnTo>
                    <a:pt x="1173" y="6007"/>
                  </a:lnTo>
                  <a:cubicBezTo>
                    <a:pt x="525" y="6007"/>
                    <a:pt x="1" y="6531"/>
                    <a:pt x="1" y="7180"/>
                  </a:cubicBezTo>
                  <a:cubicBezTo>
                    <a:pt x="1" y="7824"/>
                    <a:pt x="525" y="8349"/>
                    <a:pt x="1173" y="8349"/>
                  </a:cubicBezTo>
                  <a:lnTo>
                    <a:pt x="1342" y="8349"/>
                  </a:lnTo>
                  <a:cubicBezTo>
                    <a:pt x="1357" y="8660"/>
                    <a:pt x="1417" y="8963"/>
                    <a:pt x="1514" y="9259"/>
                  </a:cubicBezTo>
                  <a:cubicBezTo>
                    <a:pt x="1536" y="9330"/>
                    <a:pt x="1604" y="9375"/>
                    <a:pt x="1675" y="9375"/>
                  </a:cubicBezTo>
                  <a:cubicBezTo>
                    <a:pt x="1694" y="9375"/>
                    <a:pt x="1709" y="9375"/>
                    <a:pt x="1728" y="9367"/>
                  </a:cubicBezTo>
                  <a:cubicBezTo>
                    <a:pt x="1818" y="9338"/>
                    <a:pt x="1866" y="9240"/>
                    <a:pt x="1837" y="9150"/>
                  </a:cubicBezTo>
                  <a:cubicBezTo>
                    <a:pt x="1732" y="8828"/>
                    <a:pt x="1675" y="8491"/>
                    <a:pt x="1675" y="8146"/>
                  </a:cubicBezTo>
                  <a:lnTo>
                    <a:pt x="1675" y="5587"/>
                  </a:lnTo>
                  <a:cubicBezTo>
                    <a:pt x="1675" y="5553"/>
                    <a:pt x="1702" y="5527"/>
                    <a:pt x="1735" y="5527"/>
                  </a:cubicBezTo>
                  <a:lnTo>
                    <a:pt x="1747" y="5527"/>
                  </a:lnTo>
                  <a:cubicBezTo>
                    <a:pt x="2387" y="6565"/>
                    <a:pt x="3533" y="7258"/>
                    <a:pt x="4837" y="7258"/>
                  </a:cubicBezTo>
                  <a:cubicBezTo>
                    <a:pt x="5636" y="7258"/>
                    <a:pt x="6392" y="7003"/>
                    <a:pt x="7029" y="6520"/>
                  </a:cubicBezTo>
                  <a:cubicBezTo>
                    <a:pt x="7385" y="6250"/>
                    <a:pt x="7692" y="5909"/>
                    <a:pt x="7929" y="5527"/>
                  </a:cubicBezTo>
                  <a:lnTo>
                    <a:pt x="7939" y="5527"/>
                  </a:lnTo>
                  <a:cubicBezTo>
                    <a:pt x="7973" y="5527"/>
                    <a:pt x="8000" y="5553"/>
                    <a:pt x="8000" y="5587"/>
                  </a:cubicBezTo>
                  <a:lnTo>
                    <a:pt x="8000" y="8180"/>
                  </a:lnTo>
                  <a:cubicBezTo>
                    <a:pt x="8000" y="9023"/>
                    <a:pt x="7670" y="9817"/>
                    <a:pt x="7070" y="10413"/>
                  </a:cubicBezTo>
                  <a:cubicBezTo>
                    <a:pt x="6475" y="11012"/>
                    <a:pt x="5681" y="11338"/>
                    <a:pt x="4837" y="11338"/>
                  </a:cubicBezTo>
                  <a:cubicBezTo>
                    <a:pt x="3743" y="11338"/>
                    <a:pt x="2740" y="10776"/>
                    <a:pt x="2159" y="9836"/>
                  </a:cubicBezTo>
                  <a:cubicBezTo>
                    <a:pt x="2125" y="9785"/>
                    <a:pt x="2070" y="9756"/>
                    <a:pt x="2013" y="9756"/>
                  </a:cubicBezTo>
                  <a:cubicBezTo>
                    <a:pt x="1982" y="9756"/>
                    <a:pt x="1950" y="9765"/>
                    <a:pt x="1922" y="9784"/>
                  </a:cubicBezTo>
                  <a:cubicBezTo>
                    <a:pt x="1840" y="9832"/>
                    <a:pt x="1818" y="9937"/>
                    <a:pt x="1866" y="10016"/>
                  </a:cubicBezTo>
                  <a:cubicBezTo>
                    <a:pt x="2515" y="11057"/>
                    <a:pt x="3623" y="11679"/>
                    <a:pt x="4837" y="11683"/>
                  </a:cubicBezTo>
                  <a:cubicBezTo>
                    <a:pt x="5774" y="11683"/>
                    <a:pt x="6651" y="11316"/>
                    <a:pt x="7314" y="10656"/>
                  </a:cubicBezTo>
                  <a:cubicBezTo>
                    <a:pt x="7936" y="10035"/>
                    <a:pt x="8295" y="9222"/>
                    <a:pt x="8337" y="8349"/>
                  </a:cubicBezTo>
                  <a:lnTo>
                    <a:pt x="8501" y="8349"/>
                  </a:lnTo>
                  <a:cubicBezTo>
                    <a:pt x="9150" y="8349"/>
                    <a:pt x="9674" y="7824"/>
                    <a:pt x="9674" y="7180"/>
                  </a:cubicBezTo>
                  <a:cubicBezTo>
                    <a:pt x="9674" y="6535"/>
                    <a:pt x="9150" y="6007"/>
                    <a:pt x="8501" y="6007"/>
                  </a:cubicBezTo>
                  <a:lnTo>
                    <a:pt x="8340" y="6007"/>
                  </a:lnTo>
                  <a:lnTo>
                    <a:pt x="8340" y="5587"/>
                  </a:lnTo>
                  <a:cubicBezTo>
                    <a:pt x="8340" y="5423"/>
                    <a:pt x="8239" y="5280"/>
                    <a:pt x="8097" y="5220"/>
                  </a:cubicBezTo>
                  <a:cubicBezTo>
                    <a:pt x="8187" y="5041"/>
                    <a:pt x="8261" y="4849"/>
                    <a:pt x="8318" y="4658"/>
                  </a:cubicBezTo>
                  <a:cubicBezTo>
                    <a:pt x="8344" y="4569"/>
                    <a:pt x="8292" y="4471"/>
                    <a:pt x="8202" y="4444"/>
                  </a:cubicBezTo>
                  <a:cubicBezTo>
                    <a:pt x="8186" y="4440"/>
                    <a:pt x="8170" y="4438"/>
                    <a:pt x="8154" y="4438"/>
                  </a:cubicBezTo>
                  <a:cubicBezTo>
                    <a:pt x="8080" y="4438"/>
                    <a:pt x="8009" y="4486"/>
                    <a:pt x="7988" y="4560"/>
                  </a:cubicBezTo>
                  <a:cubicBezTo>
                    <a:pt x="7794" y="5228"/>
                    <a:pt x="7377" y="5827"/>
                    <a:pt x="6823" y="6246"/>
                  </a:cubicBezTo>
                  <a:cubicBezTo>
                    <a:pt x="6246" y="6685"/>
                    <a:pt x="5560" y="6914"/>
                    <a:pt x="4837" y="6914"/>
                  </a:cubicBezTo>
                  <a:cubicBezTo>
                    <a:pt x="3024" y="6914"/>
                    <a:pt x="1552" y="5441"/>
                    <a:pt x="1552" y="3628"/>
                  </a:cubicBezTo>
                  <a:cubicBezTo>
                    <a:pt x="1552" y="1818"/>
                    <a:pt x="3024" y="343"/>
                    <a:pt x="4837" y="343"/>
                  </a:cubicBezTo>
                  <a:cubicBezTo>
                    <a:pt x="6651" y="343"/>
                    <a:pt x="8123" y="1818"/>
                    <a:pt x="8123" y="3628"/>
                  </a:cubicBezTo>
                  <a:cubicBezTo>
                    <a:pt x="8123" y="3692"/>
                    <a:pt x="8119" y="3751"/>
                    <a:pt x="8119" y="3815"/>
                  </a:cubicBezTo>
                  <a:cubicBezTo>
                    <a:pt x="8112" y="3909"/>
                    <a:pt x="8183" y="3991"/>
                    <a:pt x="8280" y="3995"/>
                  </a:cubicBezTo>
                  <a:cubicBezTo>
                    <a:pt x="8282" y="3995"/>
                    <a:pt x="8285" y="3995"/>
                    <a:pt x="8287" y="3995"/>
                  </a:cubicBezTo>
                  <a:cubicBezTo>
                    <a:pt x="8377" y="3995"/>
                    <a:pt x="8453" y="3925"/>
                    <a:pt x="8460" y="3834"/>
                  </a:cubicBezTo>
                  <a:cubicBezTo>
                    <a:pt x="8464" y="3767"/>
                    <a:pt x="8464" y="3699"/>
                    <a:pt x="8464" y="3628"/>
                  </a:cubicBezTo>
                  <a:cubicBezTo>
                    <a:pt x="8464" y="1627"/>
                    <a:pt x="6838" y="1"/>
                    <a:pt x="48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95;p19">
              <a:extLst>
                <a:ext uri="{FF2B5EF4-FFF2-40B4-BE49-F238E27FC236}">
                  <a16:creationId xmlns:a16="http://schemas.microsoft.com/office/drawing/2014/main" id="{55CD11F9-A66B-0795-89D3-8D9DD7FC8830}"/>
                </a:ext>
              </a:extLst>
            </p:cNvPr>
            <p:cNvSpPr/>
            <p:nvPr/>
          </p:nvSpPr>
          <p:spPr>
            <a:xfrm>
              <a:off x="6667754" y="1159994"/>
              <a:ext cx="66171" cy="23038"/>
            </a:xfrm>
            <a:custGeom>
              <a:avLst/>
              <a:gdLst/>
              <a:ahLst/>
              <a:cxnLst/>
              <a:rect l="l" t="t" r="r" b="b"/>
              <a:pathLst>
                <a:path w="1867" h="650" extrusionOk="0">
                  <a:moveTo>
                    <a:pt x="186" y="0"/>
                  </a:moveTo>
                  <a:cubicBezTo>
                    <a:pt x="142" y="0"/>
                    <a:pt x="97" y="17"/>
                    <a:pt x="64" y="51"/>
                  </a:cubicBezTo>
                  <a:cubicBezTo>
                    <a:pt x="1" y="118"/>
                    <a:pt x="1" y="226"/>
                    <a:pt x="64" y="290"/>
                  </a:cubicBezTo>
                  <a:cubicBezTo>
                    <a:pt x="304" y="530"/>
                    <a:pt x="619" y="650"/>
                    <a:pt x="933" y="650"/>
                  </a:cubicBezTo>
                  <a:cubicBezTo>
                    <a:pt x="1248" y="650"/>
                    <a:pt x="1563" y="530"/>
                    <a:pt x="1799" y="290"/>
                  </a:cubicBezTo>
                  <a:cubicBezTo>
                    <a:pt x="1867" y="226"/>
                    <a:pt x="1867" y="118"/>
                    <a:pt x="1799" y="51"/>
                  </a:cubicBezTo>
                  <a:cubicBezTo>
                    <a:pt x="1767" y="17"/>
                    <a:pt x="1724" y="0"/>
                    <a:pt x="1680" y="0"/>
                  </a:cubicBezTo>
                  <a:cubicBezTo>
                    <a:pt x="1637" y="0"/>
                    <a:pt x="1593" y="17"/>
                    <a:pt x="1559" y="51"/>
                  </a:cubicBezTo>
                  <a:cubicBezTo>
                    <a:pt x="1387" y="223"/>
                    <a:pt x="1160" y="309"/>
                    <a:pt x="934" y="309"/>
                  </a:cubicBezTo>
                  <a:cubicBezTo>
                    <a:pt x="707" y="309"/>
                    <a:pt x="480" y="223"/>
                    <a:pt x="307" y="51"/>
                  </a:cubicBezTo>
                  <a:cubicBezTo>
                    <a:pt x="274" y="17"/>
                    <a:pt x="230" y="0"/>
                    <a:pt x="1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96;p19">
              <a:extLst>
                <a:ext uri="{FF2B5EF4-FFF2-40B4-BE49-F238E27FC236}">
                  <a16:creationId xmlns:a16="http://schemas.microsoft.com/office/drawing/2014/main" id="{210419DF-8EA3-23A1-08E5-27E7E0A256CE}"/>
                </a:ext>
              </a:extLst>
            </p:cNvPr>
            <p:cNvSpPr/>
            <p:nvPr/>
          </p:nvSpPr>
          <p:spPr>
            <a:xfrm>
              <a:off x="6725135" y="1073585"/>
              <a:ext cx="49938" cy="31119"/>
            </a:xfrm>
            <a:custGeom>
              <a:avLst/>
              <a:gdLst/>
              <a:ahLst/>
              <a:cxnLst/>
              <a:rect l="l" t="t" r="r" b="b"/>
              <a:pathLst>
                <a:path w="1409" h="878" extrusionOk="0">
                  <a:moveTo>
                    <a:pt x="172" y="1"/>
                  </a:moveTo>
                  <a:cubicBezTo>
                    <a:pt x="79" y="1"/>
                    <a:pt x="0" y="79"/>
                    <a:pt x="0" y="174"/>
                  </a:cubicBezTo>
                  <a:cubicBezTo>
                    <a:pt x="0" y="563"/>
                    <a:pt x="319" y="878"/>
                    <a:pt x="704" y="878"/>
                  </a:cubicBezTo>
                  <a:cubicBezTo>
                    <a:pt x="1094" y="878"/>
                    <a:pt x="1408" y="563"/>
                    <a:pt x="1408" y="174"/>
                  </a:cubicBezTo>
                  <a:cubicBezTo>
                    <a:pt x="1408" y="79"/>
                    <a:pt x="1334" y="1"/>
                    <a:pt x="1237" y="1"/>
                  </a:cubicBezTo>
                  <a:cubicBezTo>
                    <a:pt x="1142" y="1"/>
                    <a:pt x="1068" y="79"/>
                    <a:pt x="1068" y="174"/>
                  </a:cubicBezTo>
                  <a:cubicBezTo>
                    <a:pt x="1068" y="371"/>
                    <a:pt x="903" y="537"/>
                    <a:pt x="704" y="537"/>
                  </a:cubicBezTo>
                  <a:cubicBezTo>
                    <a:pt x="506" y="537"/>
                    <a:pt x="345" y="371"/>
                    <a:pt x="345" y="174"/>
                  </a:cubicBezTo>
                  <a:cubicBezTo>
                    <a:pt x="345" y="79"/>
                    <a:pt x="266" y="1"/>
                    <a:pt x="1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97;p19">
              <a:extLst>
                <a:ext uri="{FF2B5EF4-FFF2-40B4-BE49-F238E27FC236}">
                  <a16:creationId xmlns:a16="http://schemas.microsoft.com/office/drawing/2014/main" id="{296D50DA-2B5F-4EB5-30C7-C91C7D4AF2AF}"/>
                </a:ext>
              </a:extLst>
            </p:cNvPr>
            <p:cNvSpPr/>
            <p:nvPr/>
          </p:nvSpPr>
          <p:spPr>
            <a:xfrm>
              <a:off x="6626605" y="1073585"/>
              <a:ext cx="49974" cy="31119"/>
            </a:xfrm>
            <a:custGeom>
              <a:avLst/>
              <a:gdLst/>
              <a:ahLst/>
              <a:cxnLst/>
              <a:rect l="l" t="t" r="r" b="b"/>
              <a:pathLst>
                <a:path w="1410" h="878" extrusionOk="0">
                  <a:moveTo>
                    <a:pt x="168" y="1"/>
                  </a:moveTo>
                  <a:cubicBezTo>
                    <a:pt x="75" y="1"/>
                    <a:pt x="0" y="79"/>
                    <a:pt x="0" y="174"/>
                  </a:cubicBezTo>
                  <a:cubicBezTo>
                    <a:pt x="0" y="563"/>
                    <a:pt x="315" y="878"/>
                    <a:pt x="704" y="878"/>
                  </a:cubicBezTo>
                  <a:cubicBezTo>
                    <a:pt x="1090" y="878"/>
                    <a:pt x="1409" y="563"/>
                    <a:pt x="1409" y="174"/>
                  </a:cubicBezTo>
                  <a:cubicBezTo>
                    <a:pt x="1409" y="79"/>
                    <a:pt x="1330" y="1"/>
                    <a:pt x="1236" y="1"/>
                  </a:cubicBezTo>
                  <a:cubicBezTo>
                    <a:pt x="1143" y="1"/>
                    <a:pt x="1064" y="79"/>
                    <a:pt x="1064" y="174"/>
                  </a:cubicBezTo>
                  <a:cubicBezTo>
                    <a:pt x="1064" y="371"/>
                    <a:pt x="903" y="537"/>
                    <a:pt x="704" y="537"/>
                  </a:cubicBezTo>
                  <a:cubicBezTo>
                    <a:pt x="502" y="537"/>
                    <a:pt x="341" y="371"/>
                    <a:pt x="341" y="174"/>
                  </a:cubicBezTo>
                  <a:cubicBezTo>
                    <a:pt x="341" y="79"/>
                    <a:pt x="266"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98;p19">
              <a:extLst>
                <a:ext uri="{FF2B5EF4-FFF2-40B4-BE49-F238E27FC236}">
                  <a16:creationId xmlns:a16="http://schemas.microsoft.com/office/drawing/2014/main" id="{8BB0069A-EFF4-CFA3-47E1-485AB57ADD31}"/>
                </a:ext>
              </a:extLst>
            </p:cNvPr>
            <p:cNvSpPr/>
            <p:nvPr/>
          </p:nvSpPr>
          <p:spPr>
            <a:xfrm>
              <a:off x="6681683" y="865926"/>
              <a:ext cx="38278" cy="38278"/>
            </a:xfrm>
            <a:custGeom>
              <a:avLst/>
              <a:gdLst/>
              <a:ahLst/>
              <a:cxnLst/>
              <a:rect l="l" t="t" r="r" b="b"/>
              <a:pathLst>
                <a:path w="1080" h="1080" extrusionOk="0">
                  <a:moveTo>
                    <a:pt x="540" y="345"/>
                  </a:moveTo>
                  <a:cubicBezTo>
                    <a:pt x="649" y="345"/>
                    <a:pt x="739" y="431"/>
                    <a:pt x="739" y="540"/>
                  </a:cubicBezTo>
                  <a:cubicBezTo>
                    <a:pt x="739" y="648"/>
                    <a:pt x="649" y="738"/>
                    <a:pt x="540" y="738"/>
                  </a:cubicBezTo>
                  <a:cubicBezTo>
                    <a:pt x="431" y="738"/>
                    <a:pt x="342" y="648"/>
                    <a:pt x="342" y="540"/>
                  </a:cubicBezTo>
                  <a:cubicBezTo>
                    <a:pt x="342" y="431"/>
                    <a:pt x="431" y="345"/>
                    <a:pt x="540" y="345"/>
                  </a:cubicBezTo>
                  <a:close/>
                  <a:moveTo>
                    <a:pt x="540" y="0"/>
                  </a:moveTo>
                  <a:cubicBezTo>
                    <a:pt x="244" y="0"/>
                    <a:pt x="1" y="244"/>
                    <a:pt x="1" y="540"/>
                  </a:cubicBezTo>
                  <a:cubicBezTo>
                    <a:pt x="1" y="840"/>
                    <a:pt x="244" y="1079"/>
                    <a:pt x="540" y="1079"/>
                  </a:cubicBezTo>
                  <a:cubicBezTo>
                    <a:pt x="836" y="1079"/>
                    <a:pt x="1080" y="840"/>
                    <a:pt x="1080" y="540"/>
                  </a:cubicBezTo>
                  <a:cubicBezTo>
                    <a:pt x="1080" y="244"/>
                    <a:pt x="836" y="0"/>
                    <a:pt x="5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99;p19">
              <a:extLst>
                <a:ext uri="{FF2B5EF4-FFF2-40B4-BE49-F238E27FC236}">
                  <a16:creationId xmlns:a16="http://schemas.microsoft.com/office/drawing/2014/main" id="{1B52C4F1-E8EB-84D2-C222-DA0AEF7224F4}"/>
                </a:ext>
              </a:extLst>
            </p:cNvPr>
            <p:cNvSpPr/>
            <p:nvPr/>
          </p:nvSpPr>
          <p:spPr>
            <a:xfrm>
              <a:off x="6681683" y="962330"/>
              <a:ext cx="38278" cy="38278"/>
            </a:xfrm>
            <a:custGeom>
              <a:avLst/>
              <a:gdLst/>
              <a:ahLst/>
              <a:cxnLst/>
              <a:rect l="l" t="t" r="r" b="b"/>
              <a:pathLst>
                <a:path w="1080" h="1080" extrusionOk="0">
                  <a:moveTo>
                    <a:pt x="540" y="341"/>
                  </a:moveTo>
                  <a:cubicBezTo>
                    <a:pt x="649" y="341"/>
                    <a:pt x="739" y="431"/>
                    <a:pt x="739" y="540"/>
                  </a:cubicBezTo>
                  <a:cubicBezTo>
                    <a:pt x="739" y="648"/>
                    <a:pt x="649" y="738"/>
                    <a:pt x="540" y="738"/>
                  </a:cubicBezTo>
                  <a:cubicBezTo>
                    <a:pt x="431" y="738"/>
                    <a:pt x="342" y="648"/>
                    <a:pt x="342" y="540"/>
                  </a:cubicBezTo>
                  <a:cubicBezTo>
                    <a:pt x="342" y="431"/>
                    <a:pt x="431" y="341"/>
                    <a:pt x="540" y="341"/>
                  </a:cubicBezTo>
                  <a:close/>
                  <a:moveTo>
                    <a:pt x="540" y="0"/>
                  </a:moveTo>
                  <a:cubicBezTo>
                    <a:pt x="244" y="0"/>
                    <a:pt x="1" y="244"/>
                    <a:pt x="1" y="540"/>
                  </a:cubicBezTo>
                  <a:cubicBezTo>
                    <a:pt x="1" y="840"/>
                    <a:pt x="244" y="1079"/>
                    <a:pt x="540" y="1079"/>
                  </a:cubicBezTo>
                  <a:cubicBezTo>
                    <a:pt x="836" y="1079"/>
                    <a:pt x="1080" y="840"/>
                    <a:pt x="1080" y="540"/>
                  </a:cubicBezTo>
                  <a:cubicBezTo>
                    <a:pt x="1080" y="244"/>
                    <a:pt x="836" y="0"/>
                    <a:pt x="5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00;p19">
              <a:extLst>
                <a:ext uri="{FF2B5EF4-FFF2-40B4-BE49-F238E27FC236}">
                  <a16:creationId xmlns:a16="http://schemas.microsoft.com/office/drawing/2014/main" id="{6DD64028-302E-3004-4673-236110DC1B39}"/>
                </a:ext>
              </a:extLst>
            </p:cNvPr>
            <p:cNvSpPr/>
            <p:nvPr/>
          </p:nvSpPr>
          <p:spPr>
            <a:xfrm>
              <a:off x="6598286" y="830873"/>
              <a:ext cx="204964" cy="204893"/>
            </a:xfrm>
            <a:custGeom>
              <a:avLst/>
              <a:gdLst/>
              <a:ahLst/>
              <a:cxnLst/>
              <a:rect l="l" t="t" r="r" b="b"/>
              <a:pathLst>
                <a:path w="5783" h="5781" extrusionOk="0">
                  <a:moveTo>
                    <a:pt x="2893" y="341"/>
                  </a:moveTo>
                  <a:cubicBezTo>
                    <a:pt x="4299" y="341"/>
                    <a:pt x="5441" y="1484"/>
                    <a:pt x="5441" y="2889"/>
                  </a:cubicBezTo>
                  <a:cubicBezTo>
                    <a:pt x="5441" y="3830"/>
                    <a:pt x="4928" y="4653"/>
                    <a:pt x="4167" y="5096"/>
                  </a:cubicBezTo>
                  <a:cubicBezTo>
                    <a:pt x="4328" y="4852"/>
                    <a:pt x="4425" y="4563"/>
                    <a:pt x="4425" y="4249"/>
                  </a:cubicBezTo>
                  <a:cubicBezTo>
                    <a:pt x="4425" y="3406"/>
                    <a:pt x="3737" y="2720"/>
                    <a:pt x="2893" y="2720"/>
                  </a:cubicBezTo>
                  <a:cubicBezTo>
                    <a:pt x="2238" y="2720"/>
                    <a:pt x="1705" y="2184"/>
                    <a:pt x="1705" y="1529"/>
                  </a:cubicBezTo>
                  <a:cubicBezTo>
                    <a:pt x="1705" y="873"/>
                    <a:pt x="2241" y="341"/>
                    <a:pt x="2893" y="341"/>
                  </a:cubicBezTo>
                  <a:close/>
                  <a:moveTo>
                    <a:pt x="2893" y="0"/>
                  </a:moveTo>
                  <a:cubicBezTo>
                    <a:pt x="1736" y="0"/>
                    <a:pt x="694" y="686"/>
                    <a:pt x="237" y="1750"/>
                  </a:cubicBezTo>
                  <a:cubicBezTo>
                    <a:pt x="199" y="1836"/>
                    <a:pt x="241" y="1937"/>
                    <a:pt x="327" y="1975"/>
                  </a:cubicBezTo>
                  <a:cubicBezTo>
                    <a:pt x="349" y="1984"/>
                    <a:pt x="372" y="1989"/>
                    <a:pt x="394" y="1989"/>
                  </a:cubicBezTo>
                  <a:cubicBezTo>
                    <a:pt x="460" y="1989"/>
                    <a:pt x="524" y="1949"/>
                    <a:pt x="552" y="1885"/>
                  </a:cubicBezTo>
                  <a:cubicBezTo>
                    <a:pt x="773" y="1368"/>
                    <a:pt x="1152" y="952"/>
                    <a:pt x="1619" y="683"/>
                  </a:cubicBezTo>
                  <a:lnTo>
                    <a:pt x="1619" y="683"/>
                  </a:lnTo>
                  <a:cubicBezTo>
                    <a:pt x="1458" y="925"/>
                    <a:pt x="1361" y="1218"/>
                    <a:pt x="1361" y="1529"/>
                  </a:cubicBezTo>
                  <a:cubicBezTo>
                    <a:pt x="1361" y="2376"/>
                    <a:pt x="2051" y="3061"/>
                    <a:pt x="2893" y="3061"/>
                  </a:cubicBezTo>
                  <a:cubicBezTo>
                    <a:pt x="3549" y="3061"/>
                    <a:pt x="4081" y="3593"/>
                    <a:pt x="4081" y="4249"/>
                  </a:cubicBezTo>
                  <a:cubicBezTo>
                    <a:pt x="4081" y="4904"/>
                    <a:pt x="3552" y="5433"/>
                    <a:pt x="2900" y="5436"/>
                  </a:cubicBezTo>
                  <a:lnTo>
                    <a:pt x="2893" y="5436"/>
                  </a:lnTo>
                  <a:cubicBezTo>
                    <a:pt x="1489" y="5436"/>
                    <a:pt x="346" y="4294"/>
                    <a:pt x="346" y="2889"/>
                  </a:cubicBezTo>
                  <a:cubicBezTo>
                    <a:pt x="346" y="2796"/>
                    <a:pt x="350" y="2701"/>
                    <a:pt x="360" y="2611"/>
                  </a:cubicBezTo>
                  <a:cubicBezTo>
                    <a:pt x="372" y="2514"/>
                    <a:pt x="305" y="2431"/>
                    <a:pt x="211" y="2421"/>
                  </a:cubicBezTo>
                  <a:cubicBezTo>
                    <a:pt x="204" y="2420"/>
                    <a:pt x="197" y="2419"/>
                    <a:pt x="190" y="2419"/>
                  </a:cubicBezTo>
                  <a:cubicBezTo>
                    <a:pt x="105" y="2419"/>
                    <a:pt x="30" y="2483"/>
                    <a:pt x="20" y="2571"/>
                  </a:cubicBezTo>
                  <a:cubicBezTo>
                    <a:pt x="9" y="2675"/>
                    <a:pt x="1" y="2780"/>
                    <a:pt x="1" y="2889"/>
                  </a:cubicBezTo>
                  <a:cubicBezTo>
                    <a:pt x="1" y="4485"/>
                    <a:pt x="1301" y="5781"/>
                    <a:pt x="2893" y="5781"/>
                  </a:cubicBezTo>
                  <a:cubicBezTo>
                    <a:pt x="4486" y="5781"/>
                    <a:pt x="5782" y="4485"/>
                    <a:pt x="5782" y="2889"/>
                  </a:cubicBezTo>
                  <a:cubicBezTo>
                    <a:pt x="5782" y="1297"/>
                    <a:pt x="4486" y="0"/>
                    <a:pt x="28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432;p20">
            <a:extLst>
              <a:ext uri="{FF2B5EF4-FFF2-40B4-BE49-F238E27FC236}">
                <a16:creationId xmlns:a16="http://schemas.microsoft.com/office/drawing/2014/main" id="{18B25AF5-4AD4-ECDF-A3F8-2E60F9F3D5D6}"/>
              </a:ext>
            </a:extLst>
          </p:cNvPr>
          <p:cNvGrpSpPr/>
          <p:nvPr/>
        </p:nvGrpSpPr>
        <p:grpSpPr>
          <a:xfrm>
            <a:off x="5986576" y="4270985"/>
            <a:ext cx="2605528" cy="859129"/>
            <a:chOff x="5901700" y="2471695"/>
            <a:chExt cx="2605528" cy="859129"/>
          </a:xfrm>
        </p:grpSpPr>
        <p:sp>
          <p:nvSpPr>
            <p:cNvPr id="17" name="Google Shape;433;p20">
              <a:extLst>
                <a:ext uri="{FF2B5EF4-FFF2-40B4-BE49-F238E27FC236}">
                  <a16:creationId xmlns:a16="http://schemas.microsoft.com/office/drawing/2014/main" id="{F39B6A44-8380-B112-435A-966872CADE56}"/>
                </a:ext>
              </a:extLst>
            </p:cNvPr>
            <p:cNvSpPr txBox="1"/>
            <p:nvPr/>
          </p:nvSpPr>
          <p:spPr>
            <a:xfrm>
              <a:off x="5901709" y="2471695"/>
              <a:ext cx="2159400" cy="402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US" altLang="ko-KR" sz="1800" b="1" dirty="0">
                  <a:solidFill>
                    <a:schemeClr val="lt1"/>
                  </a:solidFill>
                  <a:latin typeface="Poppins"/>
                  <a:ea typeface="Poppins"/>
                  <a:cs typeface="Poppins"/>
                  <a:sym typeface="Poppins"/>
                </a:rPr>
                <a:t>IPO</a:t>
              </a:r>
              <a:endParaRPr sz="1800" b="1" dirty="0">
                <a:solidFill>
                  <a:schemeClr val="lt1"/>
                </a:solidFill>
                <a:latin typeface="Poppins"/>
                <a:ea typeface="Poppins"/>
                <a:cs typeface="Poppins"/>
                <a:sym typeface="Poppins"/>
              </a:endParaRPr>
            </a:p>
          </p:txBody>
        </p:sp>
        <p:sp>
          <p:nvSpPr>
            <p:cNvPr id="18" name="Google Shape;434;p20">
              <a:extLst>
                <a:ext uri="{FF2B5EF4-FFF2-40B4-BE49-F238E27FC236}">
                  <a16:creationId xmlns:a16="http://schemas.microsoft.com/office/drawing/2014/main" id="{92C6AE62-50B6-9166-74B3-939D3AF53375}"/>
                </a:ext>
              </a:extLst>
            </p:cNvPr>
            <p:cNvSpPr txBox="1"/>
            <p:nvPr/>
          </p:nvSpPr>
          <p:spPr>
            <a:xfrm>
              <a:off x="5901700" y="2758124"/>
              <a:ext cx="2605528"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lang="en-US" sz="1200" dirty="0">
                <a:solidFill>
                  <a:schemeClr val="dk1"/>
                </a:solidFill>
                <a:latin typeface="poppins" panose="00000500000000000000" pitchFamily="2" charset="0"/>
                <a:ea typeface="Poppins Light"/>
                <a:cs typeface="poppins" panose="00000500000000000000" pitchFamily="2" charset="0"/>
                <a:sym typeface="Poppins Light"/>
              </a:endParaRPr>
            </a:p>
          </p:txBody>
        </p:sp>
      </p:grpSp>
      <p:sp>
        <p:nvSpPr>
          <p:cNvPr id="21" name="Google Shape;220;p16">
            <a:extLst>
              <a:ext uri="{FF2B5EF4-FFF2-40B4-BE49-F238E27FC236}">
                <a16:creationId xmlns:a16="http://schemas.microsoft.com/office/drawing/2014/main" id="{B13801B0-8F60-1808-1700-81C7325ABE55}"/>
              </a:ext>
            </a:extLst>
          </p:cNvPr>
          <p:cNvSpPr txBox="1">
            <a:spLocks noGrp="1"/>
          </p:cNvSpPr>
          <p:nvPr>
            <p:ph type="title"/>
          </p:nvPr>
        </p:nvSpPr>
        <p:spPr>
          <a:xfrm>
            <a:off x="2572986" y="27663"/>
            <a:ext cx="3998028" cy="102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3600" dirty="0"/>
              <a:t>Startup funding</a:t>
            </a:r>
            <a:endParaRPr sz="3600" dirty="0"/>
          </a:p>
        </p:txBody>
      </p:sp>
      <p:sp>
        <p:nvSpPr>
          <p:cNvPr id="5" name="TextBox 4">
            <a:extLst>
              <a:ext uri="{FF2B5EF4-FFF2-40B4-BE49-F238E27FC236}">
                <a16:creationId xmlns:a16="http://schemas.microsoft.com/office/drawing/2014/main" id="{FC71BAFA-430C-9C69-39B3-35B7BE288318}"/>
              </a:ext>
            </a:extLst>
          </p:cNvPr>
          <p:cNvSpPr txBox="1"/>
          <p:nvPr/>
        </p:nvSpPr>
        <p:spPr>
          <a:xfrm>
            <a:off x="1380489" y="1457934"/>
            <a:ext cx="4572000" cy="307777"/>
          </a:xfrm>
          <a:prstGeom prst="rect">
            <a:avLst/>
          </a:prstGeom>
          <a:noFill/>
        </p:spPr>
        <p:txBody>
          <a:bodyPr wrap="square">
            <a:spAutoFit/>
          </a:bodyPr>
          <a:lstStyle/>
          <a:p>
            <a:r>
              <a:rPr lang="en-US" altLang="ko-KR" dirty="0"/>
              <a:t>Expected $</a:t>
            </a:r>
            <a:r>
              <a:rPr lang="ko-KR" altLang="en-US" dirty="0"/>
              <a:t>224,483.69</a:t>
            </a:r>
          </a:p>
        </p:txBody>
      </p:sp>
      <p:sp>
        <p:nvSpPr>
          <p:cNvPr id="6" name="TextBox 5">
            <a:extLst>
              <a:ext uri="{FF2B5EF4-FFF2-40B4-BE49-F238E27FC236}">
                <a16:creationId xmlns:a16="http://schemas.microsoft.com/office/drawing/2014/main" id="{B46F354E-97AE-B495-2F3C-BB0EE6851319}"/>
              </a:ext>
            </a:extLst>
          </p:cNvPr>
          <p:cNvSpPr txBox="1"/>
          <p:nvPr/>
        </p:nvSpPr>
        <p:spPr>
          <a:xfrm>
            <a:off x="5757463" y="2132774"/>
            <a:ext cx="4572000" cy="307777"/>
          </a:xfrm>
          <a:prstGeom prst="rect">
            <a:avLst/>
          </a:prstGeom>
          <a:noFill/>
        </p:spPr>
        <p:txBody>
          <a:bodyPr wrap="square">
            <a:spAutoFit/>
          </a:bodyPr>
          <a:lstStyle/>
          <a:p>
            <a:r>
              <a:rPr lang="en-US" altLang="ko-KR" dirty="0"/>
              <a:t>Expected $748,390.96</a:t>
            </a:r>
            <a:endParaRPr lang="ko-KR" alt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그림 87">
            <a:extLst>
              <a:ext uri="{FF2B5EF4-FFF2-40B4-BE49-F238E27FC236}">
                <a16:creationId xmlns:a16="http://schemas.microsoft.com/office/drawing/2014/main" id="{73250BA0-166D-90A3-5CA0-296199B8C067}"/>
              </a:ext>
            </a:extLst>
          </p:cNvPr>
          <p:cNvPicPr>
            <a:picLocks noChangeAspect="1"/>
          </p:cNvPicPr>
          <p:nvPr/>
        </p:nvPicPr>
        <p:blipFill>
          <a:blip r:embed="rId3"/>
          <a:stretch>
            <a:fillRect/>
          </a:stretch>
        </p:blipFill>
        <p:spPr>
          <a:xfrm>
            <a:off x="859395" y="1053856"/>
            <a:ext cx="1158340" cy="944962"/>
          </a:xfrm>
          <a:prstGeom prst="rect">
            <a:avLst/>
          </a:prstGeom>
        </p:spPr>
      </p:pic>
      <p:cxnSp>
        <p:nvCxnSpPr>
          <p:cNvPr id="3" name="Google Shape;1002;p37">
            <a:extLst>
              <a:ext uri="{FF2B5EF4-FFF2-40B4-BE49-F238E27FC236}">
                <a16:creationId xmlns:a16="http://schemas.microsoft.com/office/drawing/2014/main" id="{2B93FDD6-E80A-045B-1A13-7A46FF3693A6}"/>
              </a:ext>
            </a:extLst>
          </p:cNvPr>
          <p:cNvCxnSpPr>
            <a:cxnSpLocks/>
            <a:stCxn id="31" idx="3"/>
            <a:endCxn id="46" idx="1"/>
          </p:cNvCxnSpPr>
          <p:nvPr/>
        </p:nvCxnSpPr>
        <p:spPr>
          <a:xfrm>
            <a:off x="1915429" y="2227225"/>
            <a:ext cx="1853075" cy="0"/>
          </a:xfrm>
          <a:prstGeom prst="straightConnector1">
            <a:avLst/>
          </a:prstGeom>
          <a:noFill/>
          <a:ln w="19050" cap="flat" cmpd="sng">
            <a:solidFill>
              <a:schemeClr val="lt1"/>
            </a:solidFill>
            <a:prstDash val="solid"/>
            <a:round/>
            <a:headEnd type="oval" w="med" len="med"/>
            <a:tailEnd type="oval" w="med" len="med"/>
          </a:ln>
        </p:spPr>
      </p:cxnSp>
      <p:cxnSp>
        <p:nvCxnSpPr>
          <p:cNvPr id="4" name="Google Shape;1005;p37">
            <a:extLst>
              <a:ext uri="{FF2B5EF4-FFF2-40B4-BE49-F238E27FC236}">
                <a16:creationId xmlns:a16="http://schemas.microsoft.com/office/drawing/2014/main" id="{D4D562EB-5E46-61E9-D65B-23342DBFB3FC}"/>
              </a:ext>
            </a:extLst>
          </p:cNvPr>
          <p:cNvCxnSpPr>
            <a:cxnSpLocks/>
            <a:endCxn id="13" idx="1"/>
          </p:cNvCxnSpPr>
          <p:nvPr/>
        </p:nvCxnSpPr>
        <p:spPr>
          <a:xfrm>
            <a:off x="4882101" y="2227225"/>
            <a:ext cx="1233601" cy="0"/>
          </a:xfrm>
          <a:prstGeom prst="straightConnector1">
            <a:avLst/>
          </a:prstGeom>
          <a:noFill/>
          <a:ln w="19050" cap="flat" cmpd="sng">
            <a:solidFill>
              <a:schemeClr val="lt1"/>
            </a:solidFill>
            <a:prstDash val="solid"/>
            <a:round/>
            <a:headEnd type="oval" w="med" len="med"/>
            <a:tailEnd type="oval" w="med" len="med"/>
          </a:ln>
        </p:spPr>
      </p:cxnSp>
      <p:cxnSp>
        <p:nvCxnSpPr>
          <p:cNvPr id="5" name="Google Shape;1007;p37">
            <a:extLst>
              <a:ext uri="{FF2B5EF4-FFF2-40B4-BE49-F238E27FC236}">
                <a16:creationId xmlns:a16="http://schemas.microsoft.com/office/drawing/2014/main" id="{995A733E-4781-3B87-623E-EED53834FD9B}"/>
              </a:ext>
            </a:extLst>
          </p:cNvPr>
          <p:cNvCxnSpPr>
            <a:cxnSpLocks/>
            <a:endCxn id="50" idx="1"/>
          </p:cNvCxnSpPr>
          <p:nvPr/>
        </p:nvCxnSpPr>
        <p:spPr>
          <a:xfrm>
            <a:off x="7140271" y="2227225"/>
            <a:ext cx="727557" cy="0"/>
          </a:xfrm>
          <a:prstGeom prst="straightConnector1">
            <a:avLst/>
          </a:prstGeom>
          <a:noFill/>
          <a:ln w="19050" cap="flat" cmpd="sng">
            <a:solidFill>
              <a:schemeClr val="lt1"/>
            </a:solidFill>
            <a:prstDash val="solid"/>
            <a:round/>
            <a:headEnd type="oval" w="med" len="med"/>
            <a:tailEnd type="oval" w="med" len="med"/>
          </a:ln>
        </p:spPr>
      </p:cxnSp>
      <p:grpSp>
        <p:nvGrpSpPr>
          <p:cNvPr id="10" name="Google Shape;1017;p37">
            <a:extLst>
              <a:ext uri="{FF2B5EF4-FFF2-40B4-BE49-F238E27FC236}">
                <a16:creationId xmlns:a16="http://schemas.microsoft.com/office/drawing/2014/main" id="{35CDA192-3367-5A7D-1C33-F44AB596103E}"/>
              </a:ext>
            </a:extLst>
          </p:cNvPr>
          <p:cNvGrpSpPr/>
          <p:nvPr/>
        </p:nvGrpSpPr>
        <p:grpSpPr>
          <a:xfrm>
            <a:off x="5685213" y="1966825"/>
            <a:ext cx="1855500" cy="918323"/>
            <a:chOff x="4623936" y="1966825"/>
            <a:chExt cx="1855500" cy="918323"/>
          </a:xfrm>
        </p:grpSpPr>
        <p:sp>
          <p:nvSpPr>
            <p:cNvPr id="12" name="Google Shape;1014;p37">
              <a:extLst>
                <a:ext uri="{FF2B5EF4-FFF2-40B4-BE49-F238E27FC236}">
                  <a16:creationId xmlns:a16="http://schemas.microsoft.com/office/drawing/2014/main" id="{52128E1E-4421-4F4B-A7AE-D9CBD419DE70}"/>
                </a:ext>
              </a:extLst>
            </p:cNvPr>
            <p:cNvSpPr txBox="1"/>
            <p:nvPr/>
          </p:nvSpPr>
          <p:spPr>
            <a:xfrm>
              <a:off x="4623936" y="2502948"/>
              <a:ext cx="1855500" cy="382200"/>
            </a:xfrm>
            <a:prstGeom prst="rect">
              <a:avLst/>
            </a:prstGeom>
            <a:noFill/>
            <a:ln>
              <a:noFill/>
            </a:ln>
          </p:spPr>
          <p:txBody>
            <a:bodyPr spcFirstLastPara="1" wrap="square" lIns="91425" tIns="91425" rIns="91425" bIns="91425" anchor="b" anchorCtr="0">
              <a:noAutofit/>
            </a:bodyPr>
            <a:lstStyle/>
            <a:p>
              <a:pPr marL="0" marR="0" lvl="0" indent="0" algn="ctr" rtl="0">
                <a:spcBef>
                  <a:spcPts val="0"/>
                </a:spcBef>
                <a:spcAft>
                  <a:spcPts val="0"/>
                </a:spcAft>
                <a:buNone/>
              </a:pPr>
              <a:r>
                <a:rPr lang="en" sz="1800" b="1" dirty="0">
                  <a:solidFill>
                    <a:schemeClr val="lt1"/>
                  </a:solidFill>
                  <a:latin typeface="Poppins"/>
                  <a:ea typeface="Poppins"/>
                  <a:cs typeface="Poppins"/>
                  <a:sym typeface="Poppins"/>
                </a:rPr>
                <a:t>Series B</a:t>
              </a:r>
              <a:endParaRPr sz="1800" b="1" dirty="0">
                <a:solidFill>
                  <a:schemeClr val="lt1"/>
                </a:solidFill>
                <a:latin typeface="Poppins"/>
                <a:ea typeface="Poppins"/>
                <a:cs typeface="Poppins"/>
                <a:sym typeface="Poppins"/>
              </a:endParaRPr>
            </a:p>
          </p:txBody>
        </p:sp>
        <p:sp>
          <p:nvSpPr>
            <p:cNvPr id="13" name="Google Shape;1006;p37">
              <a:extLst>
                <a:ext uri="{FF2B5EF4-FFF2-40B4-BE49-F238E27FC236}">
                  <a16:creationId xmlns:a16="http://schemas.microsoft.com/office/drawing/2014/main" id="{E6FDAF78-0BFB-5077-268C-13CE11F33945}"/>
                </a:ext>
              </a:extLst>
            </p:cNvPr>
            <p:cNvSpPr txBox="1"/>
            <p:nvPr/>
          </p:nvSpPr>
          <p:spPr>
            <a:xfrm>
              <a:off x="5054425" y="1966825"/>
              <a:ext cx="994200" cy="5208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b="1" dirty="0">
                  <a:solidFill>
                    <a:schemeClr val="lt1"/>
                  </a:solidFill>
                  <a:latin typeface="Poppins"/>
                  <a:ea typeface="Poppins"/>
                  <a:cs typeface="Poppins"/>
                  <a:sym typeface="Poppins"/>
                </a:rPr>
                <a:t>2029</a:t>
              </a:r>
              <a:endParaRPr sz="1800" b="1" dirty="0">
                <a:solidFill>
                  <a:schemeClr val="lt1"/>
                </a:solidFill>
                <a:latin typeface="Poppins"/>
                <a:ea typeface="Poppins"/>
                <a:cs typeface="Poppins"/>
                <a:sym typeface="Poppins"/>
              </a:endParaRPr>
            </a:p>
          </p:txBody>
        </p:sp>
      </p:grpSp>
      <p:grpSp>
        <p:nvGrpSpPr>
          <p:cNvPr id="28" name="Google Shape;1036;p37">
            <a:extLst>
              <a:ext uri="{FF2B5EF4-FFF2-40B4-BE49-F238E27FC236}">
                <a16:creationId xmlns:a16="http://schemas.microsoft.com/office/drawing/2014/main" id="{2AA260CC-8C51-3AF1-A2CB-EF80FEA06B96}"/>
              </a:ext>
            </a:extLst>
          </p:cNvPr>
          <p:cNvGrpSpPr/>
          <p:nvPr/>
        </p:nvGrpSpPr>
        <p:grpSpPr>
          <a:xfrm>
            <a:off x="431236" y="1966825"/>
            <a:ext cx="2598835" cy="2421670"/>
            <a:chOff x="660882" y="1966825"/>
            <a:chExt cx="2598835" cy="2421670"/>
          </a:xfrm>
        </p:grpSpPr>
        <p:sp>
          <p:nvSpPr>
            <p:cNvPr id="29" name="Google Shape;1037;p37">
              <a:extLst>
                <a:ext uri="{FF2B5EF4-FFF2-40B4-BE49-F238E27FC236}">
                  <a16:creationId xmlns:a16="http://schemas.microsoft.com/office/drawing/2014/main" id="{62F9AB53-8344-6966-E469-A49A3B0E4EC9}"/>
                </a:ext>
              </a:extLst>
            </p:cNvPr>
            <p:cNvSpPr/>
            <p:nvPr/>
          </p:nvSpPr>
          <p:spPr>
            <a:xfrm>
              <a:off x="660882" y="2982095"/>
              <a:ext cx="2598835" cy="1406400"/>
            </a:xfrm>
            <a:prstGeom prst="rect">
              <a:avLst/>
            </a:prstGeom>
            <a:noFill/>
            <a:ln>
              <a:noFill/>
            </a:ln>
          </p:spPr>
          <p:txBody>
            <a:bodyPr spcFirstLastPara="1" wrap="square" lIns="91425" tIns="91425" rIns="91425" bIns="91425" anchor="t" anchorCtr="0">
              <a:noAutofit/>
            </a:bodyPr>
            <a:lstStyle/>
            <a:p>
              <a:pPr marL="457200" marR="0" lvl="0" indent="-311150" algn="l" rtl="0">
                <a:spcBef>
                  <a:spcPts val="0"/>
                </a:spcBef>
                <a:spcAft>
                  <a:spcPts val="0"/>
                </a:spcAft>
                <a:buClr>
                  <a:schemeClr val="lt1"/>
                </a:buClr>
                <a:buSzPts val="1300"/>
                <a:buFont typeface="Poppins Light"/>
                <a:buChar char="●"/>
              </a:pPr>
              <a:r>
                <a:rPr lang="en-US" sz="1200" dirty="0">
                  <a:solidFill>
                    <a:schemeClr val="dk1"/>
                  </a:solidFill>
                  <a:latin typeface="Poppins Light"/>
                  <a:ea typeface="Poppins Light"/>
                  <a:cs typeface="Poppins Light"/>
                  <a:sym typeface="Poppins Light"/>
                </a:rPr>
                <a:t>VC who have high tendency to invest in seed funding stage</a:t>
              </a:r>
            </a:p>
            <a:p>
              <a:pPr marL="146050" marR="0" lvl="0" algn="l" rtl="0">
                <a:spcBef>
                  <a:spcPts val="0"/>
                </a:spcBef>
                <a:spcAft>
                  <a:spcPts val="0"/>
                </a:spcAft>
                <a:buClr>
                  <a:schemeClr val="lt1"/>
                </a:buClr>
                <a:buSzPts val="1300"/>
              </a:pPr>
              <a:endParaRPr lang="en-US" sz="1200" dirty="0">
                <a:solidFill>
                  <a:schemeClr val="dk1"/>
                </a:solidFill>
                <a:latin typeface="Poppins Light"/>
                <a:ea typeface="Poppins Light"/>
                <a:cs typeface="Poppins Light"/>
                <a:sym typeface="Poppins Light"/>
              </a:endParaRPr>
            </a:p>
            <a:p>
              <a:pPr marL="457200" marR="0" lvl="0" indent="-311150" algn="l" rtl="0">
                <a:spcBef>
                  <a:spcPts val="0"/>
                </a:spcBef>
                <a:spcAft>
                  <a:spcPts val="0"/>
                </a:spcAft>
                <a:buClr>
                  <a:schemeClr val="lt1"/>
                </a:buClr>
                <a:buSzPts val="1300"/>
                <a:buFont typeface="Poppins Light"/>
                <a:buChar char="●"/>
              </a:pPr>
              <a:r>
                <a:rPr lang="en-US" sz="1200" dirty="0">
                  <a:solidFill>
                    <a:schemeClr val="dk1"/>
                  </a:solidFill>
                  <a:latin typeface="Poppins Light"/>
                  <a:ea typeface="Poppins Light"/>
                  <a:cs typeface="Poppins Light"/>
                  <a:sym typeface="Poppins Light"/>
                </a:rPr>
                <a:t>They usually invest in software, services </a:t>
              </a:r>
            </a:p>
            <a:p>
              <a:pPr marL="146050" marR="0" lvl="0" algn="l" rtl="0">
                <a:spcBef>
                  <a:spcPts val="0"/>
                </a:spcBef>
                <a:spcAft>
                  <a:spcPts val="0"/>
                </a:spcAft>
                <a:buClr>
                  <a:schemeClr val="lt1"/>
                </a:buClr>
                <a:buSzPts val="1300"/>
              </a:pPr>
              <a:endParaRPr lang="en-US" sz="1200" dirty="0">
                <a:solidFill>
                  <a:schemeClr val="dk1"/>
                </a:solidFill>
                <a:latin typeface="Poppins Light"/>
                <a:ea typeface="Poppins Light"/>
                <a:cs typeface="Poppins Light"/>
                <a:sym typeface="Poppins Light"/>
              </a:endParaRPr>
            </a:p>
            <a:p>
              <a:pPr marL="457200" marR="0" lvl="0" indent="-311150" algn="l" rtl="0">
                <a:spcBef>
                  <a:spcPts val="0"/>
                </a:spcBef>
                <a:spcAft>
                  <a:spcPts val="0"/>
                </a:spcAft>
                <a:buClr>
                  <a:schemeClr val="lt1"/>
                </a:buClr>
                <a:buSzPts val="1300"/>
                <a:buFont typeface="Poppins Light"/>
                <a:buChar char="●"/>
              </a:pPr>
              <a:r>
                <a:rPr lang="en-US" sz="1200" dirty="0">
                  <a:solidFill>
                    <a:schemeClr val="dk1"/>
                  </a:solidFill>
                  <a:latin typeface="Poppins Light"/>
                  <a:ea typeface="Poppins Light"/>
                  <a:cs typeface="Poppins Light"/>
                  <a:sym typeface="Poppins Light"/>
                </a:rPr>
                <a:t>They invested in Teladoc in early stage in 2008</a:t>
              </a:r>
            </a:p>
            <a:p>
              <a:pPr marL="457200" marR="0" lvl="0" indent="-311150" algn="l" rtl="0">
                <a:spcBef>
                  <a:spcPts val="0"/>
                </a:spcBef>
                <a:spcAft>
                  <a:spcPts val="0"/>
                </a:spcAft>
                <a:buClr>
                  <a:schemeClr val="lt1"/>
                </a:buClr>
                <a:buSzPts val="1300"/>
                <a:buFont typeface="Poppins Light"/>
                <a:buChar char="●"/>
              </a:pPr>
              <a:endParaRPr lang="en-US" sz="1300" dirty="0">
                <a:solidFill>
                  <a:schemeClr val="dk1"/>
                </a:solidFill>
                <a:latin typeface="Poppins Light"/>
                <a:ea typeface="Poppins Light"/>
                <a:cs typeface="Poppins Light"/>
                <a:sym typeface="Poppins Light"/>
              </a:endParaRPr>
            </a:p>
            <a:p>
              <a:pPr marL="457200" marR="0" lvl="0" indent="-311150" algn="l" rtl="0">
                <a:spcBef>
                  <a:spcPts val="0"/>
                </a:spcBef>
                <a:spcAft>
                  <a:spcPts val="0"/>
                </a:spcAft>
                <a:buClr>
                  <a:schemeClr val="lt1"/>
                </a:buClr>
                <a:buSzPts val="1300"/>
                <a:buFont typeface="Poppins Light"/>
                <a:buChar char="●"/>
              </a:pPr>
              <a:endParaRPr sz="1300" dirty="0">
                <a:solidFill>
                  <a:schemeClr val="dk1"/>
                </a:solidFill>
                <a:latin typeface="Poppins Light"/>
                <a:ea typeface="Poppins Light"/>
                <a:cs typeface="Poppins Light"/>
                <a:sym typeface="Poppins Light"/>
              </a:endParaRPr>
            </a:p>
          </p:txBody>
        </p:sp>
        <p:sp>
          <p:nvSpPr>
            <p:cNvPr id="30" name="Google Shape;1010;p37">
              <a:extLst>
                <a:ext uri="{FF2B5EF4-FFF2-40B4-BE49-F238E27FC236}">
                  <a16:creationId xmlns:a16="http://schemas.microsoft.com/office/drawing/2014/main" id="{9F6455E6-1AB2-9650-F1E3-4C81A5033640}"/>
                </a:ext>
              </a:extLst>
            </p:cNvPr>
            <p:cNvSpPr txBox="1"/>
            <p:nvPr/>
          </p:nvSpPr>
          <p:spPr>
            <a:xfrm>
              <a:off x="720000" y="2436507"/>
              <a:ext cx="1855500" cy="382200"/>
            </a:xfrm>
            <a:prstGeom prst="rect">
              <a:avLst/>
            </a:prstGeom>
            <a:noFill/>
            <a:ln>
              <a:noFill/>
            </a:ln>
          </p:spPr>
          <p:txBody>
            <a:bodyPr spcFirstLastPara="1" wrap="square" lIns="91425" tIns="91425" rIns="91425" bIns="91425" anchor="b" anchorCtr="0">
              <a:noAutofit/>
            </a:bodyPr>
            <a:lstStyle/>
            <a:p>
              <a:pPr marL="0" marR="0" lvl="0" indent="0" algn="ctr" rtl="0">
                <a:spcBef>
                  <a:spcPts val="0"/>
                </a:spcBef>
                <a:spcAft>
                  <a:spcPts val="0"/>
                </a:spcAft>
                <a:buNone/>
              </a:pPr>
              <a:r>
                <a:rPr lang="en-US" sz="1800" b="1" dirty="0">
                  <a:solidFill>
                    <a:schemeClr val="lt1"/>
                  </a:solidFill>
                  <a:latin typeface="Poppins"/>
                  <a:ea typeface="Poppins"/>
                  <a:cs typeface="Poppins"/>
                  <a:sym typeface="Poppins"/>
                </a:rPr>
                <a:t>Seed Funding</a:t>
              </a:r>
              <a:endParaRPr sz="1800" b="1" dirty="0">
                <a:solidFill>
                  <a:schemeClr val="lt1"/>
                </a:solidFill>
                <a:latin typeface="Poppins"/>
                <a:ea typeface="Poppins"/>
                <a:cs typeface="Poppins"/>
                <a:sym typeface="Poppins"/>
              </a:endParaRPr>
            </a:p>
          </p:txBody>
        </p:sp>
        <p:sp>
          <p:nvSpPr>
            <p:cNvPr id="31" name="Google Shape;1003;p37">
              <a:extLst>
                <a:ext uri="{FF2B5EF4-FFF2-40B4-BE49-F238E27FC236}">
                  <a16:creationId xmlns:a16="http://schemas.microsoft.com/office/drawing/2014/main" id="{9B227C8E-ED9D-8AF9-4D97-3A9C5F2DCBC5}"/>
                </a:ext>
              </a:extLst>
            </p:cNvPr>
            <p:cNvSpPr txBox="1"/>
            <p:nvPr/>
          </p:nvSpPr>
          <p:spPr>
            <a:xfrm>
              <a:off x="1150875" y="1966825"/>
              <a:ext cx="994200" cy="5208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b="1" dirty="0">
                  <a:solidFill>
                    <a:schemeClr val="lt1"/>
                  </a:solidFill>
                  <a:latin typeface="Poppins"/>
                  <a:ea typeface="Poppins"/>
                  <a:cs typeface="Poppins"/>
                  <a:sym typeface="Poppins"/>
                </a:rPr>
                <a:t>2023</a:t>
              </a:r>
              <a:endParaRPr sz="1800" b="1" dirty="0">
                <a:solidFill>
                  <a:schemeClr val="lt1"/>
                </a:solidFill>
                <a:latin typeface="Poppins"/>
                <a:ea typeface="Poppins"/>
                <a:cs typeface="Poppins"/>
                <a:sym typeface="Poppins"/>
              </a:endParaRPr>
            </a:p>
          </p:txBody>
        </p:sp>
      </p:grpSp>
      <p:grpSp>
        <p:nvGrpSpPr>
          <p:cNvPr id="43" name="Google Shape;1052;p37">
            <a:extLst>
              <a:ext uri="{FF2B5EF4-FFF2-40B4-BE49-F238E27FC236}">
                <a16:creationId xmlns:a16="http://schemas.microsoft.com/office/drawing/2014/main" id="{3CAB1DB4-D99A-6058-2295-686F95A866E0}"/>
              </a:ext>
            </a:extLst>
          </p:cNvPr>
          <p:cNvGrpSpPr/>
          <p:nvPr/>
        </p:nvGrpSpPr>
        <p:grpSpPr>
          <a:xfrm>
            <a:off x="3337992" y="1966825"/>
            <a:ext cx="4595046" cy="2428157"/>
            <a:chOff x="2671963" y="1966825"/>
            <a:chExt cx="4595046" cy="2428157"/>
          </a:xfrm>
        </p:grpSpPr>
        <p:sp>
          <p:nvSpPr>
            <p:cNvPr id="44" name="Google Shape;1053;p37">
              <a:extLst>
                <a:ext uri="{FF2B5EF4-FFF2-40B4-BE49-F238E27FC236}">
                  <a16:creationId xmlns:a16="http://schemas.microsoft.com/office/drawing/2014/main" id="{148BD4DA-FD30-10F9-0C4F-E2A3B5C7EA19}"/>
                </a:ext>
              </a:extLst>
            </p:cNvPr>
            <p:cNvSpPr/>
            <p:nvPr/>
          </p:nvSpPr>
          <p:spPr>
            <a:xfrm>
              <a:off x="2671963" y="2988582"/>
              <a:ext cx="4595046" cy="1406400"/>
            </a:xfrm>
            <a:prstGeom prst="rect">
              <a:avLst/>
            </a:prstGeom>
            <a:noFill/>
            <a:ln>
              <a:noFill/>
            </a:ln>
          </p:spPr>
          <p:txBody>
            <a:bodyPr spcFirstLastPara="1" wrap="square" lIns="91425" tIns="91425" rIns="91425" bIns="91425" anchor="t" anchorCtr="0">
              <a:noAutofit/>
            </a:bodyPr>
            <a:lstStyle/>
            <a:p>
              <a:pPr marL="457200" marR="0" lvl="0" indent="-311150" algn="l" rtl="0">
                <a:spcBef>
                  <a:spcPts val="0"/>
                </a:spcBef>
                <a:spcAft>
                  <a:spcPts val="0"/>
                </a:spcAft>
                <a:buClr>
                  <a:schemeClr val="lt1"/>
                </a:buClr>
                <a:buSzPts val="1300"/>
                <a:buFont typeface="Poppins Light"/>
                <a:buChar char="●"/>
              </a:pPr>
              <a:r>
                <a:rPr lang="en-US" sz="1300" dirty="0">
                  <a:solidFill>
                    <a:schemeClr val="dk1"/>
                  </a:solidFill>
                  <a:latin typeface="Poppins Light"/>
                  <a:ea typeface="Poppins Light"/>
                  <a:cs typeface="Poppins Light"/>
                  <a:sym typeface="Poppins Light"/>
                </a:rPr>
                <a:t>F Prime is a capital that specializes in investing in medical health care. And it is very suitable to be invested in a company because it regularly invests in it.</a:t>
              </a:r>
            </a:p>
            <a:p>
              <a:pPr marL="457200" marR="0" lvl="0" indent="-311150" algn="l" rtl="0">
                <a:spcBef>
                  <a:spcPts val="0"/>
                </a:spcBef>
                <a:spcAft>
                  <a:spcPts val="0"/>
                </a:spcAft>
                <a:buClr>
                  <a:schemeClr val="lt1"/>
                </a:buClr>
                <a:buSzPts val="1300"/>
                <a:buFont typeface="Poppins Light"/>
                <a:buChar char="●"/>
              </a:pPr>
              <a:endParaRPr lang="en-US" sz="1300" dirty="0">
                <a:solidFill>
                  <a:schemeClr val="dk1"/>
                </a:solidFill>
                <a:latin typeface="Poppins Light"/>
                <a:ea typeface="Poppins Light"/>
                <a:cs typeface="Poppins Light"/>
                <a:sym typeface="Poppins Light"/>
              </a:endParaRPr>
            </a:p>
            <a:p>
              <a:pPr marL="457200" marR="0" lvl="0" indent="-311150" algn="l" rtl="0">
                <a:spcBef>
                  <a:spcPts val="0"/>
                </a:spcBef>
                <a:spcAft>
                  <a:spcPts val="0"/>
                </a:spcAft>
                <a:buClr>
                  <a:schemeClr val="lt1"/>
                </a:buClr>
                <a:buSzPts val="1300"/>
                <a:buFont typeface="Poppins Light"/>
                <a:buChar char="●"/>
              </a:pPr>
              <a:r>
                <a:rPr lang="en-US" sz="1300" dirty="0">
                  <a:solidFill>
                    <a:schemeClr val="dk1"/>
                  </a:solidFill>
                  <a:latin typeface="Poppins Light"/>
                  <a:ea typeface="Poppins Light"/>
                  <a:cs typeface="Poppins Light"/>
                  <a:sym typeface="Poppins Light"/>
                </a:rPr>
                <a:t>Sequoia capital is one of the most </a:t>
              </a:r>
              <a:r>
                <a:rPr lang="en-US" sz="1300" dirty="0" err="1">
                  <a:solidFill>
                    <a:schemeClr val="dk1"/>
                  </a:solidFill>
                  <a:latin typeface="Poppins Light"/>
                  <a:ea typeface="Poppins Light"/>
                  <a:cs typeface="Poppins Light"/>
                  <a:sym typeface="Poppins Light"/>
                </a:rPr>
                <a:t>vc</a:t>
              </a:r>
              <a:r>
                <a:rPr lang="en-US" sz="1300" dirty="0">
                  <a:solidFill>
                    <a:schemeClr val="dk1"/>
                  </a:solidFill>
                  <a:latin typeface="Poppins Light"/>
                  <a:ea typeface="Poppins Light"/>
                  <a:cs typeface="Poppins Light"/>
                  <a:sym typeface="Poppins Light"/>
                </a:rPr>
                <a:t> fund which has a long-term investment perspective They would give consultant and fix on financing</a:t>
              </a:r>
            </a:p>
            <a:p>
              <a:pPr marL="146050" marR="0" lvl="0" algn="l" rtl="0">
                <a:spcBef>
                  <a:spcPts val="0"/>
                </a:spcBef>
                <a:spcAft>
                  <a:spcPts val="0"/>
                </a:spcAft>
                <a:buClr>
                  <a:schemeClr val="lt1"/>
                </a:buClr>
                <a:buSzPts val="1300"/>
              </a:pPr>
              <a:r>
                <a:rPr lang="en-US" sz="1300" dirty="0">
                  <a:solidFill>
                    <a:schemeClr val="dk1"/>
                  </a:solidFill>
                  <a:latin typeface="Poppins Light"/>
                  <a:ea typeface="Poppins Light"/>
                  <a:cs typeface="Poppins Light"/>
                  <a:sym typeface="Poppins Light"/>
                </a:rPr>
                <a:t>	</a:t>
              </a:r>
            </a:p>
          </p:txBody>
        </p:sp>
        <p:sp>
          <p:nvSpPr>
            <p:cNvPr id="45" name="Google Shape;1012;p37">
              <a:extLst>
                <a:ext uri="{FF2B5EF4-FFF2-40B4-BE49-F238E27FC236}">
                  <a16:creationId xmlns:a16="http://schemas.microsoft.com/office/drawing/2014/main" id="{D4CBB7C4-5DD1-D64F-B4F7-466DD6B7404A}"/>
                </a:ext>
              </a:extLst>
            </p:cNvPr>
            <p:cNvSpPr txBox="1"/>
            <p:nvPr/>
          </p:nvSpPr>
          <p:spPr>
            <a:xfrm>
              <a:off x="2764886" y="2487625"/>
              <a:ext cx="1855500" cy="382200"/>
            </a:xfrm>
            <a:prstGeom prst="rect">
              <a:avLst/>
            </a:prstGeom>
            <a:noFill/>
            <a:ln>
              <a:noFill/>
            </a:ln>
          </p:spPr>
          <p:txBody>
            <a:bodyPr spcFirstLastPara="1" wrap="square" lIns="91425" tIns="91425" rIns="91425" bIns="91425" anchor="b" anchorCtr="0">
              <a:noAutofit/>
            </a:bodyPr>
            <a:lstStyle/>
            <a:p>
              <a:pPr marL="0" marR="0" lvl="0" indent="0" algn="ctr" rtl="0">
                <a:spcBef>
                  <a:spcPts val="0"/>
                </a:spcBef>
                <a:spcAft>
                  <a:spcPts val="0"/>
                </a:spcAft>
                <a:buNone/>
              </a:pPr>
              <a:r>
                <a:rPr lang="en" sz="1800" b="1" dirty="0">
                  <a:solidFill>
                    <a:schemeClr val="lt1"/>
                  </a:solidFill>
                  <a:latin typeface="Poppins"/>
                  <a:ea typeface="Poppins"/>
                  <a:cs typeface="Poppins"/>
                  <a:sym typeface="Poppins"/>
                </a:rPr>
                <a:t>Series A</a:t>
              </a:r>
              <a:endParaRPr sz="1800" b="1" dirty="0">
                <a:solidFill>
                  <a:schemeClr val="lt1"/>
                </a:solidFill>
                <a:latin typeface="Poppins"/>
                <a:ea typeface="Poppins"/>
                <a:cs typeface="Poppins"/>
                <a:sym typeface="Poppins"/>
              </a:endParaRPr>
            </a:p>
          </p:txBody>
        </p:sp>
        <p:sp>
          <p:nvSpPr>
            <p:cNvPr id="46" name="Google Shape;1004;p37">
              <a:extLst>
                <a:ext uri="{FF2B5EF4-FFF2-40B4-BE49-F238E27FC236}">
                  <a16:creationId xmlns:a16="http://schemas.microsoft.com/office/drawing/2014/main" id="{F8628250-AF63-845B-A60C-01A5A4C21578}"/>
                </a:ext>
              </a:extLst>
            </p:cNvPr>
            <p:cNvSpPr txBox="1"/>
            <p:nvPr/>
          </p:nvSpPr>
          <p:spPr>
            <a:xfrm>
              <a:off x="3102475" y="1966825"/>
              <a:ext cx="994200" cy="5208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b="1" dirty="0">
                  <a:solidFill>
                    <a:schemeClr val="lt1"/>
                  </a:solidFill>
                  <a:latin typeface="Poppins"/>
                  <a:ea typeface="Poppins"/>
                  <a:cs typeface="Poppins"/>
                  <a:sym typeface="Poppins"/>
                </a:rPr>
                <a:t>2025</a:t>
              </a:r>
              <a:endParaRPr sz="1800" b="1" dirty="0">
                <a:solidFill>
                  <a:schemeClr val="lt1"/>
                </a:solidFill>
                <a:latin typeface="Poppins"/>
                <a:ea typeface="Poppins"/>
                <a:cs typeface="Poppins"/>
                <a:sym typeface="Poppins"/>
              </a:endParaRPr>
            </a:p>
          </p:txBody>
        </p:sp>
      </p:grpSp>
      <p:grpSp>
        <p:nvGrpSpPr>
          <p:cNvPr id="47" name="Google Shape;1055;p37">
            <a:extLst>
              <a:ext uri="{FF2B5EF4-FFF2-40B4-BE49-F238E27FC236}">
                <a16:creationId xmlns:a16="http://schemas.microsoft.com/office/drawing/2014/main" id="{08E25E63-7C21-DB01-4643-81CAAAC05C76}"/>
              </a:ext>
            </a:extLst>
          </p:cNvPr>
          <p:cNvGrpSpPr/>
          <p:nvPr/>
        </p:nvGrpSpPr>
        <p:grpSpPr>
          <a:xfrm>
            <a:off x="7437178" y="1966825"/>
            <a:ext cx="1855500" cy="896097"/>
            <a:chOff x="6575900" y="1966825"/>
            <a:chExt cx="1855500" cy="896097"/>
          </a:xfrm>
        </p:grpSpPr>
        <p:sp>
          <p:nvSpPr>
            <p:cNvPr id="49" name="Google Shape;1016;p37">
              <a:extLst>
                <a:ext uri="{FF2B5EF4-FFF2-40B4-BE49-F238E27FC236}">
                  <a16:creationId xmlns:a16="http://schemas.microsoft.com/office/drawing/2014/main" id="{F5914BE0-7048-03C5-FD94-0766EF5C853C}"/>
                </a:ext>
              </a:extLst>
            </p:cNvPr>
            <p:cNvSpPr txBox="1"/>
            <p:nvPr/>
          </p:nvSpPr>
          <p:spPr>
            <a:xfrm>
              <a:off x="6575900" y="2480722"/>
              <a:ext cx="1855500" cy="382200"/>
            </a:xfrm>
            <a:prstGeom prst="rect">
              <a:avLst/>
            </a:prstGeom>
            <a:noFill/>
            <a:ln>
              <a:noFill/>
            </a:ln>
          </p:spPr>
          <p:txBody>
            <a:bodyPr spcFirstLastPara="1" wrap="square" lIns="91425" tIns="91425" rIns="91425" bIns="91425" anchor="b" anchorCtr="0">
              <a:noAutofit/>
            </a:bodyPr>
            <a:lstStyle/>
            <a:p>
              <a:pPr marL="0" marR="0" lvl="0" indent="0" algn="ctr" rtl="0">
                <a:spcBef>
                  <a:spcPts val="0"/>
                </a:spcBef>
                <a:spcAft>
                  <a:spcPts val="0"/>
                </a:spcAft>
                <a:buNone/>
              </a:pPr>
              <a:r>
                <a:rPr lang="en" sz="1800" b="1" dirty="0">
                  <a:solidFill>
                    <a:schemeClr val="lt1"/>
                  </a:solidFill>
                  <a:latin typeface="Poppins"/>
                  <a:ea typeface="Poppins"/>
                  <a:cs typeface="Poppins"/>
                  <a:sym typeface="Poppins"/>
                </a:rPr>
                <a:t>IPO</a:t>
              </a:r>
              <a:endParaRPr sz="1800" b="1" dirty="0">
                <a:solidFill>
                  <a:schemeClr val="lt1"/>
                </a:solidFill>
                <a:latin typeface="Poppins"/>
                <a:ea typeface="Poppins"/>
                <a:cs typeface="Poppins"/>
                <a:sym typeface="Poppins"/>
              </a:endParaRPr>
            </a:p>
          </p:txBody>
        </p:sp>
        <p:sp>
          <p:nvSpPr>
            <p:cNvPr id="50" name="Google Shape;1008;p37">
              <a:extLst>
                <a:ext uri="{FF2B5EF4-FFF2-40B4-BE49-F238E27FC236}">
                  <a16:creationId xmlns:a16="http://schemas.microsoft.com/office/drawing/2014/main" id="{C6B8FA02-7373-A495-4628-A3F625DCDECA}"/>
                </a:ext>
              </a:extLst>
            </p:cNvPr>
            <p:cNvSpPr txBox="1"/>
            <p:nvPr/>
          </p:nvSpPr>
          <p:spPr>
            <a:xfrm>
              <a:off x="7006550" y="1966825"/>
              <a:ext cx="994200" cy="520800"/>
            </a:xfrm>
            <a:prstGeom prst="rect">
              <a:avLst/>
            </a:prstGeom>
            <a:noFill/>
            <a:ln>
              <a:noFill/>
            </a:ln>
          </p:spPr>
          <p:txBody>
            <a:bodyPr spcFirstLastPara="1" wrap="square" lIns="91425" tIns="91425" rIns="91425" bIns="91425" anchor="ctr" anchorCtr="0">
              <a:noAutofit/>
            </a:bodyPr>
            <a:lstStyle/>
            <a:p>
              <a:pPr marL="0" marR="0" lvl="0" indent="0" algn="ctr" rtl="0">
                <a:spcBef>
                  <a:spcPts val="0"/>
                </a:spcBef>
                <a:spcAft>
                  <a:spcPts val="0"/>
                </a:spcAft>
                <a:buNone/>
              </a:pPr>
              <a:r>
                <a:rPr lang="en" sz="1800" b="1" dirty="0">
                  <a:solidFill>
                    <a:schemeClr val="lt1"/>
                  </a:solidFill>
                  <a:latin typeface="Poppins"/>
                  <a:ea typeface="Poppins"/>
                  <a:cs typeface="Poppins"/>
                  <a:sym typeface="Poppins"/>
                </a:rPr>
                <a:t>2030</a:t>
              </a:r>
              <a:endParaRPr sz="1800" b="1" dirty="0">
                <a:solidFill>
                  <a:schemeClr val="lt1"/>
                </a:solidFill>
                <a:latin typeface="Poppins"/>
                <a:ea typeface="Poppins"/>
                <a:cs typeface="Poppins"/>
                <a:sym typeface="Poppins"/>
              </a:endParaRPr>
            </a:p>
          </p:txBody>
        </p:sp>
      </p:grpSp>
      <p:pic>
        <p:nvPicPr>
          <p:cNvPr id="79" name="그림 78">
            <a:extLst>
              <a:ext uri="{FF2B5EF4-FFF2-40B4-BE49-F238E27FC236}">
                <a16:creationId xmlns:a16="http://schemas.microsoft.com/office/drawing/2014/main" id="{9DE9337F-01AB-E4C7-4DD6-B6BEC82D44C5}"/>
              </a:ext>
            </a:extLst>
          </p:cNvPr>
          <p:cNvPicPr>
            <a:picLocks noChangeAspect="1"/>
          </p:cNvPicPr>
          <p:nvPr/>
        </p:nvPicPr>
        <p:blipFill>
          <a:blip r:embed="rId4"/>
          <a:stretch>
            <a:fillRect/>
          </a:stretch>
        </p:blipFill>
        <p:spPr>
          <a:xfrm>
            <a:off x="3595255" y="1320501"/>
            <a:ext cx="1493388" cy="256800"/>
          </a:xfrm>
          <a:prstGeom prst="rect">
            <a:avLst/>
          </a:prstGeom>
        </p:spPr>
      </p:pic>
      <p:pic>
        <p:nvPicPr>
          <p:cNvPr id="80" name="그림 79">
            <a:extLst>
              <a:ext uri="{FF2B5EF4-FFF2-40B4-BE49-F238E27FC236}">
                <a16:creationId xmlns:a16="http://schemas.microsoft.com/office/drawing/2014/main" id="{CA78D888-996C-3A03-2698-F7EF7603706D}"/>
              </a:ext>
            </a:extLst>
          </p:cNvPr>
          <p:cNvPicPr>
            <a:picLocks noChangeAspect="1"/>
          </p:cNvPicPr>
          <p:nvPr/>
        </p:nvPicPr>
        <p:blipFill>
          <a:blip r:embed="rId5"/>
          <a:stretch>
            <a:fillRect/>
          </a:stretch>
        </p:blipFill>
        <p:spPr>
          <a:xfrm>
            <a:off x="5253692" y="1713329"/>
            <a:ext cx="2348390" cy="211364"/>
          </a:xfrm>
          <a:prstGeom prst="rect">
            <a:avLst/>
          </a:prstGeom>
        </p:spPr>
      </p:pic>
      <p:sp>
        <p:nvSpPr>
          <p:cNvPr id="84" name="Google Shape;220;p16">
            <a:extLst>
              <a:ext uri="{FF2B5EF4-FFF2-40B4-BE49-F238E27FC236}">
                <a16:creationId xmlns:a16="http://schemas.microsoft.com/office/drawing/2014/main" id="{B174AEDF-511D-0ECF-C9BC-2D93FC6D3176}"/>
              </a:ext>
            </a:extLst>
          </p:cNvPr>
          <p:cNvSpPr txBox="1">
            <a:spLocks noGrp="1"/>
          </p:cNvSpPr>
          <p:nvPr>
            <p:ph type="title"/>
          </p:nvPr>
        </p:nvSpPr>
        <p:spPr>
          <a:xfrm>
            <a:off x="3288271" y="101634"/>
            <a:ext cx="7704000" cy="102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3600" dirty="0"/>
              <a:t>Proper VC</a:t>
            </a:r>
            <a:endParaRPr sz="3600" dirty="0"/>
          </a:p>
        </p:txBody>
      </p:sp>
    </p:spTree>
    <p:extLst>
      <p:ext uri="{BB962C8B-B14F-4D97-AF65-F5344CB8AC3E}">
        <p14:creationId xmlns:p14="http://schemas.microsoft.com/office/powerpoint/2010/main" val="30490840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10" name="Google Shape;220;p16">
            <a:extLst>
              <a:ext uri="{FF2B5EF4-FFF2-40B4-BE49-F238E27FC236}">
                <a16:creationId xmlns:a16="http://schemas.microsoft.com/office/drawing/2014/main" id="{11810188-3799-CAC1-6249-9BB2FF0ADE32}"/>
              </a:ext>
            </a:extLst>
          </p:cNvPr>
          <p:cNvSpPr txBox="1">
            <a:spLocks noGrp="1"/>
          </p:cNvSpPr>
          <p:nvPr>
            <p:ph type="title"/>
          </p:nvPr>
        </p:nvSpPr>
        <p:spPr>
          <a:xfrm>
            <a:off x="329924" y="-7193"/>
            <a:ext cx="7704000" cy="102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3600" dirty="0"/>
              <a:t>Income Statement</a:t>
            </a:r>
            <a:endParaRPr sz="3600" dirty="0"/>
          </a:p>
        </p:txBody>
      </p:sp>
      <p:pic>
        <p:nvPicPr>
          <p:cNvPr id="13" name="그림 12">
            <a:extLst>
              <a:ext uri="{FF2B5EF4-FFF2-40B4-BE49-F238E27FC236}">
                <a16:creationId xmlns:a16="http://schemas.microsoft.com/office/drawing/2014/main" id="{90FD9901-A33F-A98B-01FD-757002C3A65E}"/>
              </a:ext>
            </a:extLst>
          </p:cNvPr>
          <p:cNvPicPr>
            <a:picLocks noChangeAspect="1"/>
          </p:cNvPicPr>
          <p:nvPr/>
        </p:nvPicPr>
        <p:blipFill>
          <a:blip r:embed="rId3"/>
          <a:srcRect/>
          <a:stretch/>
        </p:blipFill>
        <p:spPr>
          <a:xfrm>
            <a:off x="357167" y="3311247"/>
            <a:ext cx="3708527" cy="663574"/>
          </a:xfrm>
          <a:prstGeom prst="rect">
            <a:avLst/>
          </a:prstGeom>
          <a:ln w="19050">
            <a:solidFill>
              <a:schemeClr val="accent6">
                <a:lumMod val="75000"/>
              </a:schemeClr>
            </a:solidFill>
          </a:ln>
        </p:spPr>
      </p:pic>
      <p:pic>
        <p:nvPicPr>
          <p:cNvPr id="15" name="그림 14">
            <a:extLst>
              <a:ext uri="{FF2B5EF4-FFF2-40B4-BE49-F238E27FC236}">
                <a16:creationId xmlns:a16="http://schemas.microsoft.com/office/drawing/2014/main" id="{3DF66F9B-487A-04A5-7E5B-F008EE1043FE}"/>
              </a:ext>
            </a:extLst>
          </p:cNvPr>
          <p:cNvPicPr>
            <a:picLocks noChangeAspect="1"/>
          </p:cNvPicPr>
          <p:nvPr/>
        </p:nvPicPr>
        <p:blipFill>
          <a:blip r:embed="rId4"/>
          <a:srcRect/>
          <a:stretch/>
        </p:blipFill>
        <p:spPr>
          <a:xfrm>
            <a:off x="347229" y="2154705"/>
            <a:ext cx="7294690" cy="937636"/>
          </a:xfrm>
          <a:prstGeom prst="rect">
            <a:avLst/>
          </a:prstGeom>
        </p:spPr>
      </p:pic>
      <p:pic>
        <p:nvPicPr>
          <p:cNvPr id="17" name="그림 16">
            <a:extLst>
              <a:ext uri="{FF2B5EF4-FFF2-40B4-BE49-F238E27FC236}">
                <a16:creationId xmlns:a16="http://schemas.microsoft.com/office/drawing/2014/main" id="{380EEBF3-E135-96F9-3DDD-FCB15AE22389}"/>
              </a:ext>
            </a:extLst>
          </p:cNvPr>
          <p:cNvPicPr>
            <a:picLocks noChangeAspect="1"/>
          </p:cNvPicPr>
          <p:nvPr/>
        </p:nvPicPr>
        <p:blipFill>
          <a:blip r:embed="rId5"/>
          <a:srcRect/>
          <a:stretch/>
        </p:blipFill>
        <p:spPr>
          <a:xfrm>
            <a:off x="6503602" y="180386"/>
            <a:ext cx="2315057" cy="1953468"/>
          </a:xfrm>
          <a:prstGeom prst="rect">
            <a:avLst/>
          </a:prstGeom>
          <a:ln w="28575">
            <a:solidFill>
              <a:srgbClr val="FF0000"/>
            </a:solidFill>
          </a:ln>
        </p:spPr>
      </p:pic>
      <p:sp>
        <p:nvSpPr>
          <p:cNvPr id="18" name="직사각형 17">
            <a:extLst>
              <a:ext uri="{FF2B5EF4-FFF2-40B4-BE49-F238E27FC236}">
                <a16:creationId xmlns:a16="http://schemas.microsoft.com/office/drawing/2014/main" id="{F37DAD0E-DABB-E746-DF9E-7EFFD67627CA}"/>
              </a:ext>
            </a:extLst>
          </p:cNvPr>
          <p:cNvSpPr/>
          <p:nvPr/>
        </p:nvSpPr>
        <p:spPr>
          <a:xfrm>
            <a:off x="344278" y="2252035"/>
            <a:ext cx="7300593" cy="262127"/>
          </a:xfrm>
          <a:prstGeom prst="rect">
            <a:avLst/>
          </a:prstGeom>
          <a:solidFill>
            <a:schemeClr val="accent6">
              <a:lumMod val="20000"/>
              <a:lumOff val="80000"/>
              <a:alpha val="25000"/>
            </a:schemeClr>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직사각형 18">
            <a:extLst>
              <a:ext uri="{FF2B5EF4-FFF2-40B4-BE49-F238E27FC236}">
                <a16:creationId xmlns:a16="http://schemas.microsoft.com/office/drawing/2014/main" id="{2F880CB7-B449-66C2-7C90-30BFE4E0497B}"/>
              </a:ext>
            </a:extLst>
          </p:cNvPr>
          <p:cNvSpPr/>
          <p:nvPr/>
        </p:nvSpPr>
        <p:spPr>
          <a:xfrm>
            <a:off x="344278" y="2531310"/>
            <a:ext cx="7300593" cy="122465"/>
          </a:xfrm>
          <a:prstGeom prst="rect">
            <a:avLst/>
          </a:prstGeom>
          <a:solidFill>
            <a:srgbClr val="FFFFE9">
              <a:alpha val="21000"/>
            </a:srgbClr>
          </a:solid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TextBox 19">
            <a:extLst>
              <a:ext uri="{FF2B5EF4-FFF2-40B4-BE49-F238E27FC236}">
                <a16:creationId xmlns:a16="http://schemas.microsoft.com/office/drawing/2014/main" id="{0816420F-55F2-0E9F-A19D-46419D2C80E2}"/>
              </a:ext>
            </a:extLst>
          </p:cNvPr>
          <p:cNvSpPr txBox="1"/>
          <p:nvPr/>
        </p:nvSpPr>
        <p:spPr>
          <a:xfrm>
            <a:off x="380635" y="855267"/>
            <a:ext cx="3554178" cy="523220"/>
          </a:xfrm>
          <a:prstGeom prst="rect">
            <a:avLst/>
          </a:prstGeom>
          <a:noFill/>
        </p:spPr>
        <p:txBody>
          <a:bodyPr wrap="none" rtlCol="0">
            <a:spAutoFit/>
          </a:bodyPr>
          <a:lstStyle/>
          <a:p>
            <a:r>
              <a:rPr lang="en-US" altLang="ko-KR" dirty="0">
                <a:latin typeface="Poppins Light" panose="00000400000000000000" pitchFamily="2" charset="0"/>
                <a:cs typeface="Poppins Light" panose="00000400000000000000" pitchFamily="2" charset="0"/>
              </a:rPr>
              <a:t>To forecast annual revenue and cost, </a:t>
            </a:r>
          </a:p>
          <a:p>
            <a:r>
              <a:rPr lang="en-US" altLang="ko-KR" dirty="0">
                <a:latin typeface="Poppins Light" panose="00000400000000000000" pitchFamily="2" charset="0"/>
                <a:cs typeface="Poppins Light" panose="00000400000000000000" pitchFamily="2" charset="0"/>
              </a:rPr>
              <a:t>estimated some indexes! </a:t>
            </a:r>
            <a:endParaRPr lang="ko-KR" altLang="en-US" dirty="0">
              <a:latin typeface="Poppins Light" panose="00000400000000000000" pitchFamily="2" charset="0"/>
              <a:cs typeface="Poppins Light" panose="00000400000000000000" pitchFamily="2" charset="0"/>
            </a:endParaRPr>
          </a:p>
        </p:txBody>
      </p:sp>
      <p:sp>
        <p:nvSpPr>
          <p:cNvPr id="23" name="TextBox 22">
            <a:extLst>
              <a:ext uri="{FF2B5EF4-FFF2-40B4-BE49-F238E27FC236}">
                <a16:creationId xmlns:a16="http://schemas.microsoft.com/office/drawing/2014/main" id="{D6B89328-EFA0-7C6C-3947-57EA4772EC3D}"/>
              </a:ext>
            </a:extLst>
          </p:cNvPr>
          <p:cNvSpPr txBox="1"/>
          <p:nvPr/>
        </p:nvSpPr>
        <p:spPr>
          <a:xfrm>
            <a:off x="4181924" y="1633949"/>
            <a:ext cx="2315057" cy="461665"/>
          </a:xfrm>
          <a:prstGeom prst="rect">
            <a:avLst/>
          </a:prstGeom>
          <a:noFill/>
        </p:spPr>
        <p:txBody>
          <a:bodyPr wrap="none" rtlCol="0">
            <a:spAutoFit/>
          </a:bodyPr>
          <a:lstStyle/>
          <a:p>
            <a:pPr algn="r"/>
            <a:r>
              <a:rPr lang="en-US" altLang="ko-KR" sz="1200" dirty="0">
                <a:latin typeface="Poppins Light" panose="00000400000000000000" pitchFamily="2" charset="0"/>
                <a:cs typeface="Poppins Light" panose="00000400000000000000" pitchFamily="2" charset="0"/>
              </a:rPr>
              <a:t>Use </a:t>
            </a:r>
            <a:r>
              <a:rPr lang="en-US" altLang="ko-KR" sz="1200" b="1" dirty="0">
                <a:latin typeface="Poppins Light" panose="00000400000000000000" pitchFamily="2" charset="0"/>
                <a:cs typeface="Poppins Light" panose="00000400000000000000" pitchFamily="2" charset="0"/>
              </a:rPr>
              <a:t>diffusion model</a:t>
            </a:r>
          </a:p>
          <a:p>
            <a:pPr algn="r"/>
            <a:r>
              <a:rPr lang="en-US" altLang="ko-KR" sz="1200" dirty="0">
                <a:latin typeface="Poppins Light" panose="00000400000000000000" pitchFamily="2" charset="0"/>
                <a:cs typeface="Poppins Light" panose="00000400000000000000" pitchFamily="2" charset="0"/>
              </a:rPr>
              <a:t>To forecast user proposition</a:t>
            </a:r>
          </a:p>
        </p:txBody>
      </p:sp>
      <p:sp>
        <p:nvSpPr>
          <p:cNvPr id="24" name="TextBox 23">
            <a:extLst>
              <a:ext uri="{FF2B5EF4-FFF2-40B4-BE49-F238E27FC236}">
                <a16:creationId xmlns:a16="http://schemas.microsoft.com/office/drawing/2014/main" id="{7A8C5508-5946-DBB7-F560-FBBD4F3F3373}"/>
              </a:ext>
            </a:extLst>
          </p:cNvPr>
          <p:cNvSpPr txBox="1"/>
          <p:nvPr/>
        </p:nvSpPr>
        <p:spPr>
          <a:xfrm>
            <a:off x="284480" y="4134112"/>
            <a:ext cx="3028842" cy="830997"/>
          </a:xfrm>
          <a:prstGeom prst="rect">
            <a:avLst/>
          </a:prstGeom>
          <a:noFill/>
        </p:spPr>
        <p:txBody>
          <a:bodyPr wrap="square" rtlCol="0">
            <a:spAutoFit/>
          </a:bodyPr>
          <a:lstStyle/>
          <a:p>
            <a:r>
              <a:rPr lang="en-US" altLang="ko-KR" sz="1200" dirty="0">
                <a:latin typeface="Poppins Light" panose="00000400000000000000" pitchFamily="2" charset="0"/>
                <a:cs typeface="Poppins Light" panose="00000400000000000000" pitchFamily="2" charset="0"/>
              </a:rPr>
              <a:t>Research total institutions which are</a:t>
            </a:r>
          </a:p>
          <a:p>
            <a:r>
              <a:rPr lang="en-US" altLang="ko-KR" sz="1200" dirty="0">
                <a:latin typeface="Poppins Light" panose="00000400000000000000" pitchFamily="2" charset="0"/>
                <a:cs typeface="Poppins Light" panose="00000400000000000000" pitchFamily="2" charset="0"/>
              </a:rPr>
              <a:t>proper to adopt our products</a:t>
            </a:r>
          </a:p>
          <a:p>
            <a:r>
              <a:rPr lang="en-US" altLang="ko-KR" sz="1200" b="1" dirty="0">
                <a:latin typeface="Poppins Light" panose="00000400000000000000" pitchFamily="2" charset="0"/>
                <a:cs typeface="Poppins Light" panose="00000400000000000000" pitchFamily="2" charset="0"/>
              </a:rPr>
              <a:t>to forecast the number of AI driven device demand</a:t>
            </a:r>
            <a:r>
              <a:rPr lang="en-US" altLang="ko-KR" sz="1200" dirty="0">
                <a:latin typeface="Poppins Light" panose="00000400000000000000" pitchFamily="2" charset="0"/>
                <a:cs typeface="Poppins Light" panose="00000400000000000000" pitchFamily="2" charset="0"/>
              </a:rPr>
              <a:t> annually </a:t>
            </a:r>
          </a:p>
        </p:txBody>
      </p:sp>
      <p:sp>
        <p:nvSpPr>
          <p:cNvPr id="25" name="TextBox 24">
            <a:extLst>
              <a:ext uri="{FF2B5EF4-FFF2-40B4-BE49-F238E27FC236}">
                <a16:creationId xmlns:a16="http://schemas.microsoft.com/office/drawing/2014/main" id="{2D691BFC-1901-FE5C-DAD6-6A62E0495B48}"/>
              </a:ext>
            </a:extLst>
          </p:cNvPr>
          <p:cNvSpPr txBox="1"/>
          <p:nvPr/>
        </p:nvSpPr>
        <p:spPr>
          <a:xfrm>
            <a:off x="3468139" y="4143033"/>
            <a:ext cx="3028842" cy="830997"/>
          </a:xfrm>
          <a:prstGeom prst="rect">
            <a:avLst/>
          </a:prstGeom>
          <a:noFill/>
        </p:spPr>
        <p:txBody>
          <a:bodyPr wrap="square" rtlCol="0">
            <a:spAutoFit/>
          </a:bodyPr>
          <a:lstStyle/>
          <a:p>
            <a:pPr algn="r"/>
            <a:r>
              <a:rPr lang="en-US" altLang="ko-KR" sz="1200" dirty="0">
                <a:latin typeface="Poppins Light" panose="00000400000000000000" pitchFamily="2" charset="0"/>
                <a:cs typeface="Poppins Light" panose="00000400000000000000" pitchFamily="2" charset="0"/>
              </a:rPr>
              <a:t>Setting the price of </a:t>
            </a:r>
          </a:p>
          <a:p>
            <a:pPr algn="r"/>
            <a:r>
              <a:rPr lang="en-US" altLang="ko-KR" sz="1200" dirty="0">
                <a:latin typeface="Poppins Light" panose="00000400000000000000" pitchFamily="2" charset="0"/>
                <a:cs typeface="Poppins Light" panose="00000400000000000000" pitchFamily="2" charset="0"/>
              </a:rPr>
              <a:t>AI driven device (</a:t>
            </a:r>
            <a:r>
              <a:rPr lang="en-US" altLang="ko-KR" sz="1200" dirty="0" err="1">
                <a:latin typeface="Poppins Light" panose="00000400000000000000" pitchFamily="2" charset="0"/>
                <a:cs typeface="Poppins Light" panose="00000400000000000000" pitchFamily="2" charset="0"/>
              </a:rPr>
              <a:t>eeg</a:t>
            </a:r>
            <a:r>
              <a:rPr lang="en-US" altLang="ko-KR" sz="1200" dirty="0">
                <a:latin typeface="Poppins Light" panose="00000400000000000000" pitchFamily="2" charset="0"/>
                <a:cs typeface="Poppins Light" panose="00000400000000000000" pitchFamily="2" charset="0"/>
              </a:rPr>
              <a:t> module)</a:t>
            </a:r>
          </a:p>
          <a:p>
            <a:pPr algn="r"/>
            <a:r>
              <a:rPr lang="en-US" altLang="ko-KR" sz="1200" dirty="0">
                <a:latin typeface="Poppins Light" panose="00000400000000000000" pitchFamily="2" charset="0"/>
                <a:cs typeface="Poppins Light" panose="00000400000000000000" pitchFamily="2" charset="0"/>
              </a:rPr>
              <a:t>Software license (cognition therapy)</a:t>
            </a:r>
          </a:p>
          <a:p>
            <a:pPr algn="r"/>
            <a:r>
              <a:rPr lang="en-US" altLang="ko-KR" sz="1200" dirty="0">
                <a:latin typeface="Poppins Light" panose="00000400000000000000" pitchFamily="2" charset="0"/>
                <a:cs typeface="Poppins Light" panose="00000400000000000000" pitchFamily="2" charset="0"/>
              </a:rPr>
              <a:t>Matching commission percentage</a:t>
            </a:r>
          </a:p>
        </p:txBody>
      </p:sp>
      <p:pic>
        <p:nvPicPr>
          <p:cNvPr id="5" name="그림 4">
            <a:extLst>
              <a:ext uri="{FF2B5EF4-FFF2-40B4-BE49-F238E27FC236}">
                <a16:creationId xmlns:a16="http://schemas.microsoft.com/office/drawing/2014/main" id="{8B6BA045-59D0-EA37-2822-2F82CAAE0013}"/>
              </a:ext>
            </a:extLst>
          </p:cNvPr>
          <p:cNvPicPr>
            <a:picLocks noChangeAspect="1"/>
          </p:cNvPicPr>
          <p:nvPr/>
        </p:nvPicPr>
        <p:blipFill>
          <a:blip r:embed="rId6"/>
          <a:stretch>
            <a:fillRect/>
          </a:stretch>
        </p:blipFill>
        <p:spPr>
          <a:xfrm>
            <a:off x="6503602" y="3962690"/>
            <a:ext cx="2412578" cy="984078"/>
          </a:xfrm>
          <a:prstGeom prst="rect">
            <a:avLst/>
          </a:prstGeom>
        </p:spPr>
      </p:pic>
    </p:spTree>
    <p:extLst>
      <p:ext uri="{BB962C8B-B14F-4D97-AF65-F5344CB8AC3E}">
        <p14:creationId xmlns:p14="http://schemas.microsoft.com/office/powerpoint/2010/main" val="34732143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pic>
        <p:nvPicPr>
          <p:cNvPr id="5" name="그림 4">
            <a:extLst>
              <a:ext uri="{FF2B5EF4-FFF2-40B4-BE49-F238E27FC236}">
                <a16:creationId xmlns:a16="http://schemas.microsoft.com/office/drawing/2014/main" id="{F1DBA7D6-FA5D-7C1B-9967-988948596424}"/>
              </a:ext>
            </a:extLst>
          </p:cNvPr>
          <p:cNvPicPr>
            <a:picLocks noChangeAspect="1"/>
          </p:cNvPicPr>
          <p:nvPr/>
        </p:nvPicPr>
        <p:blipFill>
          <a:blip r:embed="rId3"/>
          <a:srcRect/>
          <a:stretch/>
        </p:blipFill>
        <p:spPr>
          <a:xfrm>
            <a:off x="2466078" y="1711204"/>
            <a:ext cx="6485158" cy="2182800"/>
          </a:xfrm>
          <a:prstGeom prst="rect">
            <a:avLst/>
          </a:prstGeom>
        </p:spPr>
      </p:pic>
      <p:pic>
        <p:nvPicPr>
          <p:cNvPr id="7" name="그림 6">
            <a:extLst>
              <a:ext uri="{FF2B5EF4-FFF2-40B4-BE49-F238E27FC236}">
                <a16:creationId xmlns:a16="http://schemas.microsoft.com/office/drawing/2014/main" id="{3EE0FD8F-A544-6171-3BC4-DED678485565}"/>
              </a:ext>
            </a:extLst>
          </p:cNvPr>
          <p:cNvPicPr>
            <a:picLocks noChangeAspect="1"/>
          </p:cNvPicPr>
          <p:nvPr/>
        </p:nvPicPr>
        <p:blipFill>
          <a:blip r:embed="rId4"/>
          <a:srcRect/>
          <a:stretch/>
        </p:blipFill>
        <p:spPr>
          <a:xfrm>
            <a:off x="6823679" y="1022182"/>
            <a:ext cx="2112317" cy="437750"/>
          </a:xfrm>
          <a:prstGeom prst="rect">
            <a:avLst/>
          </a:prstGeom>
        </p:spPr>
      </p:pic>
      <p:sp>
        <p:nvSpPr>
          <p:cNvPr id="13" name="Google Shape;220;p16">
            <a:extLst>
              <a:ext uri="{FF2B5EF4-FFF2-40B4-BE49-F238E27FC236}">
                <a16:creationId xmlns:a16="http://schemas.microsoft.com/office/drawing/2014/main" id="{F6DD1134-C4FD-3574-391D-BD89046D4CDD}"/>
              </a:ext>
            </a:extLst>
          </p:cNvPr>
          <p:cNvSpPr txBox="1">
            <a:spLocks noGrp="1"/>
          </p:cNvSpPr>
          <p:nvPr>
            <p:ph type="title"/>
          </p:nvPr>
        </p:nvSpPr>
        <p:spPr>
          <a:xfrm>
            <a:off x="2261669" y="-83226"/>
            <a:ext cx="4620661" cy="102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3600" dirty="0"/>
              <a:t>Income Statement</a:t>
            </a:r>
            <a:endParaRPr sz="3600" dirty="0"/>
          </a:p>
        </p:txBody>
      </p:sp>
      <p:sp>
        <p:nvSpPr>
          <p:cNvPr id="15" name="직사각형 14">
            <a:extLst>
              <a:ext uri="{FF2B5EF4-FFF2-40B4-BE49-F238E27FC236}">
                <a16:creationId xmlns:a16="http://schemas.microsoft.com/office/drawing/2014/main" id="{C657B215-0114-FB51-7404-80946EB9B6D0}"/>
              </a:ext>
            </a:extLst>
          </p:cNvPr>
          <p:cNvSpPr/>
          <p:nvPr/>
        </p:nvSpPr>
        <p:spPr>
          <a:xfrm>
            <a:off x="208004" y="932010"/>
            <a:ext cx="3707119" cy="532786"/>
          </a:xfrm>
          <a:prstGeom prst="rect">
            <a:avLst/>
          </a:prstGeom>
          <a:solidFill>
            <a:srgbClr val="6DA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6" name="직사각형 15">
            <a:extLst>
              <a:ext uri="{FF2B5EF4-FFF2-40B4-BE49-F238E27FC236}">
                <a16:creationId xmlns:a16="http://schemas.microsoft.com/office/drawing/2014/main" id="{3B535315-E6B9-DEE3-D8D7-78EA4B412624}"/>
              </a:ext>
            </a:extLst>
          </p:cNvPr>
          <p:cNvSpPr/>
          <p:nvPr/>
        </p:nvSpPr>
        <p:spPr>
          <a:xfrm>
            <a:off x="208004" y="932005"/>
            <a:ext cx="385444" cy="361759"/>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ko-KR" b="1" dirty="0">
                <a:solidFill>
                  <a:schemeClr val="accent6">
                    <a:lumMod val="75000"/>
                  </a:schemeClr>
                </a:solidFill>
              </a:rPr>
              <a:t>1</a:t>
            </a:r>
            <a:endParaRPr kumimoji="1" lang="ko-KR" altLang="en-US" b="1" dirty="0">
              <a:solidFill>
                <a:schemeClr val="accent6">
                  <a:lumMod val="75000"/>
                </a:schemeClr>
              </a:solidFill>
            </a:endParaRPr>
          </a:p>
        </p:txBody>
      </p:sp>
      <p:sp>
        <p:nvSpPr>
          <p:cNvPr id="12" name="TextBox 11">
            <a:extLst>
              <a:ext uri="{FF2B5EF4-FFF2-40B4-BE49-F238E27FC236}">
                <a16:creationId xmlns:a16="http://schemas.microsoft.com/office/drawing/2014/main" id="{4AB78460-BA49-204C-CCBE-238A7B29103C}"/>
              </a:ext>
            </a:extLst>
          </p:cNvPr>
          <p:cNvSpPr txBox="1"/>
          <p:nvPr/>
        </p:nvSpPr>
        <p:spPr>
          <a:xfrm>
            <a:off x="625440" y="1060299"/>
            <a:ext cx="3328155" cy="307777"/>
          </a:xfrm>
          <a:prstGeom prst="rect">
            <a:avLst/>
          </a:prstGeom>
          <a:noFill/>
        </p:spPr>
        <p:txBody>
          <a:bodyPr wrap="none" rtlCol="0">
            <a:spAutoFit/>
          </a:bodyPr>
          <a:lstStyle/>
          <a:p>
            <a:r>
              <a:rPr lang="en-US" altLang="ko-KR" dirty="0">
                <a:solidFill>
                  <a:schemeClr val="bg2"/>
                </a:solidFill>
                <a:latin typeface="Poppins Light" panose="00000400000000000000" pitchFamily="2" charset="0"/>
                <a:cs typeface="Poppins Light" panose="00000400000000000000" pitchFamily="2" charset="0"/>
              </a:rPr>
              <a:t>Get margin</a:t>
            </a:r>
            <a:r>
              <a:rPr lang="ko-KR" altLang="en-US" dirty="0">
                <a:solidFill>
                  <a:schemeClr val="bg2"/>
                </a:solidFill>
                <a:latin typeface="Poppins Light" panose="00000400000000000000" pitchFamily="2" charset="0"/>
                <a:cs typeface="Poppins Light" panose="00000400000000000000" pitchFamily="2" charset="0"/>
              </a:rPr>
              <a:t> </a:t>
            </a:r>
            <a:r>
              <a:rPr lang="en-US" altLang="ko-KR" dirty="0">
                <a:solidFill>
                  <a:schemeClr val="bg2"/>
                </a:solidFill>
                <a:latin typeface="Poppins Light" panose="00000400000000000000" pitchFamily="2" charset="0"/>
                <a:cs typeface="Poppins Light" panose="00000400000000000000" pitchFamily="2" charset="0"/>
              </a:rPr>
              <a:t>25%</a:t>
            </a:r>
            <a:r>
              <a:rPr lang="ko-KR" altLang="en-US" dirty="0">
                <a:solidFill>
                  <a:schemeClr val="bg2"/>
                </a:solidFill>
                <a:latin typeface="Poppins Light" panose="00000400000000000000" pitchFamily="2" charset="0"/>
                <a:cs typeface="Poppins Light" panose="00000400000000000000" pitchFamily="2" charset="0"/>
              </a:rPr>
              <a:t> </a:t>
            </a:r>
            <a:r>
              <a:rPr lang="en-US" altLang="ko-KR" dirty="0">
                <a:solidFill>
                  <a:schemeClr val="bg2"/>
                </a:solidFill>
                <a:latin typeface="Poppins Light" panose="00000400000000000000" pitchFamily="2" charset="0"/>
                <a:cs typeface="Poppins Light" panose="00000400000000000000" pitchFamily="2" charset="0"/>
              </a:rPr>
              <a:t>on</a:t>
            </a:r>
            <a:r>
              <a:rPr lang="ko-KR" altLang="en-US" dirty="0">
                <a:solidFill>
                  <a:schemeClr val="bg2"/>
                </a:solidFill>
                <a:latin typeface="Poppins Light" panose="00000400000000000000" pitchFamily="2" charset="0"/>
                <a:cs typeface="Poppins Light" panose="00000400000000000000" pitchFamily="2" charset="0"/>
              </a:rPr>
              <a:t> </a:t>
            </a:r>
            <a:r>
              <a:rPr lang="en-US" altLang="ko-KR" dirty="0">
                <a:solidFill>
                  <a:schemeClr val="bg2"/>
                </a:solidFill>
                <a:latin typeface="Poppins Light" panose="00000400000000000000" pitchFamily="2" charset="0"/>
                <a:cs typeface="Poppins Light" panose="00000400000000000000" pitchFamily="2" charset="0"/>
              </a:rPr>
              <a:t>AI driven device</a:t>
            </a:r>
            <a:endParaRPr lang="ko-KR" altLang="en-US" dirty="0">
              <a:solidFill>
                <a:schemeClr val="bg2"/>
              </a:solidFill>
              <a:latin typeface="Poppins Light" panose="00000400000000000000" pitchFamily="2" charset="0"/>
              <a:cs typeface="Poppins Light" panose="00000400000000000000" pitchFamily="2" charset="0"/>
            </a:endParaRPr>
          </a:p>
        </p:txBody>
      </p:sp>
      <p:sp>
        <p:nvSpPr>
          <p:cNvPr id="17" name="직사각형 16">
            <a:extLst>
              <a:ext uri="{FF2B5EF4-FFF2-40B4-BE49-F238E27FC236}">
                <a16:creationId xmlns:a16="http://schemas.microsoft.com/office/drawing/2014/main" id="{33A11B2E-1F4F-528E-F25C-A18848E5ACFB}"/>
              </a:ext>
            </a:extLst>
          </p:cNvPr>
          <p:cNvSpPr/>
          <p:nvPr/>
        </p:nvSpPr>
        <p:spPr>
          <a:xfrm>
            <a:off x="208004" y="1654598"/>
            <a:ext cx="2159276" cy="119020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8" name="직사각형 17">
            <a:extLst>
              <a:ext uri="{FF2B5EF4-FFF2-40B4-BE49-F238E27FC236}">
                <a16:creationId xmlns:a16="http://schemas.microsoft.com/office/drawing/2014/main" id="{89FA5025-F776-2F20-0372-4C0F9CB8A784}"/>
              </a:ext>
            </a:extLst>
          </p:cNvPr>
          <p:cNvSpPr/>
          <p:nvPr/>
        </p:nvSpPr>
        <p:spPr>
          <a:xfrm>
            <a:off x="208004" y="1654594"/>
            <a:ext cx="385444" cy="361759"/>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ko-KR" b="1" dirty="0">
                <a:solidFill>
                  <a:schemeClr val="accent5">
                    <a:lumMod val="75000"/>
                  </a:schemeClr>
                </a:solidFill>
              </a:rPr>
              <a:t>2</a:t>
            </a:r>
            <a:endParaRPr kumimoji="1" lang="ko-KR" altLang="en-US" b="1" dirty="0">
              <a:solidFill>
                <a:schemeClr val="accent5">
                  <a:lumMod val="75000"/>
                </a:schemeClr>
              </a:solidFill>
            </a:endParaRPr>
          </a:p>
        </p:txBody>
      </p:sp>
      <p:sp>
        <p:nvSpPr>
          <p:cNvPr id="19" name="TextBox 18">
            <a:extLst>
              <a:ext uri="{FF2B5EF4-FFF2-40B4-BE49-F238E27FC236}">
                <a16:creationId xmlns:a16="http://schemas.microsoft.com/office/drawing/2014/main" id="{F2A42EB2-0211-0C7A-9E8D-257BB45F93FC}"/>
              </a:ext>
            </a:extLst>
          </p:cNvPr>
          <p:cNvSpPr txBox="1"/>
          <p:nvPr/>
        </p:nvSpPr>
        <p:spPr>
          <a:xfrm>
            <a:off x="253154" y="1825485"/>
            <a:ext cx="2499190" cy="892552"/>
          </a:xfrm>
          <a:prstGeom prst="rect">
            <a:avLst/>
          </a:prstGeom>
          <a:noFill/>
        </p:spPr>
        <p:txBody>
          <a:bodyPr wrap="square" rtlCol="0">
            <a:spAutoFit/>
          </a:bodyPr>
          <a:lstStyle/>
          <a:p>
            <a:r>
              <a:rPr lang="en-US" altLang="ko-KR" sz="1600" dirty="0">
                <a:solidFill>
                  <a:schemeClr val="bg2"/>
                </a:solidFill>
                <a:latin typeface="Poppins Light" panose="00000400000000000000" pitchFamily="2" charset="0"/>
                <a:cs typeface="Poppins Light" panose="00000400000000000000" pitchFamily="2" charset="0"/>
              </a:rPr>
              <a:t>                   $10.99 software license </a:t>
            </a:r>
          </a:p>
          <a:p>
            <a:endParaRPr lang="en-US" altLang="ko-KR" sz="400" dirty="0">
              <a:solidFill>
                <a:schemeClr val="bg2"/>
              </a:solidFill>
              <a:latin typeface="Poppins Light" panose="00000400000000000000" pitchFamily="2" charset="0"/>
              <a:cs typeface="Poppins Light" panose="00000400000000000000" pitchFamily="2" charset="0"/>
            </a:endParaRPr>
          </a:p>
          <a:p>
            <a:r>
              <a:rPr lang="en-US" altLang="ko-KR" sz="1600" dirty="0">
                <a:solidFill>
                  <a:schemeClr val="bg2"/>
                </a:solidFill>
                <a:latin typeface="Poppins Light" panose="00000400000000000000" pitchFamily="2" charset="0"/>
                <a:cs typeface="Poppins Light" panose="00000400000000000000" pitchFamily="2" charset="0"/>
              </a:rPr>
              <a:t>per one time </a:t>
            </a:r>
            <a:endParaRPr lang="ko-KR" altLang="en-US" sz="1600" dirty="0">
              <a:solidFill>
                <a:schemeClr val="bg2"/>
              </a:solidFill>
              <a:latin typeface="Poppins Light" panose="00000400000000000000" pitchFamily="2" charset="0"/>
              <a:cs typeface="Poppins Light" panose="00000400000000000000" pitchFamily="2" charset="0"/>
            </a:endParaRPr>
          </a:p>
        </p:txBody>
      </p:sp>
      <p:sp>
        <p:nvSpPr>
          <p:cNvPr id="20" name="직사각형 19">
            <a:extLst>
              <a:ext uri="{FF2B5EF4-FFF2-40B4-BE49-F238E27FC236}">
                <a16:creationId xmlns:a16="http://schemas.microsoft.com/office/drawing/2014/main" id="{E2864926-3676-12A5-0661-186684928B88}"/>
              </a:ext>
            </a:extLst>
          </p:cNvPr>
          <p:cNvSpPr/>
          <p:nvPr/>
        </p:nvSpPr>
        <p:spPr>
          <a:xfrm>
            <a:off x="208004" y="3050473"/>
            <a:ext cx="2159276" cy="970979"/>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chemeClr val="accent2">
                  <a:lumMod val="50000"/>
                </a:schemeClr>
              </a:solidFill>
            </a:endParaRPr>
          </a:p>
        </p:txBody>
      </p:sp>
      <p:sp>
        <p:nvSpPr>
          <p:cNvPr id="21" name="직사각형 20">
            <a:extLst>
              <a:ext uri="{FF2B5EF4-FFF2-40B4-BE49-F238E27FC236}">
                <a16:creationId xmlns:a16="http://schemas.microsoft.com/office/drawing/2014/main" id="{519FA405-064E-5B5C-5F60-FA2B4A25BE58}"/>
              </a:ext>
            </a:extLst>
          </p:cNvPr>
          <p:cNvSpPr/>
          <p:nvPr/>
        </p:nvSpPr>
        <p:spPr>
          <a:xfrm>
            <a:off x="208004" y="3050471"/>
            <a:ext cx="385444" cy="361759"/>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ko-KR" b="1" dirty="0">
                <a:solidFill>
                  <a:schemeClr val="tx1">
                    <a:lumMod val="75000"/>
                    <a:lumOff val="25000"/>
                  </a:schemeClr>
                </a:solidFill>
              </a:rPr>
              <a:t>3</a:t>
            </a:r>
            <a:endParaRPr kumimoji="1" lang="ko-KR" altLang="en-US" b="1" dirty="0">
              <a:solidFill>
                <a:schemeClr val="tx1">
                  <a:lumMod val="75000"/>
                  <a:lumOff val="25000"/>
                </a:schemeClr>
              </a:solidFill>
            </a:endParaRPr>
          </a:p>
        </p:txBody>
      </p:sp>
      <p:sp>
        <p:nvSpPr>
          <p:cNvPr id="23" name="직사각형 22">
            <a:extLst>
              <a:ext uri="{FF2B5EF4-FFF2-40B4-BE49-F238E27FC236}">
                <a16:creationId xmlns:a16="http://schemas.microsoft.com/office/drawing/2014/main" id="{DED1CE25-8CD2-E73B-4C6E-5F90854EFFB1}"/>
              </a:ext>
            </a:extLst>
          </p:cNvPr>
          <p:cNvSpPr/>
          <p:nvPr/>
        </p:nvSpPr>
        <p:spPr>
          <a:xfrm>
            <a:off x="208004" y="4173384"/>
            <a:ext cx="3707119" cy="62213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4" name="직사각형 23">
            <a:extLst>
              <a:ext uri="{FF2B5EF4-FFF2-40B4-BE49-F238E27FC236}">
                <a16:creationId xmlns:a16="http://schemas.microsoft.com/office/drawing/2014/main" id="{11520246-09A2-417E-219A-79EF3E176014}"/>
              </a:ext>
            </a:extLst>
          </p:cNvPr>
          <p:cNvSpPr/>
          <p:nvPr/>
        </p:nvSpPr>
        <p:spPr>
          <a:xfrm>
            <a:off x="208004" y="4173380"/>
            <a:ext cx="385444" cy="361759"/>
          </a:xfrm>
          <a:prstGeom prst="rect">
            <a:avLst/>
          </a:prstGeom>
          <a:solidFill>
            <a:schemeClr val="bg2">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ko-KR" b="1" dirty="0">
                <a:solidFill>
                  <a:schemeClr val="bg1">
                    <a:lumMod val="75000"/>
                  </a:schemeClr>
                </a:solidFill>
              </a:rPr>
              <a:t>4</a:t>
            </a:r>
            <a:endParaRPr kumimoji="1" lang="ko-KR" altLang="en-US" b="1" dirty="0">
              <a:solidFill>
                <a:schemeClr val="bg1">
                  <a:lumMod val="75000"/>
                </a:schemeClr>
              </a:solidFill>
            </a:endParaRPr>
          </a:p>
        </p:txBody>
      </p:sp>
      <p:sp>
        <p:nvSpPr>
          <p:cNvPr id="25" name="TextBox 24">
            <a:extLst>
              <a:ext uri="{FF2B5EF4-FFF2-40B4-BE49-F238E27FC236}">
                <a16:creationId xmlns:a16="http://schemas.microsoft.com/office/drawing/2014/main" id="{6AACB19F-12E3-24D5-DBD7-7210CC410786}"/>
              </a:ext>
            </a:extLst>
          </p:cNvPr>
          <p:cNvSpPr txBox="1"/>
          <p:nvPr/>
        </p:nvSpPr>
        <p:spPr>
          <a:xfrm>
            <a:off x="253154" y="3184382"/>
            <a:ext cx="2266572" cy="738664"/>
          </a:xfrm>
          <a:prstGeom prst="rect">
            <a:avLst/>
          </a:prstGeom>
          <a:noFill/>
        </p:spPr>
        <p:txBody>
          <a:bodyPr wrap="square" rtlCol="0">
            <a:spAutoFit/>
          </a:bodyPr>
          <a:lstStyle/>
          <a:p>
            <a:r>
              <a:rPr lang="en-US" altLang="ko-KR" dirty="0">
                <a:solidFill>
                  <a:schemeClr val="bg2"/>
                </a:solidFill>
                <a:latin typeface="Poppins Light" panose="00000400000000000000" pitchFamily="2" charset="0"/>
                <a:cs typeface="Poppins Light" panose="00000400000000000000" pitchFamily="2" charset="0"/>
              </a:rPr>
              <a:t>         10% commission </a:t>
            </a:r>
          </a:p>
          <a:p>
            <a:r>
              <a:rPr lang="en-US" altLang="ko-KR" dirty="0">
                <a:solidFill>
                  <a:schemeClr val="bg2"/>
                </a:solidFill>
                <a:latin typeface="Poppins Light" panose="00000400000000000000" pitchFamily="2" charset="0"/>
                <a:cs typeface="Poppins Light" panose="00000400000000000000" pitchFamily="2" charset="0"/>
              </a:rPr>
              <a:t>  on  psychological counseling per match</a:t>
            </a:r>
            <a:endParaRPr lang="ko-KR" altLang="en-US" dirty="0">
              <a:solidFill>
                <a:schemeClr val="bg2"/>
              </a:solidFill>
              <a:latin typeface="Poppins Light" panose="00000400000000000000" pitchFamily="2" charset="0"/>
              <a:cs typeface="Poppins Light" panose="00000400000000000000" pitchFamily="2" charset="0"/>
            </a:endParaRPr>
          </a:p>
        </p:txBody>
      </p:sp>
      <p:sp>
        <p:nvSpPr>
          <p:cNvPr id="26" name="직사각형 25">
            <a:extLst>
              <a:ext uri="{FF2B5EF4-FFF2-40B4-BE49-F238E27FC236}">
                <a16:creationId xmlns:a16="http://schemas.microsoft.com/office/drawing/2014/main" id="{AA3F6492-59EB-8B3A-7539-F73F92ABAAA0}"/>
              </a:ext>
            </a:extLst>
          </p:cNvPr>
          <p:cNvSpPr/>
          <p:nvPr/>
        </p:nvSpPr>
        <p:spPr>
          <a:xfrm>
            <a:off x="4332560" y="4163224"/>
            <a:ext cx="4545124" cy="622135"/>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8" name="TextBox 27">
            <a:extLst>
              <a:ext uri="{FF2B5EF4-FFF2-40B4-BE49-F238E27FC236}">
                <a16:creationId xmlns:a16="http://schemas.microsoft.com/office/drawing/2014/main" id="{964F6AEB-4C84-C36E-7FEC-A177AB6DBBC1}"/>
              </a:ext>
            </a:extLst>
          </p:cNvPr>
          <p:cNvSpPr txBox="1"/>
          <p:nvPr/>
        </p:nvSpPr>
        <p:spPr>
          <a:xfrm>
            <a:off x="4447791" y="4229279"/>
            <a:ext cx="4485523" cy="523220"/>
          </a:xfrm>
          <a:prstGeom prst="rect">
            <a:avLst/>
          </a:prstGeom>
          <a:noFill/>
        </p:spPr>
        <p:txBody>
          <a:bodyPr wrap="none" rtlCol="0">
            <a:spAutoFit/>
          </a:bodyPr>
          <a:lstStyle/>
          <a:p>
            <a:r>
              <a:rPr lang="en-US" altLang="ko-KR" dirty="0">
                <a:solidFill>
                  <a:schemeClr val="bg2"/>
                </a:solidFill>
                <a:latin typeface="Poppins Light" panose="00000400000000000000" pitchFamily="2" charset="0"/>
                <a:cs typeface="Poppins Light" panose="00000400000000000000" pitchFamily="2" charset="0"/>
              </a:rPr>
              <a:t>From Profit, </a:t>
            </a:r>
            <a:r>
              <a:rPr lang="en-US" altLang="ko-KR" dirty="0" err="1">
                <a:solidFill>
                  <a:schemeClr val="bg2"/>
                </a:solidFill>
                <a:latin typeface="Poppins Light" panose="00000400000000000000" pitchFamily="2" charset="0"/>
                <a:cs typeface="Poppins Light" panose="00000400000000000000" pitchFamily="2" charset="0"/>
              </a:rPr>
              <a:t>substract</a:t>
            </a:r>
            <a:r>
              <a:rPr lang="en-US" altLang="ko-KR" dirty="0">
                <a:solidFill>
                  <a:schemeClr val="bg2"/>
                </a:solidFill>
                <a:latin typeface="Poppins Light" panose="00000400000000000000" pitchFamily="2" charset="0"/>
                <a:cs typeface="Poppins Light" panose="00000400000000000000" pitchFamily="2" charset="0"/>
              </a:rPr>
              <a:t> cost , taxes and legacy fee</a:t>
            </a:r>
          </a:p>
          <a:p>
            <a:r>
              <a:rPr lang="en-US" altLang="ko-KR" dirty="0">
                <a:solidFill>
                  <a:schemeClr val="bg2"/>
                </a:solidFill>
                <a:latin typeface="Poppins Light" panose="00000400000000000000" pitchFamily="2" charset="0"/>
                <a:cs typeface="Poppins Light" panose="00000400000000000000" pitchFamily="2" charset="0"/>
              </a:rPr>
              <a:t>Finally, with annual cashflow, </a:t>
            </a:r>
            <a:r>
              <a:rPr lang="en-US" altLang="ko-KR" dirty="0" err="1">
                <a:solidFill>
                  <a:schemeClr val="bg2"/>
                </a:solidFill>
                <a:latin typeface="Poppins Light" panose="00000400000000000000" pitchFamily="2" charset="0"/>
                <a:cs typeface="Poppins Light" panose="00000400000000000000" pitchFamily="2" charset="0"/>
              </a:rPr>
              <a:t>calculatre</a:t>
            </a:r>
            <a:r>
              <a:rPr lang="en-US" altLang="ko-KR" dirty="0">
                <a:solidFill>
                  <a:schemeClr val="bg2"/>
                </a:solidFill>
                <a:latin typeface="Poppins Light" panose="00000400000000000000" pitchFamily="2" charset="0"/>
                <a:cs typeface="Poppins Light" panose="00000400000000000000" pitchFamily="2" charset="0"/>
              </a:rPr>
              <a:t> IRR.</a:t>
            </a:r>
            <a:endParaRPr lang="ko-KR" altLang="en-US" dirty="0">
              <a:solidFill>
                <a:schemeClr val="bg2"/>
              </a:solidFill>
              <a:latin typeface="Poppins Light" panose="00000400000000000000" pitchFamily="2" charset="0"/>
              <a:cs typeface="Poppins Light" panose="00000400000000000000" pitchFamily="2" charset="0"/>
            </a:endParaRPr>
          </a:p>
        </p:txBody>
      </p:sp>
      <p:sp>
        <p:nvSpPr>
          <p:cNvPr id="22" name="TextBox 21">
            <a:extLst>
              <a:ext uri="{FF2B5EF4-FFF2-40B4-BE49-F238E27FC236}">
                <a16:creationId xmlns:a16="http://schemas.microsoft.com/office/drawing/2014/main" id="{F1341F9C-22CA-0D3E-5BF2-589E3E500909}"/>
              </a:ext>
            </a:extLst>
          </p:cNvPr>
          <p:cNvSpPr txBox="1"/>
          <p:nvPr/>
        </p:nvSpPr>
        <p:spPr>
          <a:xfrm>
            <a:off x="573572" y="4202426"/>
            <a:ext cx="3393417" cy="584775"/>
          </a:xfrm>
          <a:prstGeom prst="rect">
            <a:avLst/>
          </a:prstGeom>
          <a:noFill/>
        </p:spPr>
        <p:txBody>
          <a:bodyPr wrap="square" rtlCol="0">
            <a:spAutoFit/>
          </a:bodyPr>
          <a:lstStyle/>
          <a:p>
            <a:r>
              <a:rPr lang="en-US" altLang="ko-KR" sz="1600" dirty="0">
                <a:solidFill>
                  <a:schemeClr val="bg2"/>
                </a:solidFill>
                <a:latin typeface="Poppins Light" panose="00000400000000000000" pitchFamily="2" charset="0"/>
                <a:cs typeface="Poppins Light" panose="00000400000000000000" pitchFamily="2" charset="0"/>
              </a:rPr>
              <a:t>     advertisements on  metaverse </a:t>
            </a:r>
            <a:r>
              <a:rPr lang="en-US" altLang="ko-KR" sz="1600" dirty="0" err="1">
                <a:solidFill>
                  <a:schemeClr val="bg2"/>
                </a:solidFill>
                <a:latin typeface="Poppins Light" panose="00000400000000000000" pitchFamily="2" charset="0"/>
                <a:cs typeface="Poppins Light" panose="00000400000000000000" pitchFamily="2" charset="0"/>
              </a:rPr>
              <a:t>plaform</a:t>
            </a:r>
            <a:r>
              <a:rPr lang="en-US" altLang="ko-KR" sz="1600" dirty="0">
                <a:solidFill>
                  <a:schemeClr val="bg2"/>
                </a:solidFill>
                <a:latin typeface="Poppins Light" panose="00000400000000000000" pitchFamily="2" charset="0"/>
                <a:cs typeface="Poppins Light" panose="00000400000000000000" pitchFamily="2" charset="0"/>
              </a:rPr>
              <a:t> space  </a:t>
            </a:r>
          </a:p>
        </p:txBody>
      </p:sp>
    </p:spTree>
    <p:extLst>
      <p:ext uri="{BB962C8B-B14F-4D97-AF65-F5344CB8AC3E}">
        <p14:creationId xmlns:p14="http://schemas.microsoft.com/office/powerpoint/2010/main" val="29174885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4" name="Google Shape;220;p16">
            <a:extLst>
              <a:ext uri="{FF2B5EF4-FFF2-40B4-BE49-F238E27FC236}">
                <a16:creationId xmlns:a16="http://schemas.microsoft.com/office/drawing/2014/main" id="{B0409D6D-65F6-2212-C3E6-44C05FD5BB4E}"/>
              </a:ext>
            </a:extLst>
          </p:cNvPr>
          <p:cNvSpPr txBox="1">
            <a:spLocks noGrp="1"/>
          </p:cNvSpPr>
          <p:nvPr>
            <p:ph type="title"/>
          </p:nvPr>
        </p:nvSpPr>
        <p:spPr>
          <a:xfrm>
            <a:off x="2028465" y="0"/>
            <a:ext cx="5087069" cy="102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3600" dirty="0"/>
              <a:t>Break-even analysis</a:t>
            </a:r>
            <a:endParaRPr sz="3600" dirty="0"/>
          </a:p>
        </p:txBody>
      </p:sp>
      <p:pic>
        <p:nvPicPr>
          <p:cNvPr id="9" name="그림 8">
            <a:extLst>
              <a:ext uri="{FF2B5EF4-FFF2-40B4-BE49-F238E27FC236}">
                <a16:creationId xmlns:a16="http://schemas.microsoft.com/office/drawing/2014/main" id="{EC37369C-03B7-B1B9-CB8E-EF35ADB40EEC}"/>
              </a:ext>
            </a:extLst>
          </p:cNvPr>
          <p:cNvPicPr>
            <a:picLocks noChangeAspect="1"/>
          </p:cNvPicPr>
          <p:nvPr/>
        </p:nvPicPr>
        <p:blipFill>
          <a:blip r:embed="rId3"/>
          <a:srcRect/>
          <a:stretch/>
        </p:blipFill>
        <p:spPr>
          <a:xfrm>
            <a:off x="323046" y="3358423"/>
            <a:ext cx="2105194" cy="1384995"/>
          </a:xfrm>
          <a:prstGeom prst="rect">
            <a:avLst/>
          </a:prstGeom>
        </p:spPr>
      </p:pic>
      <p:pic>
        <p:nvPicPr>
          <p:cNvPr id="11" name="그림 10">
            <a:extLst>
              <a:ext uri="{FF2B5EF4-FFF2-40B4-BE49-F238E27FC236}">
                <a16:creationId xmlns:a16="http://schemas.microsoft.com/office/drawing/2014/main" id="{13CFDC04-68CF-8681-B7ED-1CC5389D6AD3}"/>
              </a:ext>
            </a:extLst>
          </p:cNvPr>
          <p:cNvPicPr>
            <a:picLocks noChangeAspect="1"/>
          </p:cNvPicPr>
          <p:nvPr/>
        </p:nvPicPr>
        <p:blipFill>
          <a:blip r:embed="rId4"/>
          <a:srcRect/>
          <a:stretch/>
        </p:blipFill>
        <p:spPr>
          <a:xfrm>
            <a:off x="3964047" y="3358423"/>
            <a:ext cx="4697363" cy="1384995"/>
          </a:xfrm>
          <a:prstGeom prst="rect">
            <a:avLst/>
          </a:prstGeom>
        </p:spPr>
      </p:pic>
      <p:pic>
        <p:nvPicPr>
          <p:cNvPr id="13" name="그림 12">
            <a:extLst>
              <a:ext uri="{FF2B5EF4-FFF2-40B4-BE49-F238E27FC236}">
                <a16:creationId xmlns:a16="http://schemas.microsoft.com/office/drawing/2014/main" id="{50062A49-0DDC-A74C-D305-D5891EA3F5F1}"/>
              </a:ext>
            </a:extLst>
          </p:cNvPr>
          <p:cNvPicPr>
            <a:picLocks noChangeAspect="1"/>
          </p:cNvPicPr>
          <p:nvPr/>
        </p:nvPicPr>
        <p:blipFill>
          <a:blip r:embed="rId5"/>
          <a:srcRect/>
          <a:stretch/>
        </p:blipFill>
        <p:spPr>
          <a:xfrm>
            <a:off x="2428240" y="2070441"/>
            <a:ext cx="1613408" cy="1214332"/>
          </a:xfrm>
          <a:prstGeom prst="rect">
            <a:avLst/>
          </a:prstGeom>
        </p:spPr>
      </p:pic>
      <p:sp>
        <p:nvSpPr>
          <p:cNvPr id="14" name="TextBox 13">
            <a:extLst>
              <a:ext uri="{FF2B5EF4-FFF2-40B4-BE49-F238E27FC236}">
                <a16:creationId xmlns:a16="http://schemas.microsoft.com/office/drawing/2014/main" id="{045ADC68-BCDF-A459-C6AF-990B06C5524B}"/>
              </a:ext>
            </a:extLst>
          </p:cNvPr>
          <p:cNvSpPr txBox="1"/>
          <p:nvPr/>
        </p:nvSpPr>
        <p:spPr>
          <a:xfrm>
            <a:off x="4188766" y="1305729"/>
            <a:ext cx="5383920" cy="1015663"/>
          </a:xfrm>
          <a:prstGeom prst="rect">
            <a:avLst/>
          </a:prstGeom>
          <a:noFill/>
        </p:spPr>
        <p:txBody>
          <a:bodyPr wrap="square" rtlCol="0">
            <a:spAutoFit/>
          </a:bodyPr>
          <a:lstStyle/>
          <a:p>
            <a:r>
              <a:rPr lang="en-US" altLang="ko-KR" sz="1200" dirty="0">
                <a:latin typeface="Poppins Light" panose="00000400000000000000" pitchFamily="2" charset="0"/>
                <a:cs typeface="Poppins Light" panose="00000400000000000000" pitchFamily="2" charset="0"/>
              </a:rPr>
              <a:t>Break-even year was 2029(year 6) </a:t>
            </a:r>
          </a:p>
          <a:p>
            <a:endParaRPr lang="en-US" altLang="ko-KR" sz="1200" dirty="0">
              <a:latin typeface="Poppins Light" panose="00000400000000000000" pitchFamily="2" charset="0"/>
              <a:cs typeface="Poppins Light" panose="00000400000000000000" pitchFamily="2" charset="0"/>
            </a:endParaRPr>
          </a:p>
          <a:p>
            <a:r>
              <a:rPr lang="en-US" altLang="ko-KR" sz="1200" dirty="0">
                <a:latin typeface="Poppins Light" panose="00000400000000000000" pitchFamily="2" charset="0"/>
                <a:cs typeface="Poppins Light" panose="00000400000000000000" pitchFamily="2" charset="0"/>
              </a:rPr>
              <a:t>Break-even price of software license is $10.00  </a:t>
            </a:r>
          </a:p>
          <a:p>
            <a:endParaRPr lang="en-US" altLang="ko-KR" sz="1200" dirty="0">
              <a:latin typeface="Poppins Light" panose="00000400000000000000" pitchFamily="2" charset="0"/>
              <a:cs typeface="Poppins Light" panose="00000400000000000000" pitchFamily="2" charset="0"/>
            </a:endParaRPr>
          </a:p>
          <a:p>
            <a:r>
              <a:rPr lang="en-US" altLang="ko-KR" sz="1200" dirty="0">
                <a:latin typeface="Poppins Light" panose="00000400000000000000" pitchFamily="2" charset="0"/>
                <a:cs typeface="Poppins Light" panose="00000400000000000000" pitchFamily="2" charset="0"/>
              </a:rPr>
              <a:t>Which means $10.99 is enough to make IRR positive until 2029.</a:t>
            </a:r>
          </a:p>
        </p:txBody>
      </p:sp>
      <p:pic>
        <p:nvPicPr>
          <p:cNvPr id="3" name="그림 2">
            <a:extLst>
              <a:ext uri="{FF2B5EF4-FFF2-40B4-BE49-F238E27FC236}">
                <a16:creationId xmlns:a16="http://schemas.microsoft.com/office/drawing/2014/main" id="{553AC45D-D7D5-67EE-A266-EC96D61C4EF4}"/>
              </a:ext>
            </a:extLst>
          </p:cNvPr>
          <p:cNvPicPr>
            <a:picLocks noChangeAspect="1"/>
          </p:cNvPicPr>
          <p:nvPr/>
        </p:nvPicPr>
        <p:blipFill>
          <a:blip r:embed="rId6"/>
          <a:stretch>
            <a:fillRect/>
          </a:stretch>
        </p:blipFill>
        <p:spPr>
          <a:xfrm>
            <a:off x="6099483" y="2714012"/>
            <a:ext cx="2567629" cy="532107"/>
          </a:xfrm>
          <a:prstGeom prst="rect">
            <a:avLst/>
          </a:prstGeom>
        </p:spPr>
      </p:pic>
      <p:pic>
        <p:nvPicPr>
          <p:cNvPr id="6" name="그림 5">
            <a:extLst>
              <a:ext uri="{FF2B5EF4-FFF2-40B4-BE49-F238E27FC236}">
                <a16:creationId xmlns:a16="http://schemas.microsoft.com/office/drawing/2014/main" id="{852DBFF3-A682-42A3-5361-83AD3FF4CEE6}"/>
              </a:ext>
            </a:extLst>
          </p:cNvPr>
          <p:cNvPicPr>
            <a:picLocks noChangeAspect="1"/>
          </p:cNvPicPr>
          <p:nvPr/>
        </p:nvPicPr>
        <p:blipFill>
          <a:blip r:embed="rId7"/>
          <a:stretch>
            <a:fillRect/>
          </a:stretch>
        </p:blipFill>
        <p:spPr>
          <a:xfrm>
            <a:off x="323046" y="1388698"/>
            <a:ext cx="2105194" cy="1776383"/>
          </a:xfrm>
          <a:prstGeom prst="rect">
            <a:avLst/>
          </a:prstGeom>
        </p:spPr>
      </p:pic>
      <p:sp>
        <p:nvSpPr>
          <p:cNvPr id="7" name="직사각형 6">
            <a:extLst>
              <a:ext uri="{FF2B5EF4-FFF2-40B4-BE49-F238E27FC236}">
                <a16:creationId xmlns:a16="http://schemas.microsoft.com/office/drawing/2014/main" id="{725F6565-C258-D7E7-62AC-E4A04B01CA8C}"/>
              </a:ext>
            </a:extLst>
          </p:cNvPr>
          <p:cNvSpPr/>
          <p:nvPr/>
        </p:nvSpPr>
        <p:spPr>
          <a:xfrm flipH="1">
            <a:off x="3149347" y="2339107"/>
            <a:ext cx="814700" cy="374905"/>
          </a:xfrm>
          <a:prstGeom prst="rect">
            <a:avLst/>
          </a:prstGeom>
          <a:solidFill>
            <a:schemeClr val="accent6">
              <a:lumMod val="20000"/>
              <a:lumOff val="80000"/>
              <a:alpha val="25000"/>
            </a:schemeClr>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a:extLst>
              <a:ext uri="{FF2B5EF4-FFF2-40B4-BE49-F238E27FC236}">
                <a16:creationId xmlns:a16="http://schemas.microsoft.com/office/drawing/2014/main" id="{3197E71C-4546-E4C8-F7D5-64902B01EFD5}"/>
              </a:ext>
            </a:extLst>
          </p:cNvPr>
          <p:cNvSpPr/>
          <p:nvPr/>
        </p:nvSpPr>
        <p:spPr>
          <a:xfrm flipH="1">
            <a:off x="3149347" y="2739915"/>
            <a:ext cx="814700" cy="167878"/>
          </a:xfrm>
          <a:prstGeom prst="rect">
            <a:avLst/>
          </a:prstGeom>
          <a:solidFill>
            <a:schemeClr val="accent6">
              <a:lumMod val="20000"/>
              <a:lumOff val="80000"/>
              <a:alpha val="25000"/>
            </a:schemeClr>
          </a:solidFill>
          <a:ln w="28575">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16" name="Google Shape;1002;p37">
            <a:extLst>
              <a:ext uri="{FF2B5EF4-FFF2-40B4-BE49-F238E27FC236}">
                <a16:creationId xmlns:a16="http://schemas.microsoft.com/office/drawing/2014/main" id="{EF4F28A9-6FE2-FEE0-128F-CEE0583F697B}"/>
              </a:ext>
            </a:extLst>
          </p:cNvPr>
          <p:cNvCxnSpPr>
            <a:cxnSpLocks/>
            <a:endCxn id="3" idx="1"/>
          </p:cNvCxnSpPr>
          <p:nvPr/>
        </p:nvCxnSpPr>
        <p:spPr>
          <a:xfrm>
            <a:off x="3999383" y="2526559"/>
            <a:ext cx="2100100" cy="453507"/>
          </a:xfrm>
          <a:prstGeom prst="straightConnector1">
            <a:avLst/>
          </a:prstGeom>
          <a:noFill/>
          <a:ln w="19050" cap="flat" cmpd="sng">
            <a:solidFill>
              <a:schemeClr val="lt1"/>
            </a:solidFill>
            <a:prstDash val="solid"/>
            <a:round/>
            <a:headEnd type="oval" w="med" len="med"/>
            <a:tailEnd type="oval" w="med" len="med"/>
          </a:ln>
        </p:spPr>
      </p:cxnSp>
      <p:sp>
        <p:nvSpPr>
          <p:cNvPr id="20" name="직사각형 19">
            <a:extLst>
              <a:ext uri="{FF2B5EF4-FFF2-40B4-BE49-F238E27FC236}">
                <a16:creationId xmlns:a16="http://schemas.microsoft.com/office/drawing/2014/main" id="{F34CD7C3-83C8-4852-28D2-BE4FA037AFAE}"/>
              </a:ext>
            </a:extLst>
          </p:cNvPr>
          <p:cNvSpPr/>
          <p:nvPr/>
        </p:nvSpPr>
        <p:spPr>
          <a:xfrm flipH="1">
            <a:off x="2028465" y="1625669"/>
            <a:ext cx="303255" cy="285427"/>
          </a:xfrm>
          <a:prstGeom prst="rect">
            <a:avLst/>
          </a:prstGeom>
          <a:solidFill>
            <a:schemeClr val="accent6">
              <a:lumMod val="20000"/>
              <a:lumOff val="80000"/>
              <a:alpha val="25000"/>
            </a:schemeClr>
          </a:solidFill>
          <a:ln w="28575">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21" name="Google Shape;1002;p37">
            <a:extLst>
              <a:ext uri="{FF2B5EF4-FFF2-40B4-BE49-F238E27FC236}">
                <a16:creationId xmlns:a16="http://schemas.microsoft.com/office/drawing/2014/main" id="{5B2DCA33-0CFD-6538-B492-C5014B81BFFB}"/>
              </a:ext>
            </a:extLst>
          </p:cNvPr>
          <p:cNvCxnSpPr>
            <a:cxnSpLocks/>
            <a:stCxn id="20" idx="2"/>
            <a:endCxn id="11" idx="1"/>
          </p:cNvCxnSpPr>
          <p:nvPr/>
        </p:nvCxnSpPr>
        <p:spPr>
          <a:xfrm>
            <a:off x="2180092" y="1911096"/>
            <a:ext cx="1783955" cy="2139825"/>
          </a:xfrm>
          <a:prstGeom prst="straightConnector1">
            <a:avLst/>
          </a:prstGeom>
          <a:noFill/>
          <a:ln w="19050" cap="flat" cmpd="sng">
            <a:solidFill>
              <a:srgbClr val="FFD966"/>
            </a:solidFill>
            <a:prstDash val="solid"/>
            <a:round/>
            <a:headEnd type="oval" w="med" len="med"/>
            <a:tailEnd type="oval" w="med" len="med"/>
          </a:ln>
        </p:spPr>
      </p:cxnSp>
      <p:cxnSp>
        <p:nvCxnSpPr>
          <p:cNvPr id="24" name="Google Shape;1002;p37">
            <a:extLst>
              <a:ext uri="{FF2B5EF4-FFF2-40B4-BE49-F238E27FC236}">
                <a16:creationId xmlns:a16="http://schemas.microsoft.com/office/drawing/2014/main" id="{50D2BBAC-03DB-C3F1-88B1-0482313EF28B}"/>
              </a:ext>
            </a:extLst>
          </p:cNvPr>
          <p:cNvCxnSpPr>
            <a:cxnSpLocks/>
            <a:endCxn id="8" idx="3"/>
          </p:cNvCxnSpPr>
          <p:nvPr/>
        </p:nvCxnSpPr>
        <p:spPr>
          <a:xfrm flipV="1">
            <a:off x="2428240" y="2823854"/>
            <a:ext cx="721107" cy="1037139"/>
          </a:xfrm>
          <a:prstGeom prst="straightConnector1">
            <a:avLst/>
          </a:prstGeom>
          <a:noFill/>
          <a:ln w="19050" cap="flat" cmpd="sng">
            <a:solidFill>
              <a:srgbClr val="515FB0"/>
            </a:solidFill>
            <a:prstDash val="solid"/>
            <a:round/>
            <a:headEnd type="oval" w="med" len="med"/>
            <a:tailEnd type="oval" w="med" len="med"/>
          </a:ln>
        </p:spPr>
      </p:cxnSp>
      <p:cxnSp>
        <p:nvCxnSpPr>
          <p:cNvPr id="31" name="Google Shape;1002;p37">
            <a:extLst>
              <a:ext uri="{FF2B5EF4-FFF2-40B4-BE49-F238E27FC236}">
                <a16:creationId xmlns:a16="http://schemas.microsoft.com/office/drawing/2014/main" id="{38E14CC0-BD15-9D1A-1287-AF488571ECF7}"/>
              </a:ext>
            </a:extLst>
          </p:cNvPr>
          <p:cNvCxnSpPr>
            <a:cxnSpLocks/>
            <a:endCxn id="8" idx="2"/>
          </p:cNvCxnSpPr>
          <p:nvPr/>
        </p:nvCxnSpPr>
        <p:spPr>
          <a:xfrm flipH="1" flipV="1">
            <a:off x="3556697" y="2907793"/>
            <a:ext cx="1943157" cy="743506"/>
          </a:xfrm>
          <a:prstGeom prst="straightConnector1">
            <a:avLst/>
          </a:prstGeom>
          <a:noFill/>
          <a:ln w="19050" cap="flat" cmpd="sng">
            <a:solidFill>
              <a:srgbClr val="515FB0"/>
            </a:solidFill>
            <a:prstDash val="solid"/>
            <a:round/>
            <a:headEnd type="oval" w="med" len="med"/>
            <a:tailEnd type="oval" w="med" len="med"/>
          </a:ln>
        </p:spPr>
      </p:cxnSp>
      <p:sp>
        <p:nvSpPr>
          <p:cNvPr id="2" name="직사각형 1">
            <a:extLst>
              <a:ext uri="{FF2B5EF4-FFF2-40B4-BE49-F238E27FC236}">
                <a16:creationId xmlns:a16="http://schemas.microsoft.com/office/drawing/2014/main" id="{16E8419C-B702-56F9-32D4-6609EEA3BB8E}"/>
              </a:ext>
            </a:extLst>
          </p:cNvPr>
          <p:cNvSpPr/>
          <p:nvPr/>
        </p:nvSpPr>
        <p:spPr>
          <a:xfrm flipH="1">
            <a:off x="6481365" y="4143663"/>
            <a:ext cx="1072826" cy="199738"/>
          </a:xfrm>
          <a:prstGeom prst="rect">
            <a:avLst/>
          </a:prstGeom>
          <a:solidFill>
            <a:schemeClr val="accent6">
              <a:lumMod val="20000"/>
              <a:lumOff val="80000"/>
              <a:alpha val="25000"/>
            </a:schemeClr>
          </a:solid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0544793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35"/>
          <p:cNvSpPr txBox="1">
            <a:spLocks noGrp="1"/>
          </p:cNvSpPr>
          <p:nvPr>
            <p:ph type="title"/>
          </p:nvPr>
        </p:nvSpPr>
        <p:spPr>
          <a:xfrm>
            <a:off x="720000" y="226856"/>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Our Goal</a:t>
            </a:r>
            <a:endParaRPr dirty="0"/>
          </a:p>
        </p:txBody>
      </p:sp>
      <p:sp>
        <p:nvSpPr>
          <p:cNvPr id="7" name="Google Shape;472;p21">
            <a:extLst>
              <a:ext uri="{FF2B5EF4-FFF2-40B4-BE49-F238E27FC236}">
                <a16:creationId xmlns:a16="http://schemas.microsoft.com/office/drawing/2014/main" id="{4605F651-A34B-62CB-5C5D-626F79813CB0}"/>
              </a:ext>
            </a:extLst>
          </p:cNvPr>
          <p:cNvSpPr txBox="1"/>
          <p:nvPr/>
        </p:nvSpPr>
        <p:spPr>
          <a:xfrm>
            <a:off x="1214504" y="2026191"/>
            <a:ext cx="628171" cy="52793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Poppins"/>
              <a:ea typeface="Poppins"/>
              <a:cs typeface="Poppins"/>
              <a:sym typeface="Poppins"/>
            </a:endParaRPr>
          </a:p>
        </p:txBody>
      </p:sp>
      <p:sp>
        <p:nvSpPr>
          <p:cNvPr id="8" name="Google Shape;473;p21">
            <a:extLst>
              <a:ext uri="{FF2B5EF4-FFF2-40B4-BE49-F238E27FC236}">
                <a16:creationId xmlns:a16="http://schemas.microsoft.com/office/drawing/2014/main" id="{82352FEE-EA93-C20E-3788-214E584DE890}"/>
              </a:ext>
            </a:extLst>
          </p:cNvPr>
          <p:cNvSpPr txBox="1"/>
          <p:nvPr/>
        </p:nvSpPr>
        <p:spPr>
          <a:xfrm>
            <a:off x="1214531" y="2656991"/>
            <a:ext cx="628171" cy="52793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Poppins"/>
              <a:ea typeface="Poppins"/>
              <a:cs typeface="Poppins"/>
              <a:sym typeface="Poppins"/>
            </a:endParaRPr>
          </a:p>
        </p:txBody>
      </p:sp>
      <p:sp>
        <p:nvSpPr>
          <p:cNvPr id="9" name="Google Shape;474;p21">
            <a:extLst>
              <a:ext uri="{FF2B5EF4-FFF2-40B4-BE49-F238E27FC236}">
                <a16:creationId xmlns:a16="http://schemas.microsoft.com/office/drawing/2014/main" id="{8F470402-976C-1177-D3BD-695847764818}"/>
              </a:ext>
            </a:extLst>
          </p:cNvPr>
          <p:cNvSpPr txBox="1"/>
          <p:nvPr/>
        </p:nvSpPr>
        <p:spPr>
          <a:xfrm>
            <a:off x="1214531" y="3287816"/>
            <a:ext cx="628171" cy="52793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Poppins"/>
              <a:ea typeface="Poppins"/>
              <a:cs typeface="Poppins"/>
              <a:sym typeface="Poppins"/>
            </a:endParaRPr>
          </a:p>
        </p:txBody>
      </p:sp>
      <p:sp>
        <p:nvSpPr>
          <p:cNvPr id="10" name="Google Shape;475;p21">
            <a:extLst>
              <a:ext uri="{FF2B5EF4-FFF2-40B4-BE49-F238E27FC236}">
                <a16:creationId xmlns:a16="http://schemas.microsoft.com/office/drawing/2014/main" id="{8B741495-5062-0F5A-9E4B-C7B46B7E9E66}"/>
              </a:ext>
            </a:extLst>
          </p:cNvPr>
          <p:cNvSpPr txBox="1"/>
          <p:nvPr/>
        </p:nvSpPr>
        <p:spPr>
          <a:xfrm>
            <a:off x="1214531" y="3918666"/>
            <a:ext cx="628171" cy="52793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dk1"/>
              </a:solidFill>
              <a:latin typeface="Poppins"/>
              <a:ea typeface="Poppins"/>
              <a:cs typeface="Poppins"/>
              <a:sym typeface="Poppins"/>
            </a:endParaRPr>
          </a:p>
        </p:txBody>
      </p:sp>
      <p:grpSp>
        <p:nvGrpSpPr>
          <p:cNvPr id="11" name="Google Shape;477;p21">
            <a:extLst>
              <a:ext uri="{FF2B5EF4-FFF2-40B4-BE49-F238E27FC236}">
                <a16:creationId xmlns:a16="http://schemas.microsoft.com/office/drawing/2014/main" id="{F0ED2655-8A26-5529-1F1B-E615AB2F61BE}"/>
              </a:ext>
            </a:extLst>
          </p:cNvPr>
          <p:cNvGrpSpPr/>
          <p:nvPr/>
        </p:nvGrpSpPr>
        <p:grpSpPr>
          <a:xfrm>
            <a:off x="5099" y="1055717"/>
            <a:ext cx="3797683" cy="3390347"/>
            <a:chOff x="926675" y="238127"/>
            <a:chExt cx="5755100" cy="5133735"/>
          </a:xfrm>
        </p:grpSpPr>
        <p:sp>
          <p:nvSpPr>
            <p:cNvPr id="12" name="Google Shape;478;p21">
              <a:extLst>
                <a:ext uri="{FF2B5EF4-FFF2-40B4-BE49-F238E27FC236}">
                  <a16:creationId xmlns:a16="http://schemas.microsoft.com/office/drawing/2014/main" id="{E47B27C4-0350-BECC-66F3-A25939D9F598}"/>
                </a:ext>
              </a:extLst>
            </p:cNvPr>
            <p:cNvSpPr/>
            <p:nvPr/>
          </p:nvSpPr>
          <p:spPr>
            <a:xfrm>
              <a:off x="2234898" y="1974082"/>
              <a:ext cx="3138651" cy="1012349"/>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F9BE5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solidFill>
                    <a:schemeClr val="dk1"/>
                  </a:solidFill>
                  <a:latin typeface="Poppins"/>
                  <a:ea typeface="Poppins"/>
                  <a:cs typeface="Poppins"/>
                  <a:sym typeface="Poppins"/>
                </a:rPr>
                <a:t>2</a:t>
              </a:r>
              <a:endParaRPr dirty="0">
                <a:solidFill>
                  <a:schemeClr val="dk1"/>
                </a:solidFill>
              </a:endParaRPr>
            </a:p>
          </p:txBody>
        </p:sp>
        <p:sp>
          <p:nvSpPr>
            <p:cNvPr id="13" name="Google Shape;479;p21">
              <a:extLst>
                <a:ext uri="{FF2B5EF4-FFF2-40B4-BE49-F238E27FC236}">
                  <a16:creationId xmlns:a16="http://schemas.microsoft.com/office/drawing/2014/main" id="{911BC8AD-EDB4-1C20-DF3E-823BA6A46A9E}"/>
                </a:ext>
              </a:extLst>
            </p:cNvPr>
            <p:cNvSpPr/>
            <p:nvPr/>
          </p:nvSpPr>
          <p:spPr>
            <a:xfrm>
              <a:off x="2825776" y="238127"/>
              <a:ext cx="1961900" cy="1621798"/>
            </a:xfrm>
            <a:custGeom>
              <a:avLst/>
              <a:gdLst/>
              <a:ahLst/>
              <a:cxnLst/>
              <a:rect l="l" t="t" r="r" b="b"/>
              <a:pathLst>
                <a:path w="78476" h="74009" extrusionOk="0">
                  <a:moveTo>
                    <a:pt x="39246" y="0"/>
                  </a:moveTo>
                  <a:lnTo>
                    <a:pt x="1" y="74009"/>
                  </a:lnTo>
                  <a:lnTo>
                    <a:pt x="78476" y="74009"/>
                  </a:lnTo>
                  <a:lnTo>
                    <a:pt x="39246" y="0"/>
                  </a:lnTo>
                  <a:close/>
                </a:path>
              </a:pathLst>
            </a:custGeom>
            <a:solidFill>
              <a:schemeClr val="bg1">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lang="en" sz="1800" b="1" dirty="0">
                <a:solidFill>
                  <a:schemeClr val="dk1"/>
                </a:solidFill>
                <a:latin typeface="Poppins"/>
                <a:ea typeface="Poppins"/>
                <a:cs typeface="Poppins"/>
                <a:sym typeface="Poppins"/>
              </a:endParaRPr>
            </a:p>
            <a:p>
              <a:pPr marL="0" lvl="0" indent="0" algn="ctr" rtl="0">
                <a:spcBef>
                  <a:spcPts val="0"/>
                </a:spcBef>
                <a:spcAft>
                  <a:spcPts val="0"/>
                </a:spcAft>
                <a:buNone/>
              </a:pPr>
              <a:r>
                <a:rPr lang="en" sz="1800" b="1" dirty="0">
                  <a:solidFill>
                    <a:schemeClr val="dk1"/>
                  </a:solidFill>
                  <a:latin typeface="Poppins"/>
                  <a:ea typeface="Poppins"/>
                  <a:cs typeface="Poppins"/>
                  <a:sym typeface="Poppins"/>
                </a:rPr>
                <a:t>1</a:t>
              </a:r>
              <a:endParaRPr dirty="0">
                <a:solidFill>
                  <a:schemeClr val="dk1"/>
                </a:solidFill>
              </a:endParaRPr>
            </a:p>
          </p:txBody>
        </p:sp>
        <p:sp>
          <p:nvSpPr>
            <p:cNvPr id="14" name="Google Shape;480;p21">
              <a:extLst>
                <a:ext uri="{FF2B5EF4-FFF2-40B4-BE49-F238E27FC236}">
                  <a16:creationId xmlns:a16="http://schemas.microsoft.com/office/drawing/2014/main" id="{6679FB9D-BF1E-885D-ECEA-3EF80CBBB23F}"/>
                </a:ext>
              </a:extLst>
            </p:cNvPr>
            <p:cNvSpPr/>
            <p:nvPr/>
          </p:nvSpPr>
          <p:spPr>
            <a:xfrm>
              <a:off x="926675" y="4257862"/>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chemeClr val="accent5">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Poppins"/>
                  <a:ea typeface="Poppins"/>
                  <a:cs typeface="Poppins"/>
                  <a:sym typeface="Poppins"/>
                </a:rPr>
                <a:t>4</a:t>
              </a:r>
              <a:endParaRPr/>
            </a:p>
          </p:txBody>
        </p:sp>
        <p:sp>
          <p:nvSpPr>
            <p:cNvPr id="15" name="Google Shape;481;p21">
              <a:extLst>
                <a:ext uri="{FF2B5EF4-FFF2-40B4-BE49-F238E27FC236}">
                  <a16:creationId xmlns:a16="http://schemas.microsoft.com/office/drawing/2014/main" id="{6A0DB42A-A64A-4E52-FF36-F6047CD34831}"/>
                </a:ext>
              </a:extLst>
            </p:cNvPr>
            <p:cNvSpPr/>
            <p:nvPr/>
          </p:nvSpPr>
          <p:spPr>
            <a:xfrm>
              <a:off x="1621700" y="3127357"/>
              <a:ext cx="4370049" cy="1006950"/>
            </a:xfrm>
            <a:custGeom>
              <a:avLst/>
              <a:gdLst/>
              <a:ahLst/>
              <a:cxnLst/>
              <a:rect l="l" t="t" r="r" b="b"/>
              <a:pathLst>
                <a:path w="174802" h="40278" extrusionOk="0">
                  <a:moveTo>
                    <a:pt x="22750" y="1"/>
                  </a:moveTo>
                  <a:lnTo>
                    <a:pt x="0" y="40278"/>
                  </a:lnTo>
                  <a:lnTo>
                    <a:pt x="174802" y="40278"/>
                  </a:lnTo>
                  <a:lnTo>
                    <a:pt x="152053" y="1"/>
                  </a:lnTo>
                  <a:close/>
                </a:path>
              </a:pathLst>
            </a:custGeom>
            <a:solidFill>
              <a:schemeClr val="accent6">
                <a:lumMod val="60000"/>
                <a:lumOff val="40000"/>
              </a:scheme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Poppins"/>
                  <a:ea typeface="Poppins"/>
                  <a:cs typeface="Poppins"/>
                  <a:sym typeface="Poppins"/>
                </a:rPr>
                <a:t>3</a:t>
              </a:r>
              <a:endParaRPr/>
            </a:p>
          </p:txBody>
        </p:sp>
      </p:grpSp>
      <p:grpSp>
        <p:nvGrpSpPr>
          <p:cNvPr id="16" name="Google Shape;482;p21">
            <a:extLst>
              <a:ext uri="{FF2B5EF4-FFF2-40B4-BE49-F238E27FC236}">
                <a16:creationId xmlns:a16="http://schemas.microsoft.com/office/drawing/2014/main" id="{B5FA60EC-1D4A-506B-F52F-42A0D17AB585}"/>
              </a:ext>
            </a:extLst>
          </p:cNvPr>
          <p:cNvGrpSpPr/>
          <p:nvPr/>
        </p:nvGrpSpPr>
        <p:grpSpPr>
          <a:xfrm>
            <a:off x="3347447" y="1529685"/>
            <a:ext cx="5636839" cy="402900"/>
            <a:chOff x="3581574" y="1777151"/>
            <a:chExt cx="4709000" cy="402900"/>
          </a:xfrm>
        </p:grpSpPr>
        <p:sp>
          <p:nvSpPr>
            <p:cNvPr id="17" name="Google Shape;483;p21">
              <a:extLst>
                <a:ext uri="{FF2B5EF4-FFF2-40B4-BE49-F238E27FC236}">
                  <a16:creationId xmlns:a16="http://schemas.microsoft.com/office/drawing/2014/main" id="{AE9F7ED0-7C9E-E96A-A05F-A597CFAEF41C}"/>
                </a:ext>
              </a:extLst>
            </p:cNvPr>
            <p:cNvSpPr txBox="1"/>
            <p:nvPr/>
          </p:nvSpPr>
          <p:spPr>
            <a:xfrm>
              <a:off x="3581574" y="1777151"/>
              <a:ext cx="1067700" cy="40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1600" b="1" dirty="0">
                  <a:solidFill>
                    <a:schemeClr val="tx1"/>
                  </a:solidFill>
                  <a:latin typeface="Poppins"/>
                  <a:ea typeface="Poppins"/>
                  <a:cs typeface="Poppins"/>
                  <a:sym typeface="Poppins"/>
                </a:rPr>
                <a:t>Ultimate</a:t>
              </a:r>
              <a:endParaRPr sz="1800" b="1" dirty="0">
                <a:solidFill>
                  <a:schemeClr val="tx1"/>
                </a:solidFill>
                <a:latin typeface="Poppins"/>
                <a:ea typeface="Poppins"/>
                <a:cs typeface="Poppins"/>
                <a:sym typeface="Poppins"/>
              </a:endParaRPr>
            </a:p>
          </p:txBody>
        </p:sp>
        <p:sp>
          <p:nvSpPr>
            <p:cNvPr id="18" name="Google Shape;484;p21">
              <a:extLst>
                <a:ext uri="{FF2B5EF4-FFF2-40B4-BE49-F238E27FC236}">
                  <a16:creationId xmlns:a16="http://schemas.microsoft.com/office/drawing/2014/main" id="{6C6899EF-9881-79FE-C52A-5A86E01D8C28}"/>
                </a:ext>
              </a:extLst>
            </p:cNvPr>
            <p:cNvSpPr txBox="1"/>
            <p:nvPr/>
          </p:nvSpPr>
          <p:spPr>
            <a:xfrm>
              <a:off x="5091435" y="1777151"/>
              <a:ext cx="3199139" cy="402900"/>
            </a:xfrm>
            <a:prstGeom prst="rect">
              <a:avLst/>
            </a:prstGeom>
            <a:noFill/>
            <a:ln>
              <a:noFill/>
            </a:ln>
          </p:spPr>
          <p:txBody>
            <a:bodyPr spcFirstLastPara="1" wrap="square" lIns="91425" tIns="91425" rIns="91425" bIns="91425" anchor="ctr" anchorCtr="0">
              <a:noAutofit/>
            </a:bodyPr>
            <a:lstStyle/>
            <a:p>
              <a:r>
                <a:rPr lang="en" altLang="ko-KR" sz="1200" dirty="0"/>
                <a:t>Provide high-quality cognitive behavioral treatment services that are affordable, convenient, and accessible to individuals worldwide.</a:t>
              </a:r>
            </a:p>
          </p:txBody>
        </p:sp>
      </p:grpSp>
      <p:grpSp>
        <p:nvGrpSpPr>
          <p:cNvPr id="19" name="Google Shape;485;p21">
            <a:extLst>
              <a:ext uri="{FF2B5EF4-FFF2-40B4-BE49-F238E27FC236}">
                <a16:creationId xmlns:a16="http://schemas.microsoft.com/office/drawing/2014/main" id="{2E6099BB-F1C6-F2E7-C40A-4726E0B88C35}"/>
              </a:ext>
            </a:extLst>
          </p:cNvPr>
          <p:cNvGrpSpPr/>
          <p:nvPr/>
        </p:nvGrpSpPr>
        <p:grpSpPr>
          <a:xfrm>
            <a:off x="3486365" y="2338120"/>
            <a:ext cx="5552440" cy="440166"/>
            <a:chOff x="3697624" y="2370202"/>
            <a:chExt cx="4638497" cy="440166"/>
          </a:xfrm>
        </p:grpSpPr>
        <p:sp>
          <p:nvSpPr>
            <p:cNvPr id="20" name="Google Shape;486;p21">
              <a:extLst>
                <a:ext uri="{FF2B5EF4-FFF2-40B4-BE49-F238E27FC236}">
                  <a16:creationId xmlns:a16="http://schemas.microsoft.com/office/drawing/2014/main" id="{34B9EE45-DB78-FD97-EB15-7524FE4DAE5F}"/>
                </a:ext>
              </a:extLst>
            </p:cNvPr>
            <p:cNvSpPr txBox="1"/>
            <p:nvPr/>
          </p:nvSpPr>
          <p:spPr>
            <a:xfrm>
              <a:off x="3697624" y="2370202"/>
              <a:ext cx="1287802" cy="40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solidFill>
                    <a:schemeClr val="tx1"/>
                  </a:solidFill>
                  <a:latin typeface="Poppins"/>
                  <a:ea typeface="Poppins"/>
                  <a:cs typeface="Poppins"/>
                  <a:sym typeface="Poppins"/>
                </a:rPr>
                <a:t>Long-term</a:t>
              </a:r>
              <a:endParaRPr sz="1800" b="1" dirty="0">
                <a:solidFill>
                  <a:schemeClr val="tx1"/>
                </a:solidFill>
                <a:latin typeface="Poppins"/>
                <a:ea typeface="Poppins"/>
                <a:cs typeface="Poppins"/>
                <a:sym typeface="Poppins"/>
              </a:endParaRPr>
            </a:p>
          </p:txBody>
        </p:sp>
        <p:sp>
          <p:nvSpPr>
            <p:cNvPr id="21" name="Google Shape;487;p21">
              <a:extLst>
                <a:ext uri="{FF2B5EF4-FFF2-40B4-BE49-F238E27FC236}">
                  <a16:creationId xmlns:a16="http://schemas.microsoft.com/office/drawing/2014/main" id="{ED5B4462-EA1C-5882-8651-09F913AB6EC4}"/>
                </a:ext>
              </a:extLst>
            </p:cNvPr>
            <p:cNvSpPr txBox="1"/>
            <p:nvPr/>
          </p:nvSpPr>
          <p:spPr>
            <a:xfrm>
              <a:off x="5091434" y="2407468"/>
              <a:ext cx="3244687" cy="40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1200" dirty="0"/>
                <a:t>C</a:t>
              </a:r>
              <a:r>
                <a:rPr lang="en" altLang="ko-KR" sz="1200" dirty="0" err="1"/>
                <a:t>ontinually</a:t>
              </a:r>
              <a:r>
                <a:rPr lang="en" altLang="ko-KR" sz="1200" dirty="0"/>
                <a:t> improve and innovate our metaverse-based cognitive behavioral therapy services by incorporating feedback and advancements in technology and therapeutic approaches.</a:t>
              </a:r>
              <a:endParaRPr sz="1200" dirty="0">
                <a:solidFill>
                  <a:schemeClr val="dk1"/>
                </a:solidFill>
                <a:latin typeface="Poppins Light"/>
                <a:ea typeface="Poppins Light"/>
                <a:cs typeface="Poppins Light"/>
                <a:sym typeface="Poppins Light"/>
              </a:endParaRPr>
            </a:p>
          </p:txBody>
        </p:sp>
      </p:grpSp>
      <p:grpSp>
        <p:nvGrpSpPr>
          <p:cNvPr id="22" name="Google Shape;488;p21">
            <a:extLst>
              <a:ext uri="{FF2B5EF4-FFF2-40B4-BE49-F238E27FC236}">
                <a16:creationId xmlns:a16="http://schemas.microsoft.com/office/drawing/2014/main" id="{CFEA20F1-3AD1-0591-871E-2468BDA9A371}"/>
              </a:ext>
            </a:extLst>
          </p:cNvPr>
          <p:cNvGrpSpPr/>
          <p:nvPr/>
        </p:nvGrpSpPr>
        <p:grpSpPr>
          <a:xfrm>
            <a:off x="3667780" y="3106654"/>
            <a:ext cx="5371026" cy="402900"/>
            <a:chOff x="3798421" y="3038925"/>
            <a:chExt cx="4533324" cy="402900"/>
          </a:xfrm>
        </p:grpSpPr>
        <p:sp>
          <p:nvSpPr>
            <p:cNvPr id="23" name="Google Shape;489;p21">
              <a:extLst>
                <a:ext uri="{FF2B5EF4-FFF2-40B4-BE49-F238E27FC236}">
                  <a16:creationId xmlns:a16="http://schemas.microsoft.com/office/drawing/2014/main" id="{CA120AA0-E7F9-60F1-4A7D-E126386AFDCB}"/>
                </a:ext>
              </a:extLst>
            </p:cNvPr>
            <p:cNvSpPr txBox="1"/>
            <p:nvPr/>
          </p:nvSpPr>
          <p:spPr>
            <a:xfrm>
              <a:off x="3798421" y="3038925"/>
              <a:ext cx="1301113" cy="40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dirty="0">
                  <a:solidFill>
                    <a:schemeClr val="tx1"/>
                  </a:solidFill>
                  <a:latin typeface="Poppins"/>
                  <a:ea typeface="Poppins"/>
                  <a:cs typeface="Poppins"/>
                  <a:sym typeface="Poppins"/>
                </a:rPr>
                <a:t>Mid-term</a:t>
              </a:r>
              <a:endParaRPr sz="1800" b="1" dirty="0">
                <a:solidFill>
                  <a:schemeClr val="tx1"/>
                </a:solidFill>
                <a:latin typeface="Poppins"/>
                <a:ea typeface="Poppins"/>
                <a:cs typeface="Poppins"/>
                <a:sym typeface="Poppins"/>
              </a:endParaRPr>
            </a:p>
          </p:txBody>
        </p:sp>
        <p:sp>
          <p:nvSpPr>
            <p:cNvPr id="24" name="Google Shape;490;p21">
              <a:extLst>
                <a:ext uri="{FF2B5EF4-FFF2-40B4-BE49-F238E27FC236}">
                  <a16:creationId xmlns:a16="http://schemas.microsoft.com/office/drawing/2014/main" id="{05E15444-DEA5-A1C2-047B-387EE96BBB34}"/>
                </a:ext>
              </a:extLst>
            </p:cNvPr>
            <p:cNvSpPr txBox="1"/>
            <p:nvPr/>
          </p:nvSpPr>
          <p:spPr>
            <a:xfrm>
              <a:off x="5053519" y="3038925"/>
              <a:ext cx="3278226" cy="40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ltLang="ko-KR" sz="1200" dirty="0"/>
                <a:t>leverage the power of the metaverse to create personalized experiences that enhance the effectiveness of cognitive behavioral therapy.</a:t>
              </a:r>
              <a:endParaRPr sz="1200" dirty="0">
                <a:solidFill>
                  <a:schemeClr val="dk1"/>
                </a:solidFill>
                <a:latin typeface="Poppins Light"/>
                <a:ea typeface="Poppins Light"/>
                <a:cs typeface="Poppins Light"/>
                <a:sym typeface="Poppins Light"/>
              </a:endParaRPr>
            </a:p>
          </p:txBody>
        </p:sp>
      </p:grpSp>
      <p:grpSp>
        <p:nvGrpSpPr>
          <p:cNvPr id="25" name="Google Shape;491;p21">
            <a:extLst>
              <a:ext uri="{FF2B5EF4-FFF2-40B4-BE49-F238E27FC236}">
                <a16:creationId xmlns:a16="http://schemas.microsoft.com/office/drawing/2014/main" id="{700AE57C-54EF-0CBF-6E93-1518D7A7B95F}"/>
              </a:ext>
            </a:extLst>
          </p:cNvPr>
          <p:cNvGrpSpPr/>
          <p:nvPr/>
        </p:nvGrpSpPr>
        <p:grpSpPr>
          <a:xfrm>
            <a:off x="3868792" y="3895359"/>
            <a:ext cx="5083695" cy="426207"/>
            <a:chOff x="3738910" y="3654426"/>
            <a:chExt cx="5083695" cy="426207"/>
          </a:xfrm>
        </p:grpSpPr>
        <p:sp>
          <p:nvSpPr>
            <p:cNvPr id="26" name="Google Shape;492;p21">
              <a:extLst>
                <a:ext uri="{FF2B5EF4-FFF2-40B4-BE49-F238E27FC236}">
                  <a16:creationId xmlns:a16="http://schemas.microsoft.com/office/drawing/2014/main" id="{4D491103-BC56-BBF6-81F8-37FED80239D2}"/>
                </a:ext>
              </a:extLst>
            </p:cNvPr>
            <p:cNvSpPr txBox="1"/>
            <p:nvPr/>
          </p:nvSpPr>
          <p:spPr>
            <a:xfrm>
              <a:off x="3738910" y="3654426"/>
              <a:ext cx="1617607" cy="40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altLang="ko-KR" sz="1600" b="1" dirty="0">
                  <a:solidFill>
                    <a:schemeClr val="dk1"/>
                  </a:solidFill>
                  <a:latin typeface="Poppins"/>
                  <a:ea typeface="Poppins"/>
                  <a:cs typeface="Poppins"/>
                  <a:sym typeface="Poppins"/>
                </a:rPr>
                <a:t>Short-term</a:t>
              </a:r>
              <a:endParaRPr sz="1800" b="1" dirty="0">
                <a:solidFill>
                  <a:schemeClr val="dk1"/>
                </a:solidFill>
                <a:latin typeface="Poppins"/>
                <a:ea typeface="Poppins"/>
                <a:cs typeface="Poppins"/>
                <a:sym typeface="Poppins"/>
              </a:endParaRPr>
            </a:p>
          </p:txBody>
        </p:sp>
        <p:sp>
          <p:nvSpPr>
            <p:cNvPr id="27" name="Google Shape;493;p21">
              <a:extLst>
                <a:ext uri="{FF2B5EF4-FFF2-40B4-BE49-F238E27FC236}">
                  <a16:creationId xmlns:a16="http://schemas.microsoft.com/office/drawing/2014/main" id="{A48329FE-E05E-12FA-942C-3699F8ACDF46}"/>
                </a:ext>
              </a:extLst>
            </p:cNvPr>
            <p:cNvSpPr txBox="1"/>
            <p:nvPr/>
          </p:nvSpPr>
          <p:spPr>
            <a:xfrm>
              <a:off x="5024922" y="3677733"/>
              <a:ext cx="3797683" cy="402900"/>
            </a:xfrm>
            <a:prstGeom prst="rect">
              <a:avLst/>
            </a:prstGeom>
            <a:noFill/>
            <a:ln>
              <a:noFill/>
            </a:ln>
          </p:spPr>
          <p:txBody>
            <a:bodyPr spcFirstLastPara="1" wrap="square" lIns="91425" tIns="91425" rIns="91425" bIns="91425" anchor="ctr" anchorCtr="0">
              <a:noAutofit/>
            </a:bodyPr>
            <a:lstStyle/>
            <a:p>
              <a:r>
                <a:rPr lang="en" altLang="ko-KR" sz="1200" dirty="0"/>
                <a:t>establish partnerships with mental health professionals and organizations to increase awareness of our metaverse-based services.</a:t>
              </a:r>
            </a:p>
          </p:txBody>
        </p:sp>
      </p:grpSp>
      <p:cxnSp>
        <p:nvCxnSpPr>
          <p:cNvPr id="28" name="Google Shape;494;p21">
            <a:extLst>
              <a:ext uri="{FF2B5EF4-FFF2-40B4-BE49-F238E27FC236}">
                <a16:creationId xmlns:a16="http://schemas.microsoft.com/office/drawing/2014/main" id="{12C9665E-4EDF-C03A-0BED-37E4ABD423D8}"/>
              </a:ext>
            </a:extLst>
          </p:cNvPr>
          <p:cNvCxnSpPr>
            <a:cxnSpLocks/>
          </p:cNvCxnSpPr>
          <p:nvPr/>
        </p:nvCxnSpPr>
        <p:spPr>
          <a:xfrm>
            <a:off x="2207282" y="1702563"/>
            <a:ext cx="972888" cy="0"/>
          </a:xfrm>
          <a:prstGeom prst="straightConnector1">
            <a:avLst/>
          </a:prstGeom>
          <a:noFill/>
          <a:ln w="19050" cap="flat" cmpd="sng">
            <a:solidFill>
              <a:schemeClr val="lt1"/>
            </a:solidFill>
            <a:prstDash val="solid"/>
            <a:round/>
            <a:headEnd type="oval" w="med" len="med"/>
            <a:tailEnd type="oval" w="med" len="med"/>
          </a:ln>
        </p:spPr>
      </p:cxnSp>
      <p:cxnSp>
        <p:nvCxnSpPr>
          <p:cNvPr id="33" name="Google Shape;494;p21">
            <a:extLst>
              <a:ext uri="{FF2B5EF4-FFF2-40B4-BE49-F238E27FC236}">
                <a16:creationId xmlns:a16="http://schemas.microsoft.com/office/drawing/2014/main" id="{AD02E668-9ACD-24BC-FE77-FE7289245278}"/>
              </a:ext>
            </a:extLst>
          </p:cNvPr>
          <p:cNvCxnSpPr>
            <a:cxnSpLocks/>
          </p:cNvCxnSpPr>
          <p:nvPr/>
        </p:nvCxnSpPr>
        <p:spPr>
          <a:xfrm>
            <a:off x="2207282" y="2537802"/>
            <a:ext cx="1152187" cy="0"/>
          </a:xfrm>
          <a:prstGeom prst="straightConnector1">
            <a:avLst/>
          </a:prstGeom>
          <a:noFill/>
          <a:ln w="19050" cap="flat" cmpd="sng">
            <a:solidFill>
              <a:schemeClr val="lt1"/>
            </a:solidFill>
            <a:prstDash val="solid"/>
            <a:round/>
            <a:headEnd type="oval" w="med" len="med"/>
            <a:tailEnd type="oval" w="med" len="med"/>
          </a:ln>
        </p:spPr>
      </p:cxnSp>
      <p:cxnSp>
        <p:nvCxnSpPr>
          <p:cNvPr id="34" name="Google Shape;494;p21">
            <a:extLst>
              <a:ext uri="{FF2B5EF4-FFF2-40B4-BE49-F238E27FC236}">
                <a16:creationId xmlns:a16="http://schemas.microsoft.com/office/drawing/2014/main" id="{752C2117-2153-C540-128A-606257C46A31}"/>
              </a:ext>
            </a:extLst>
          </p:cNvPr>
          <p:cNvCxnSpPr>
            <a:cxnSpLocks/>
          </p:cNvCxnSpPr>
          <p:nvPr/>
        </p:nvCxnSpPr>
        <p:spPr>
          <a:xfrm>
            <a:off x="2207282" y="3282083"/>
            <a:ext cx="1405980" cy="0"/>
          </a:xfrm>
          <a:prstGeom prst="straightConnector1">
            <a:avLst/>
          </a:prstGeom>
          <a:noFill/>
          <a:ln w="19050" cap="flat" cmpd="sng">
            <a:solidFill>
              <a:schemeClr val="lt1"/>
            </a:solidFill>
            <a:prstDash val="solid"/>
            <a:round/>
            <a:headEnd type="oval" w="med" len="med"/>
            <a:tailEnd type="oval" w="med" len="med"/>
          </a:ln>
        </p:spPr>
      </p:cxnSp>
      <p:cxnSp>
        <p:nvCxnSpPr>
          <p:cNvPr id="35" name="Google Shape;494;p21">
            <a:extLst>
              <a:ext uri="{FF2B5EF4-FFF2-40B4-BE49-F238E27FC236}">
                <a16:creationId xmlns:a16="http://schemas.microsoft.com/office/drawing/2014/main" id="{B6D1A685-200C-7CAD-0C85-E6745D0EDC46}"/>
              </a:ext>
            </a:extLst>
          </p:cNvPr>
          <p:cNvCxnSpPr>
            <a:cxnSpLocks/>
            <a:endCxn id="26" idx="1"/>
          </p:cNvCxnSpPr>
          <p:nvPr/>
        </p:nvCxnSpPr>
        <p:spPr>
          <a:xfrm flipV="1">
            <a:off x="2183006" y="4096809"/>
            <a:ext cx="1685786" cy="2551"/>
          </a:xfrm>
          <a:prstGeom prst="straightConnector1">
            <a:avLst/>
          </a:prstGeom>
          <a:noFill/>
          <a:ln w="19050" cap="flat" cmpd="sng">
            <a:solidFill>
              <a:schemeClr val="lt1"/>
            </a:solidFill>
            <a:prstDash val="solid"/>
            <a:round/>
            <a:headEnd type="oval" w="med" len="med"/>
            <a:tailEnd type="oval" w="med" len="med"/>
          </a:ln>
        </p:spPr>
      </p:cxnSp>
    </p:spTree>
    <p:extLst>
      <p:ext uri="{BB962C8B-B14F-4D97-AF65-F5344CB8AC3E}">
        <p14:creationId xmlns:p14="http://schemas.microsoft.com/office/powerpoint/2010/main" val="88574788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 name="Google Shape;220;p16">
            <a:extLst>
              <a:ext uri="{FF2B5EF4-FFF2-40B4-BE49-F238E27FC236}">
                <a16:creationId xmlns:a16="http://schemas.microsoft.com/office/drawing/2014/main" id="{15DA36EF-CA22-4827-8D6D-F19A13B0AE4D}"/>
              </a:ext>
            </a:extLst>
          </p:cNvPr>
          <p:cNvSpPr txBox="1">
            <a:spLocks noGrp="1"/>
          </p:cNvSpPr>
          <p:nvPr>
            <p:ph type="title"/>
          </p:nvPr>
        </p:nvSpPr>
        <p:spPr>
          <a:xfrm>
            <a:off x="2866067" y="25134"/>
            <a:ext cx="2825306" cy="102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t>References</a:t>
            </a:r>
            <a:endParaRPr sz="3600" dirty="0"/>
          </a:p>
        </p:txBody>
      </p:sp>
      <p:sp>
        <p:nvSpPr>
          <p:cNvPr id="3" name="TextBox 2">
            <a:extLst>
              <a:ext uri="{FF2B5EF4-FFF2-40B4-BE49-F238E27FC236}">
                <a16:creationId xmlns:a16="http://schemas.microsoft.com/office/drawing/2014/main" id="{7474FA5A-A857-F1BB-C285-0474DA48C367}"/>
              </a:ext>
            </a:extLst>
          </p:cNvPr>
          <p:cNvSpPr txBox="1"/>
          <p:nvPr/>
        </p:nvSpPr>
        <p:spPr>
          <a:xfrm>
            <a:off x="527304" y="747939"/>
            <a:ext cx="7704000" cy="4370427"/>
          </a:xfrm>
          <a:prstGeom prst="rect">
            <a:avLst/>
          </a:prstGeom>
          <a:noFill/>
        </p:spPr>
        <p:txBody>
          <a:bodyPr wrap="square" rtlCol="0">
            <a:spAutoFit/>
          </a:bodyPr>
          <a:lstStyle/>
          <a:p>
            <a:r>
              <a:rPr lang="en-US" altLang="ko-KR" sz="1100" dirty="0">
                <a:latin typeface="Poppins Light" panose="00000400000000000000" pitchFamily="2" charset="0"/>
                <a:cs typeface="Poppins Light" panose="00000400000000000000" pitchFamily="2" charset="0"/>
                <a:hlinkClick r:id="rId3"/>
              </a:rPr>
              <a:t>https://www.empathia.com/the-rising-trend-of-computerized-cognitive-behavioral-therapy/</a:t>
            </a:r>
          </a:p>
          <a:p>
            <a:r>
              <a:rPr lang="en-US" altLang="ko-KR" sz="1100" dirty="0">
                <a:latin typeface="Poppins Light" panose="00000400000000000000" pitchFamily="2" charset="0"/>
                <a:cs typeface="Poppins Light" panose="00000400000000000000" pitchFamily="2" charset="0"/>
                <a:hlinkClick r:id="rId3"/>
              </a:rPr>
              <a:t>https://www.gartner.com/en/articles/what-s-new-in-the-2022-gartner-hype-cycle-for-emerging-technologies</a:t>
            </a:r>
          </a:p>
          <a:p>
            <a:r>
              <a:rPr lang="en-US" altLang="ko-KR" sz="1100" dirty="0">
                <a:latin typeface="Poppins Light" panose="00000400000000000000" pitchFamily="2" charset="0"/>
                <a:cs typeface="Poppins Light" panose="00000400000000000000" pitchFamily="2" charset="0"/>
                <a:hlinkClick r:id="rId3"/>
              </a:rPr>
              <a:t>https://www.data.go.kr/data/15048610/fileData.do</a:t>
            </a:r>
          </a:p>
          <a:p>
            <a:r>
              <a:rPr lang="en-US" altLang="ko-KR" sz="1100" dirty="0">
                <a:latin typeface="Poppins Light" panose="00000400000000000000" pitchFamily="2" charset="0"/>
                <a:cs typeface="Poppins Light" panose="00000400000000000000" pitchFamily="2" charset="0"/>
                <a:hlinkClick r:id="rId3"/>
              </a:rPr>
              <a:t>https://www.precedenceresearch.com/behavioral-health-market</a:t>
            </a:r>
          </a:p>
          <a:p>
            <a:r>
              <a:rPr lang="en-US" altLang="ko-KR" sz="1100" dirty="0">
                <a:latin typeface="Poppins Light" panose="00000400000000000000" pitchFamily="2" charset="0"/>
                <a:cs typeface="Poppins Light" panose="00000400000000000000" pitchFamily="2" charset="0"/>
                <a:hlinkClick r:id="rId3"/>
              </a:rPr>
              <a:t>https://www.investopedia.com/articles/personal-finance/102015/series-b-c-funding-what-it-all-means-and-how-it-works.asp</a:t>
            </a:r>
          </a:p>
          <a:p>
            <a:r>
              <a:rPr lang="en-US" altLang="ko-KR" sz="1100" dirty="0">
                <a:latin typeface="Poppins Light" panose="00000400000000000000" pitchFamily="2" charset="0"/>
                <a:cs typeface="Poppins Light" panose="00000400000000000000" pitchFamily="2" charset="0"/>
                <a:hlinkClick r:id="rId3"/>
              </a:rPr>
              <a:t>https://www.tridentcap.com/portfolio/</a:t>
            </a:r>
          </a:p>
          <a:p>
            <a:r>
              <a:rPr lang="en-US" altLang="ko-KR" sz="1100" dirty="0">
                <a:latin typeface="Poppins Light" panose="00000400000000000000" pitchFamily="2" charset="0"/>
                <a:cs typeface="Poppins Light" panose="00000400000000000000" pitchFamily="2" charset="0"/>
                <a:hlinkClick r:id="rId3"/>
              </a:rPr>
              <a:t>https://imotions.com/blog/learning/product-guides/eeg-headset-prices/</a:t>
            </a:r>
            <a:endParaRPr lang="en-US" altLang="ko-KR" sz="1100" dirty="0">
              <a:latin typeface="Poppins Light" panose="00000400000000000000" pitchFamily="2" charset="0"/>
              <a:cs typeface="Poppins Light" panose="00000400000000000000" pitchFamily="2" charset="0"/>
            </a:endParaRPr>
          </a:p>
          <a:p>
            <a:r>
              <a:rPr lang="en-US" altLang="ko-KR" sz="1100" dirty="0">
                <a:latin typeface="Poppins Light" panose="00000400000000000000" pitchFamily="2" charset="0"/>
                <a:cs typeface="Poppins Light" panose="00000400000000000000" pitchFamily="2" charset="0"/>
              </a:rPr>
              <a:t>https://www.sciencedirect.com/science/article/pii/S1098301518301955#t0005</a:t>
            </a:r>
          </a:p>
          <a:p>
            <a:r>
              <a:rPr lang="en-US" altLang="ko-KR" sz="1100" dirty="0">
                <a:latin typeface="Poppins Light" panose="00000400000000000000" pitchFamily="2" charset="0"/>
                <a:cs typeface="Poppins Light" panose="00000400000000000000" pitchFamily="2" charset="0"/>
                <a:hlinkClick r:id="rId4"/>
              </a:rPr>
              <a:t>https://www.sciencedirect.com/science/article/pii/S1098301518301955#t0005</a:t>
            </a:r>
            <a:endParaRPr lang="en-US" altLang="ko-KR" sz="1100" dirty="0">
              <a:latin typeface="Poppins Light" panose="00000400000000000000" pitchFamily="2" charset="0"/>
              <a:cs typeface="Poppins Light" panose="00000400000000000000" pitchFamily="2" charset="0"/>
            </a:endParaRPr>
          </a:p>
          <a:p>
            <a:r>
              <a:rPr lang="en-US" altLang="ko-KR" sz="1100" dirty="0">
                <a:latin typeface="Poppins Light" panose="00000400000000000000" pitchFamily="2" charset="0"/>
                <a:cs typeface="Poppins Light" panose="00000400000000000000" pitchFamily="2" charset="0"/>
              </a:rPr>
              <a:t>https://www.crunchbase.com/organization/teladoc/company_financials</a:t>
            </a:r>
          </a:p>
          <a:p>
            <a:r>
              <a:rPr lang="en-US" altLang="ko-KR" sz="1100" dirty="0">
                <a:latin typeface="Poppins Light" panose="00000400000000000000" pitchFamily="2" charset="0"/>
                <a:cs typeface="Poppins Light" panose="00000400000000000000" pitchFamily="2" charset="0"/>
                <a:hlinkClick r:id="rId5"/>
              </a:rPr>
              <a:t>http://www.riss.kr/search/detail/DetailView.do?p_mat_type=be54d9b8bc7cdb09&amp;control_no=802a12cb18309fe1ffe0bdc3ef48d419&amp;outLink=K</a:t>
            </a:r>
            <a:endParaRPr lang="en-US" altLang="ko-KR" sz="1100" dirty="0">
              <a:latin typeface="Poppins Light" panose="00000400000000000000" pitchFamily="2" charset="0"/>
              <a:cs typeface="Poppins Light" panose="00000400000000000000" pitchFamily="2" charset="0"/>
            </a:endParaRPr>
          </a:p>
          <a:p>
            <a:r>
              <a:rPr lang="en-US" altLang="ko-KR" sz="1100" dirty="0">
                <a:latin typeface="Poppins Light" panose="00000400000000000000" pitchFamily="2" charset="0"/>
                <a:cs typeface="Poppins Light" panose="00000400000000000000" pitchFamily="2" charset="0"/>
              </a:rPr>
              <a:t>http://www.mohw.go.kr/upload/viewer/skin/doc.html?fn=1641812737137_20220110200537.hwp&amp;rs=/upload/viewer/result/202305/</a:t>
            </a:r>
          </a:p>
          <a:p>
            <a:r>
              <a:rPr lang="en-US" altLang="ko-KR" sz="1100" dirty="0">
                <a:latin typeface="Poppins Light" panose="00000400000000000000" pitchFamily="2" charset="0"/>
                <a:cs typeface="Poppins Light" panose="00000400000000000000" pitchFamily="2" charset="0"/>
                <a:hlinkClick r:id="rId6"/>
              </a:rPr>
              <a:t>https://aucshow.com/product/detail/2514402?product_id=240</a:t>
            </a:r>
            <a:endParaRPr lang="en-US" altLang="ko-KR" sz="1100" dirty="0">
              <a:latin typeface="Poppins Light" panose="00000400000000000000" pitchFamily="2" charset="0"/>
              <a:cs typeface="Poppins Light" panose="00000400000000000000" pitchFamily="2" charset="0"/>
            </a:endParaRPr>
          </a:p>
          <a:p>
            <a:r>
              <a:rPr lang="en-US" altLang="ko-KR" sz="1100" dirty="0">
                <a:latin typeface="Poppins Light" panose="00000400000000000000" pitchFamily="2" charset="0"/>
                <a:cs typeface="Poppins Light" panose="00000400000000000000" pitchFamily="2" charset="0"/>
              </a:rPr>
              <a:t>http://www.newstap.co.kr/news/articleView.html?idxno=147862</a:t>
            </a:r>
          </a:p>
          <a:p>
            <a:r>
              <a:rPr lang="en-US" altLang="ko-KR" sz="1100" dirty="0">
                <a:latin typeface="Poppins Light" panose="00000400000000000000" pitchFamily="2" charset="0"/>
                <a:cs typeface="Poppins Light" panose="00000400000000000000" pitchFamily="2" charset="0"/>
                <a:hlinkClick r:id="rId7"/>
              </a:rPr>
              <a:t>https://www.precedenceresearch.com/mental-health-apps-market</a:t>
            </a:r>
            <a:endParaRPr lang="en-US" altLang="ko-KR" sz="1100" dirty="0">
              <a:latin typeface="Poppins Light" panose="00000400000000000000" pitchFamily="2" charset="0"/>
              <a:cs typeface="Poppins Light" panose="00000400000000000000" pitchFamily="2" charset="0"/>
            </a:endParaRPr>
          </a:p>
          <a:p>
            <a:r>
              <a:rPr lang="en-US" altLang="ko-KR" sz="1100" dirty="0">
                <a:latin typeface="Poppins Light" panose="00000400000000000000" pitchFamily="2" charset="0"/>
                <a:cs typeface="Poppins Light" panose="00000400000000000000" pitchFamily="2" charset="0"/>
              </a:rPr>
              <a:t>https://blog.naver.com/0811gto/222719474494</a:t>
            </a:r>
          </a:p>
          <a:p>
            <a:r>
              <a:rPr lang="en-US" altLang="ko-KR" sz="1100" dirty="0">
                <a:latin typeface="Poppins Light" panose="00000400000000000000" pitchFamily="2" charset="0"/>
                <a:cs typeface="Poppins Light" panose="00000400000000000000" pitchFamily="2" charset="0"/>
                <a:hlinkClick r:id="rId8"/>
              </a:rPr>
              <a:t>https://www.precedenceresearch.com/brain-monitoring-devices-market</a:t>
            </a:r>
            <a:endParaRPr lang="en-US" altLang="ko-KR" sz="1100" dirty="0">
              <a:latin typeface="Poppins Light" panose="00000400000000000000" pitchFamily="2" charset="0"/>
              <a:cs typeface="Poppins Light" panose="00000400000000000000" pitchFamily="2" charset="0"/>
            </a:endParaRPr>
          </a:p>
          <a:p>
            <a:r>
              <a:rPr lang="en-US" altLang="ko-KR" sz="1100" dirty="0">
                <a:latin typeface="Poppins Light" panose="00000400000000000000" pitchFamily="2" charset="0"/>
                <a:cs typeface="Poppins Light" panose="00000400000000000000" pitchFamily="2" charset="0"/>
                <a:hlinkClick r:id="rId9"/>
              </a:rPr>
              <a:t>https://opendata.hira.or.kr/op/opc/selectOpenData.do?sno=11925&amp;publDataTpCd=&amp;searchCnd=&amp;searchWrd=%EB%B3%91%EC%9B%90&amp;pageIndex=2</a:t>
            </a:r>
            <a:endParaRPr lang="en-US" altLang="ko-KR" sz="1100" dirty="0">
              <a:latin typeface="Poppins Light" panose="00000400000000000000" pitchFamily="2" charset="0"/>
              <a:cs typeface="Poppins Light" panose="00000400000000000000" pitchFamily="2" charset="0"/>
            </a:endParaRPr>
          </a:p>
          <a:p>
            <a:r>
              <a:rPr lang="en-US" altLang="ko-KR" sz="1100" dirty="0">
                <a:latin typeface="Poppins Light" panose="00000400000000000000" pitchFamily="2" charset="0"/>
                <a:cs typeface="Poppins Light" panose="00000400000000000000" pitchFamily="2" charset="0"/>
                <a:hlinkClick r:id="rId10"/>
              </a:rPr>
              <a:t>https://www.doctorsnews.co.kr/news/articleView.html?idxno=130518</a:t>
            </a:r>
            <a:endParaRPr lang="en-US" altLang="ko-KR" sz="1100" dirty="0">
              <a:latin typeface="Poppins Light" panose="00000400000000000000" pitchFamily="2" charset="0"/>
              <a:cs typeface="Poppins Light" panose="00000400000000000000" pitchFamily="2" charset="0"/>
            </a:endParaRPr>
          </a:p>
          <a:p>
            <a:r>
              <a:rPr lang="en-US" altLang="ko-KR" sz="1200" dirty="0">
                <a:solidFill>
                  <a:schemeClr val="bg2">
                    <a:lumMod val="50000"/>
                  </a:schemeClr>
                </a:solidFill>
              </a:rPr>
              <a:t>https://namu.wiki/w/%EB%B2%95%EC%9D%B8%EC%84%B8</a:t>
            </a:r>
            <a:endParaRPr lang="ko-KR" altLang="en-US" dirty="0">
              <a:solidFill>
                <a:schemeClr val="bg2">
                  <a:lumMod val="50000"/>
                </a:schemeClr>
              </a:solidFill>
            </a:endParaRPr>
          </a:p>
        </p:txBody>
      </p:sp>
    </p:spTree>
    <p:extLst>
      <p:ext uri="{BB962C8B-B14F-4D97-AF65-F5344CB8AC3E}">
        <p14:creationId xmlns:p14="http://schemas.microsoft.com/office/powerpoint/2010/main" val="35752977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05"/>
        <p:cNvGrpSpPr/>
        <p:nvPr/>
      </p:nvGrpSpPr>
      <p:grpSpPr>
        <a:xfrm>
          <a:off x="0" y="0"/>
          <a:ext cx="0" cy="0"/>
          <a:chOff x="0" y="0"/>
          <a:chExt cx="0" cy="0"/>
        </a:xfrm>
      </p:grpSpPr>
      <p:sp>
        <p:nvSpPr>
          <p:cNvPr id="1412" name="Google Shape;1412;p45"/>
          <p:cNvSpPr/>
          <p:nvPr/>
        </p:nvSpPr>
        <p:spPr>
          <a:xfrm>
            <a:off x="2021319" y="2195745"/>
            <a:ext cx="5101361" cy="434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6600" b="1" dirty="0">
                <a:solidFill>
                  <a:schemeClr val="lt1"/>
                </a:solidFill>
                <a:latin typeface="Poppins"/>
                <a:ea typeface="Poppins"/>
                <a:cs typeface="Poppins"/>
                <a:sym typeface="Poppins"/>
              </a:rPr>
              <a:t>Thank You!</a:t>
            </a:r>
            <a:endParaRPr sz="6600" b="1" dirty="0">
              <a:solidFill>
                <a:schemeClr val="lt1"/>
              </a:solidFill>
              <a:latin typeface="Poppins"/>
              <a:ea typeface="Poppins"/>
              <a:cs typeface="Poppins"/>
              <a:sym typeface="Poppins"/>
            </a:endParaRPr>
          </a:p>
        </p:txBody>
      </p:sp>
      <p:sp>
        <p:nvSpPr>
          <p:cNvPr id="2" name="TextBox 1">
            <a:extLst>
              <a:ext uri="{FF2B5EF4-FFF2-40B4-BE49-F238E27FC236}">
                <a16:creationId xmlns:a16="http://schemas.microsoft.com/office/drawing/2014/main" id="{38CFD007-9F40-52D3-79E7-739671546909}"/>
              </a:ext>
            </a:extLst>
          </p:cNvPr>
          <p:cNvSpPr txBox="1"/>
          <p:nvPr/>
        </p:nvSpPr>
        <p:spPr>
          <a:xfrm>
            <a:off x="8176701" y="2629845"/>
            <a:ext cx="184731" cy="307777"/>
          </a:xfrm>
          <a:prstGeom prst="rect">
            <a:avLst/>
          </a:prstGeom>
          <a:noFill/>
        </p:spPr>
        <p:txBody>
          <a:bodyPr wrap="none" rtlCol="0">
            <a:spAutoFit/>
          </a:bodyPr>
          <a:lstStyle/>
          <a:p>
            <a:endParaRPr kumimoji="1" lang="ko-KR" altLang="en-US" dirty="0"/>
          </a:p>
        </p:txBody>
      </p:sp>
    </p:spTree>
    <p:extLst>
      <p:ext uri="{BB962C8B-B14F-4D97-AF65-F5344CB8AC3E}">
        <p14:creationId xmlns:p14="http://schemas.microsoft.com/office/powerpoint/2010/main" val="2061385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63" name="Google Shape;963;p35"/>
          <p:cNvSpPr txBox="1">
            <a:spLocks noGrp="1"/>
          </p:cNvSpPr>
          <p:nvPr>
            <p:ph type="title"/>
          </p:nvPr>
        </p:nvSpPr>
        <p:spPr>
          <a:xfrm>
            <a:off x="720000" y="206356"/>
            <a:ext cx="7704000" cy="572700"/>
          </a:xfrm>
          <a:prstGeom prst="rect">
            <a:avLst/>
          </a:prstGeom>
        </p:spPr>
        <p:txBody>
          <a:bodyPr spcFirstLastPara="1" wrap="square" lIns="91425" tIns="91425" rIns="91425" bIns="91425" anchor="ctr" anchorCtr="0">
            <a:noAutofit/>
          </a:bodyPr>
          <a:lstStyle/>
          <a:p>
            <a:r>
              <a:rPr lang="en" altLang="ko-KR" b="1" dirty="0"/>
              <a:t>Strategic Analysis</a:t>
            </a:r>
            <a:r>
              <a:rPr lang="ko-KR" altLang="en-US" b="1" dirty="0"/>
              <a:t> </a:t>
            </a:r>
            <a:r>
              <a:rPr lang="en-US" altLang="ko-KR" b="1" dirty="0"/>
              <a:t>–</a:t>
            </a:r>
            <a:r>
              <a:rPr lang="ko-KR" altLang="en-US" b="1" dirty="0"/>
              <a:t> </a:t>
            </a:r>
            <a:r>
              <a:rPr lang="en-US" altLang="ko-KR" dirty="0"/>
              <a:t>Market</a:t>
            </a:r>
            <a:endParaRPr lang="en" altLang="ko-KR" b="1" dirty="0"/>
          </a:p>
        </p:txBody>
      </p:sp>
      <p:graphicFrame>
        <p:nvGraphicFramePr>
          <p:cNvPr id="2" name="Google Shape;1384;p44">
            <a:extLst>
              <a:ext uri="{FF2B5EF4-FFF2-40B4-BE49-F238E27FC236}">
                <a16:creationId xmlns:a16="http://schemas.microsoft.com/office/drawing/2014/main" id="{2428DD81-15A3-681C-99E9-41D82EC408F1}"/>
              </a:ext>
            </a:extLst>
          </p:cNvPr>
          <p:cNvGraphicFramePr/>
          <p:nvPr/>
        </p:nvGraphicFramePr>
        <p:xfrm>
          <a:off x="3582675" y="629390"/>
          <a:ext cx="5561325" cy="2209740"/>
        </p:xfrm>
        <a:graphic>
          <a:graphicData uri="http://schemas.openxmlformats.org/drawingml/2006/table">
            <a:tbl>
              <a:tblPr>
                <a:noFill/>
                <a:tableStyleId>{3D5FDF2E-0D14-4E36-BA7F-A28BFB0242E2}</a:tableStyleId>
              </a:tblPr>
              <a:tblGrid>
                <a:gridCol w="5561325">
                  <a:extLst>
                    <a:ext uri="{9D8B030D-6E8A-4147-A177-3AD203B41FA5}">
                      <a16:colId xmlns:a16="http://schemas.microsoft.com/office/drawing/2014/main" val="20000"/>
                    </a:ext>
                  </a:extLst>
                </a:gridCol>
              </a:tblGrid>
              <a:tr h="0">
                <a:tc>
                  <a:txBody>
                    <a:bodyPr/>
                    <a:lstStyle/>
                    <a:p>
                      <a:pPr marL="0" lvl="0" indent="0" algn="ctr" rtl="0">
                        <a:spcBef>
                          <a:spcPts val="0"/>
                        </a:spcBef>
                        <a:spcAft>
                          <a:spcPts val="0"/>
                        </a:spcAft>
                        <a:buNone/>
                      </a:pPr>
                      <a:r>
                        <a:rPr lang="en" sz="1800" b="1" dirty="0">
                          <a:solidFill>
                            <a:srgbClr val="8C96CB"/>
                          </a:solidFill>
                          <a:latin typeface="Poppins"/>
                          <a:cs typeface="Poppins"/>
                          <a:sym typeface="Poppins"/>
                        </a:rPr>
                        <a:t>Total Available Market</a:t>
                      </a:r>
                    </a:p>
                    <a:p>
                      <a:pPr marL="0" lvl="0" indent="0" algn="ctr" rtl="0">
                        <a:spcBef>
                          <a:spcPts val="0"/>
                        </a:spcBef>
                        <a:spcAft>
                          <a:spcPts val="0"/>
                        </a:spcAft>
                        <a:buNone/>
                      </a:pPr>
                      <a:r>
                        <a:rPr lang="en-US" altLang="ko-KR" sz="1200" b="1" dirty="0">
                          <a:solidFill>
                            <a:schemeClr val="tx1"/>
                          </a:solidFill>
                          <a:latin typeface="Poppins"/>
                          <a:cs typeface="Poppins"/>
                          <a:sym typeface="Poppins"/>
                        </a:rPr>
                        <a:t>-</a:t>
                      </a:r>
                      <a:r>
                        <a:rPr lang="ko-KR" altLang="en-US" sz="1200" b="1" dirty="0">
                          <a:solidFill>
                            <a:schemeClr val="tx1"/>
                          </a:solidFill>
                          <a:latin typeface="Poppins"/>
                          <a:cs typeface="Poppins"/>
                          <a:sym typeface="Poppins"/>
                        </a:rPr>
                        <a:t> </a:t>
                      </a:r>
                      <a:r>
                        <a:rPr lang="en-US" altLang="ko-KR" sz="1200" b="1" dirty="0">
                          <a:solidFill>
                            <a:schemeClr val="tx1"/>
                          </a:solidFill>
                          <a:latin typeface="Poppins"/>
                          <a:cs typeface="Poppins"/>
                          <a:sym typeface="Poppins"/>
                        </a:rPr>
                        <a:t>Mental</a:t>
                      </a:r>
                      <a:r>
                        <a:rPr lang="ko-KR" altLang="en-US" sz="1200" b="1" dirty="0">
                          <a:solidFill>
                            <a:schemeClr val="tx1"/>
                          </a:solidFill>
                          <a:latin typeface="Poppins"/>
                          <a:cs typeface="Poppins"/>
                          <a:sym typeface="Poppins"/>
                        </a:rPr>
                        <a:t> </a:t>
                      </a:r>
                      <a:r>
                        <a:rPr lang="en-US" altLang="ko-KR" sz="1200" b="1" dirty="0">
                          <a:solidFill>
                            <a:schemeClr val="tx1"/>
                          </a:solidFill>
                          <a:latin typeface="Poppins"/>
                          <a:cs typeface="Poppins"/>
                          <a:sym typeface="Poppins"/>
                        </a:rPr>
                        <a:t>Health</a:t>
                      </a:r>
                      <a:r>
                        <a:rPr lang="ko-KR" altLang="en-US" sz="1200" b="1" dirty="0">
                          <a:solidFill>
                            <a:schemeClr val="tx1"/>
                          </a:solidFill>
                          <a:latin typeface="Poppins"/>
                          <a:cs typeface="Poppins"/>
                          <a:sym typeface="Poppins"/>
                        </a:rPr>
                        <a:t> </a:t>
                      </a:r>
                      <a:r>
                        <a:rPr lang="en-US" altLang="ko-KR" sz="1200" b="1" dirty="0">
                          <a:solidFill>
                            <a:schemeClr val="tx1"/>
                          </a:solidFill>
                          <a:latin typeface="Poppins"/>
                          <a:cs typeface="Poppins"/>
                          <a:sym typeface="Poppins"/>
                        </a:rPr>
                        <a:t>Market</a:t>
                      </a: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0"/>
                  </a:ext>
                </a:extLst>
              </a:tr>
              <a:tr h="963263">
                <a:tc>
                  <a:txBody>
                    <a:bodyPr/>
                    <a:lstStyle/>
                    <a:p>
                      <a:pPr marL="0" lvl="0" indent="0" algn="ctr" rtl="0">
                        <a:spcBef>
                          <a:spcPts val="0"/>
                        </a:spcBef>
                        <a:spcAft>
                          <a:spcPts val="0"/>
                        </a:spcAft>
                        <a:buNone/>
                      </a:pPr>
                      <a:endParaRPr lang="en-US" sz="1300" dirty="0">
                        <a:solidFill>
                          <a:schemeClr val="dk1"/>
                        </a:solidFill>
                        <a:latin typeface="Poppins Light"/>
                        <a:cs typeface="Poppins Light"/>
                        <a:sym typeface="Poppins Light"/>
                      </a:endParaRPr>
                    </a:p>
                    <a:p>
                      <a:pPr marL="0" lvl="0" indent="0" algn="ctr" rtl="0">
                        <a:spcBef>
                          <a:spcPts val="0"/>
                        </a:spcBef>
                        <a:spcAft>
                          <a:spcPts val="0"/>
                        </a:spcAft>
                        <a:buNone/>
                      </a:pPr>
                      <a:endParaRPr lang="en-US" sz="1300" dirty="0">
                        <a:solidFill>
                          <a:schemeClr val="dk1"/>
                        </a:solidFill>
                        <a:latin typeface="Poppins Light"/>
                        <a:cs typeface="Poppins Light"/>
                        <a:sym typeface="Poppins Light"/>
                      </a:endParaRPr>
                    </a:p>
                    <a:p>
                      <a:pPr marL="0" lvl="0" indent="0" algn="ctr" rtl="0">
                        <a:spcBef>
                          <a:spcPts val="0"/>
                        </a:spcBef>
                        <a:spcAft>
                          <a:spcPts val="0"/>
                        </a:spcAft>
                        <a:buNone/>
                      </a:pPr>
                      <a:endParaRPr lang="en-US" sz="1300" dirty="0">
                        <a:solidFill>
                          <a:schemeClr val="dk1"/>
                        </a:solidFill>
                        <a:latin typeface="Poppins Light"/>
                        <a:cs typeface="Poppins Light"/>
                        <a:sym typeface="Poppins Light"/>
                      </a:endParaRPr>
                    </a:p>
                    <a:p>
                      <a:pPr marL="0" lvl="0" indent="0" algn="ctr" rtl="0">
                        <a:spcBef>
                          <a:spcPts val="0"/>
                        </a:spcBef>
                        <a:spcAft>
                          <a:spcPts val="0"/>
                        </a:spcAft>
                        <a:buNone/>
                      </a:pPr>
                      <a:endParaRPr lang="en-US" sz="1300" dirty="0">
                        <a:solidFill>
                          <a:schemeClr val="dk1"/>
                        </a:solidFill>
                        <a:latin typeface="Poppins Light"/>
                        <a:cs typeface="Poppins Light"/>
                        <a:sym typeface="Poppins Light"/>
                      </a:endParaRPr>
                    </a:p>
                    <a:p>
                      <a:pPr marL="0" lvl="0" indent="0" algn="ctr" rtl="0">
                        <a:spcBef>
                          <a:spcPts val="0"/>
                        </a:spcBef>
                        <a:spcAft>
                          <a:spcPts val="0"/>
                        </a:spcAft>
                        <a:buNone/>
                      </a:pPr>
                      <a:endParaRPr lang="en-US" sz="1300" dirty="0">
                        <a:solidFill>
                          <a:schemeClr val="dk1"/>
                        </a:solidFill>
                        <a:latin typeface="Poppins Light"/>
                        <a:cs typeface="Poppins Light"/>
                        <a:sym typeface="Poppins Light"/>
                      </a:endParaRPr>
                    </a:p>
                    <a:p>
                      <a:pPr marL="0" lvl="0" indent="0" algn="ctr" rtl="0">
                        <a:spcBef>
                          <a:spcPts val="0"/>
                        </a:spcBef>
                        <a:spcAft>
                          <a:spcPts val="0"/>
                        </a:spcAft>
                        <a:buNone/>
                      </a:pPr>
                      <a:endParaRPr lang="en-US" sz="1300" dirty="0">
                        <a:solidFill>
                          <a:schemeClr val="dk1"/>
                        </a:solidFill>
                        <a:latin typeface="Poppins Light"/>
                        <a:cs typeface="Poppins Light"/>
                        <a:sym typeface="Poppins Light"/>
                      </a:endParaRPr>
                    </a:p>
                    <a:p>
                      <a:pPr marL="0" lvl="0" indent="0" algn="ctr" rtl="0">
                        <a:spcBef>
                          <a:spcPts val="0"/>
                        </a:spcBef>
                        <a:spcAft>
                          <a:spcPts val="0"/>
                        </a:spcAft>
                        <a:buNone/>
                      </a:pPr>
                      <a:endParaRPr lang="en-US" sz="1300" dirty="0">
                        <a:solidFill>
                          <a:schemeClr val="dk1"/>
                        </a:solidFill>
                        <a:latin typeface="Poppins Light"/>
                        <a:cs typeface="Poppins Light"/>
                        <a:sym typeface="Poppins Ligh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graphicFrame>
        <p:nvGraphicFramePr>
          <p:cNvPr id="3" name="Google Shape;1385;p44">
            <a:extLst>
              <a:ext uri="{FF2B5EF4-FFF2-40B4-BE49-F238E27FC236}">
                <a16:creationId xmlns:a16="http://schemas.microsoft.com/office/drawing/2014/main" id="{F69AD21D-1D20-3522-F017-61CE79CA8842}"/>
              </a:ext>
            </a:extLst>
          </p:cNvPr>
          <p:cNvGraphicFramePr/>
          <p:nvPr/>
        </p:nvGraphicFramePr>
        <p:xfrm>
          <a:off x="3582675" y="2918066"/>
          <a:ext cx="3127173" cy="2217905"/>
        </p:xfrm>
        <a:graphic>
          <a:graphicData uri="http://schemas.openxmlformats.org/drawingml/2006/table">
            <a:tbl>
              <a:tblPr>
                <a:noFill/>
                <a:tableStyleId>{3D5FDF2E-0D14-4E36-BA7F-A28BFB0242E2}</a:tableStyleId>
              </a:tblPr>
              <a:tblGrid>
                <a:gridCol w="3127173">
                  <a:extLst>
                    <a:ext uri="{9D8B030D-6E8A-4147-A177-3AD203B41FA5}">
                      <a16:colId xmlns:a16="http://schemas.microsoft.com/office/drawing/2014/main" val="20000"/>
                    </a:ext>
                  </a:extLst>
                </a:gridCol>
              </a:tblGrid>
              <a:tr h="654014">
                <a:tc>
                  <a:txBody>
                    <a:bodyPr/>
                    <a:lstStyle/>
                    <a:p>
                      <a:pPr marL="0" lvl="0" indent="0" algn="ctr" rtl="0">
                        <a:spcBef>
                          <a:spcPts val="0"/>
                        </a:spcBef>
                        <a:spcAft>
                          <a:spcPts val="0"/>
                        </a:spcAft>
                        <a:buNone/>
                      </a:pPr>
                      <a:r>
                        <a:rPr lang="en" sz="1800" b="1" dirty="0">
                          <a:solidFill>
                            <a:srgbClr val="6DA98B"/>
                          </a:solidFill>
                          <a:latin typeface="Poppins"/>
                          <a:ea typeface="Poppins"/>
                          <a:cs typeface="Poppins"/>
                          <a:sym typeface="Poppins"/>
                        </a:rPr>
                        <a:t>Service Available Market</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altLang="ko-KR" sz="1200" b="1" dirty="0">
                          <a:solidFill>
                            <a:schemeClr val="tx1"/>
                          </a:solidFill>
                          <a:latin typeface="Poppins"/>
                          <a:cs typeface="Poppins"/>
                          <a:sym typeface="Poppins"/>
                        </a:rPr>
                        <a:t>-</a:t>
                      </a:r>
                      <a:r>
                        <a:rPr lang="ko-KR" altLang="en-US" sz="1200" b="1" dirty="0">
                          <a:solidFill>
                            <a:schemeClr val="tx1"/>
                          </a:solidFill>
                          <a:latin typeface="Poppins"/>
                          <a:cs typeface="Poppins"/>
                          <a:sym typeface="Poppins"/>
                        </a:rPr>
                        <a:t> </a:t>
                      </a:r>
                      <a:r>
                        <a:rPr lang="en-US" altLang="ko-KR" sz="1200" b="1" dirty="0">
                          <a:solidFill>
                            <a:schemeClr val="tx1"/>
                          </a:solidFill>
                          <a:latin typeface="Poppins"/>
                          <a:cs typeface="Poppins"/>
                          <a:sym typeface="Poppins"/>
                        </a:rPr>
                        <a:t>Digital</a:t>
                      </a:r>
                      <a:r>
                        <a:rPr lang="ko-KR" altLang="en-US" sz="1200" b="1" dirty="0">
                          <a:solidFill>
                            <a:schemeClr val="tx1"/>
                          </a:solidFill>
                          <a:latin typeface="Poppins"/>
                          <a:cs typeface="Poppins"/>
                          <a:sym typeface="Poppins"/>
                        </a:rPr>
                        <a:t> </a:t>
                      </a:r>
                      <a:r>
                        <a:rPr lang="en-US" altLang="ko-KR" sz="1200" b="1" dirty="0">
                          <a:solidFill>
                            <a:schemeClr val="tx1"/>
                          </a:solidFill>
                          <a:latin typeface="Poppins"/>
                          <a:cs typeface="Poppins"/>
                          <a:sym typeface="Poppins"/>
                        </a:rPr>
                        <a:t>Mental</a:t>
                      </a:r>
                      <a:r>
                        <a:rPr lang="ko-KR" altLang="en-US" sz="1200" b="1" dirty="0">
                          <a:solidFill>
                            <a:schemeClr val="tx1"/>
                          </a:solidFill>
                          <a:latin typeface="Poppins"/>
                          <a:cs typeface="Poppins"/>
                          <a:sym typeface="Poppins"/>
                        </a:rPr>
                        <a:t> </a:t>
                      </a:r>
                      <a:r>
                        <a:rPr lang="en-US" altLang="ko-KR" sz="1200" b="1" dirty="0">
                          <a:solidFill>
                            <a:schemeClr val="tx1"/>
                          </a:solidFill>
                          <a:latin typeface="Poppins"/>
                          <a:cs typeface="Poppins"/>
                          <a:sym typeface="Poppins"/>
                        </a:rPr>
                        <a:t>Health</a:t>
                      </a:r>
                      <a:r>
                        <a:rPr lang="ko-KR" altLang="en-US" sz="1200" b="1" dirty="0">
                          <a:solidFill>
                            <a:schemeClr val="tx1"/>
                          </a:solidFill>
                          <a:latin typeface="Poppins"/>
                          <a:cs typeface="Poppins"/>
                          <a:sym typeface="Poppins"/>
                        </a:rPr>
                        <a:t> </a:t>
                      </a:r>
                      <a:r>
                        <a:rPr lang="en-US" altLang="ko-KR" sz="1200" b="1" dirty="0">
                          <a:solidFill>
                            <a:schemeClr val="tx1"/>
                          </a:solidFill>
                          <a:latin typeface="Poppins"/>
                          <a:cs typeface="Poppins"/>
                          <a:sym typeface="Poppins"/>
                        </a:rPr>
                        <a:t>Market</a:t>
                      </a: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0"/>
                  </a:ext>
                </a:extLst>
              </a:tr>
              <a:tr h="1563891">
                <a:tc>
                  <a:txBody>
                    <a:bodyPr/>
                    <a:lstStyle/>
                    <a:p>
                      <a:pPr marL="0" lvl="0" indent="0" algn="l" rtl="0">
                        <a:spcBef>
                          <a:spcPts val="0"/>
                        </a:spcBef>
                        <a:spcAft>
                          <a:spcPts val="0"/>
                        </a:spcAft>
                        <a:buNone/>
                      </a:pPr>
                      <a:r>
                        <a:rPr lang="en" altLang="ko-KR" sz="1200" dirty="0">
                          <a:latin typeface="Poppins" pitchFamily="2" charset="0"/>
                          <a:cs typeface="Poppins" pitchFamily="2" charset="0"/>
                        </a:rPr>
                        <a:t>USD 2.4 billion and is expected to grow at a CAGR of 25.7% from 202</a:t>
                      </a:r>
                      <a:r>
                        <a:rPr lang="en-US" altLang="ko-KR" sz="1200" dirty="0">
                          <a:latin typeface="Poppins" pitchFamily="2" charset="0"/>
                          <a:cs typeface="Poppins" pitchFamily="2" charset="0"/>
                        </a:rPr>
                        <a:t>3</a:t>
                      </a:r>
                      <a:r>
                        <a:rPr lang="en" altLang="ko-KR" sz="1200" dirty="0">
                          <a:latin typeface="Poppins" pitchFamily="2" charset="0"/>
                          <a:cs typeface="Poppins" pitchFamily="2" charset="0"/>
                        </a:rPr>
                        <a:t> to 20</a:t>
                      </a:r>
                      <a:r>
                        <a:rPr lang="en-US" altLang="ko-KR" sz="1200" dirty="0">
                          <a:latin typeface="Poppins" pitchFamily="2" charset="0"/>
                          <a:cs typeface="Poppins" pitchFamily="2" charset="0"/>
                        </a:rPr>
                        <a:t>30</a:t>
                      </a:r>
                      <a:r>
                        <a:rPr lang="en" altLang="ko-KR" sz="1200" dirty="0">
                          <a:latin typeface="Poppins" pitchFamily="2" charset="0"/>
                          <a:cs typeface="Poppins" pitchFamily="2" charset="0"/>
                        </a:rPr>
                        <a:t>.</a:t>
                      </a:r>
                    </a:p>
                    <a:p>
                      <a:pPr marL="0" lvl="0" indent="0" algn="l" rtl="0">
                        <a:spcBef>
                          <a:spcPts val="0"/>
                        </a:spcBef>
                        <a:spcAft>
                          <a:spcPts val="0"/>
                        </a:spcAft>
                        <a:buNone/>
                      </a:pPr>
                      <a:r>
                        <a:rPr lang="en" altLang="ko-KR" sz="1200" dirty="0">
                          <a:latin typeface="Poppins" pitchFamily="2" charset="0"/>
                          <a:cs typeface="Poppins" pitchFamily="2" charset="0"/>
                        </a:rPr>
                        <a:t>The increasing adoption of smartphones</a:t>
                      </a:r>
                      <a:r>
                        <a:rPr lang="ko-KR" altLang="en-US" sz="1200" dirty="0">
                          <a:latin typeface="Poppins" pitchFamily="2" charset="0"/>
                          <a:cs typeface="Poppins" pitchFamily="2" charset="0"/>
                        </a:rPr>
                        <a:t> </a:t>
                      </a:r>
                      <a:r>
                        <a:rPr lang="en-US" altLang="ko-KR" sz="1200" dirty="0">
                          <a:latin typeface="Poppins" pitchFamily="2" charset="0"/>
                          <a:cs typeface="Poppins" pitchFamily="2" charset="0"/>
                        </a:rPr>
                        <a:t>along</a:t>
                      </a:r>
                      <a:r>
                        <a:rPr lang="ko-KR" altLang="en-US" sz="1200" dirty="0">
                          <a:latin typeface="Poppins" pitchFamily="2" charset="0"/>
                          <a:cs typeface="Poppins" pitchFamily="2" charset="0"/>
                        </a:rPr>
                        <a:t> </a:t>
                      </a:r>
                      <a:r>
                        <a:rPr lang="en" altLang="ko-KR" sz="1200" dirty="0">
                          <a:latin typeface="Poppins" pitchFamily="2" charset="0"/>
                          <a:cs typeface="Poppins" pitchFamily="2" charset="0"/>
                        </a:rPr>
                        <a:t>with the growing need for remote healthcare services due to the COVID-19, is driving the growth of this market.</a:t>
                      </a: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
        <p:nvSpPr>
          <p:cNvPr id="20" name="타원 19">
            <a:extLst>
              <a:ext uri="{FF2B5EF4-FFF2-40B4-BE49-F238E27FC236}">
                <a16:creationId xmlns:a16="http://schemas.microsoft.com/office/drawing/2014/main" id="{12354055-A6E1-770C-9654-4D9C7B313910}"/>
              </a:ext>
            </a:extLst>
          </p:cNvPr>
          <p:cNvSpPr/>
          <p:nvPr/>
        </p:nvSpPr>
        <p:spPr>
          <a:xfrm>
            <a:off x="42192" y="850328"/>
            <a:ext cx="3674526" cy="3674526"/>
          </a:xfrm>
          <a:prstGeom prst="ellipse">
            <a:avLst/>
          </a:prstGeom>
          <a:solidFill>
            <a:srgbClr val="8C96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solidFill>
                <a:srgbClr val="8C96CB"/>
              </a:solidFill>
            </a:endParaRPr>
          </a:p>
        </p:txBody>
      </p:sp>
      <p:sp>
        <p:nvSpPr>
          <p:cNvPr id="21" name="타원 20">
            <a:extLst>
              <a:ext uri="{FF2B5EF4-FFF2-40B4-BE49-F238E27FC236}">
                <a16:creationId xmlns:a16="http://schemas.microsoft.com/office/drawing/2014/main" id="{2BC684BD-7BBB-6CB2-F4C9-24717B1953DC}"/>
              </a:ext>
            </a:extLst>
          </p:cNvPr>
          <p:cNvSpPr/>
          <p:nvPr/>
        </p:nvSpPr>
        <p:spPr>
          <a:xfrm>
            <a:off x="393708" y="1298202"/>
            <a:ext cx="3272709" cy="3081855"/>
          </a:xfrm>
          <a:prstGeom prst="ellipse">
            <a:avLst/>
          </a:prstGeom>
          <a:solidFill>
            <a:srgbClr val="6DA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3" name="타원 22">
            <a:extLst>
              <a:ext uri="{FF2B5EF4-FFF2-40B4-BE49-F238E27FC236}">
                <a16:creationId xmlns:a16="http://schemas.microsoft.com/office/drawing/2014/main" id="{553FD189-04DE-3473-D58B-62A66D72D36D}"/>
              </a:ext>
            </a:extLst>
          </p:cNvPr>
          <p:cNvSpPr/>
          <p:nvPr/>
        </p:nvSpPr>
        <p:spPr>
          <a:xfrm>
            <a:off x="1356566" y="1842843"/>
            <a:ext cx="2309850" cy="2236770"/>
          </a:xfrm>
          <a:prstGeom prst="ellipse">
            <a:avLst/>
          </a:prstGeom>
          <a:solidFill>
            <a:srgbClr val="F9BE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graphicFrame>
        <p:nvGraphicFramePr>
          <p:cNvPr id="24" name="Google Shape;1385;p44">
            <a:extLst>
              <a:ext uri="{FF2B5EF4-FFF2-40B4-BE49-F238E27FC236}">
                <a16:creationId xmlns:a16="http://schemas.microsoft.com/office/drawing/2014/main" id="{D9960E93-B820-EB6B-0E00-44F6C6A875C4}"/>
              </a:ext>
            </a:extLst>
          </p:cNvPr>
          <p:cNvGraphicFramePr/>
          <p:nvPr/>
        </p:nvGraphicFramePr>
        <p:xfrm>
          <a:off x="6709848" y="2911484"/>
          <a:ext cx="2434151" cy="2232015"/>
        </p:xfrm>
        <a:graphic>
          <a:graphicData uri="http://schemas.openxmlformats.org/drawingml/2006/table">
            <a:tbl>
              <a:tblPr>
                <a:noFill/>
                <a:tableStyleId>{3D5FDF2E-0D14-4E36-BA7F-A28BFB0242E2}</a:tableStyleId>
              </a:tblPr>
              <a:tblGrid>
                <a:gridCol w="2434151">
                  <a:extLst>
                    <a:ext uri="{9D8B030D-6E8A-4147-A177-3AD203B41FA5}">
                      <a16:colId xmlns:a16="http://schemas.microsoft.com/office/drawing/2014/main" val="20000"/>
                    </a:ext>
                  </a:extLst>
                </a:gridCol>
              </a:tblGrid>
              <a:tr h="663092">
                <a:tc>
                  <a:txBody>
                    <a:bodyPr/>
                    <a:lstStyle/>
                    <a:p>
                      <a:pPr marL="0" lvl="0" indent="0" algn="ctr" rtl="0">
                        <a:spcBef>
                          <a:spcPts val="0"/>
                        </a:spcBef>
                        <a:spcAft>
                          <a:spcPts val="0"/>
                        </a:spcAft>
                        <a:buNone/>
                      </a:pPr>
                      <a:r>
                        <a:rPr lang="en" sz="1800" b="1" dirty="0">
                          <a:solidFill>
                            <a:srgbClr val="F9BE57"/>
                          </a:solidFill>
                          <a:latin typeface="Poppins"/>
                          <a:ea typeface="Poppins"/>
                          <a:cs typeface="Poppins"/>
                          <a:sym typeface="Poppins"/>
                        </a:rPr>
                        <a:t>Target Market</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US" altLang="ko-KR" sz="1200" b="1" dirty="0">
                        <a:solidFill>
                          <a:schemeClr val="tx1"/>
                        </a:solidFill>
                        <a:latin typeface="Poppins"/>
                        <a:cs typeface="Poppins"/>
                        <a:sym typeface="Poppins"/>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0"/>
                  </a:ext>
                </a:extLst>
              </a:tr>
              <a:tr h="1568923">
                <a:tc>
                  <a:txBody>
                    <a:bodyPr/>
                    <a:lstStyle/>
                    <a:p>
                      <a:pPr marL="0" lvl="0" indent="0" algn="l" rtl="0">
                        <a:spcBef>
                          <a:spcPts val="0"/>
                        </a:spcBef>
                        <a:spcAft>
                          <a:spcPts val="0"/>
                        </a:spcAft>
                        <a:buNone/>
                      </a:pPr>
                      <a:r>
                        <a:rPr lang="en-US" altLang="ko-KR" sz="1200" dirty="0">
                          <a:latin typeface="Poppins" pitchFamily="2" charset="0"/>
                          <a:cs typeface="Poppins" pitchFamily="2" charset="0"/>
                        </a:rPr>
                        <a:t>P</a:t>
                      </a:r>
                      <a:r>
                        <a:rPr lang="en" altLang="ko-KR" sz="1200" dirty="0" err="1">
                          <a:latin typeface="Poppins" pitchFamily="2" charset="0"/>
                          <a:cs typeface="Poppins" pitchFamily="2" charset="0"/>
                        </a:rPr>
                        <a:t>eople</a:t>
                      </a:r>
                      <a:r>
                        <a:rPr lang="en" altLang="ko-KR" sz="1200" dirty="0">
                          <a:latin typeface="Poppins" pitchFamily="2" charset="0"/>
                          <a:cs typeface="Poppins" pitchFamily="2" charset="0"/>
                        </a:rPr>
                        <a:t> mental health issues and are open to exploring new treatment</a:t>
                      </a:r>
                      <a:r>
                        <a:rPr lang="en-US" altLang="ko-KR" sz="1200" dirty="0">
                          <a:latin typeface="Poppins" pitchFamily="2" charset="0"/>
                          <a:cs typeface="Poppins" pitchFamily="2" charset="0"/>
                        </a:rPr>
                        <a:t>.</a:t>
                      </a:r>
                      <a:r>
                        <a:rPr lang="ko-KR" altLang="en-US" sz="1200" dirty="0">
                          <a:latin typeface="Poppins" pitchFamily="2" charset="0"/>
                          <a:cs typeface="Poppins" pitchFamily="2" charset="0"/>
                        </a:rPr>
                        <a:t> </a:t>
                      </a:r>
                      <a:endParaRPr lang="en-US" altLang="ko-KR" sz="1200" dirty="0">
                        <a:latin typeface="Poppins" pitchFamily="2" charset="0"/>
                        <a:cs typeface="Poppins" pitchFamily="2" charset="0"/>
                      </a:endParaRPr>
                    </a:p>
                    <a:p>
                      <a:pPr marL="0" lvl="0" indent="0" algn="l" rtl="0">
                        <a:spcBef>
                          <a:spcPts val="0"/>
                        </a:spcBef>
                        <a:spcAft>
                          <a:spcPts val="0"/>
                        </a:spcAft>
                        <a:buNone/>
                      </a:pPr>
                      <a:r>
                        <a:rPr lang="en-US" altLang="ko-KR" sz="1200" dirty="0">
                          <a:latin typeface="Poppins" pitchFamily="2" charset="0"/>
                          <a:cs typeface="Poppins" pitchFamily="2" charset="0"/>
                        </a:rPr>
                        <a:t>A</a:t>
                      </a:r>
                      <a:r>
                        <a:rPr lang="en" altLang="ko-KR" sz="1200" dirty="0" err="1">
                          <a:latin typeface="Poppins" pitchFamily="2" charset="0"/>
                          <a:cs typeface="Poppins" pitchFamily="2" charset="0"/>
                        </a:rPr>
                        <a:t>lso</a:t>
                      </a:r>
                      <a:r>
                        <a:rPr lang="en-US" altLang="ko-KR" sz="1200" dirty="0">
                          <a:latin typeface="Poppins" pitchFamily="2" charset="0"/>
                          <a:cs typeface="Poppins" pitchFamily="2" charset="0"/>
                        </a:rPr>
                        <a:t>,</a:t>
                      </a:r>
                      <a:r>
                        <a:rPr lang="en" altLang="ko-KR" sz="1200" dirty="0">
                          <a:latin typeface="Poppins" pitchFamily="2" charset="0"/>
                          <a:cs typeface="Poppins" pitchFamily="2" charset="0"/>
                        </a:rPr>
                        <a:t> professionals who are looking </a:t>
                      </a:r>
                      <a:r>
                        <a:rPr lang="en-US" altLang="ko-KR" sz="1200" dirty="0">
                          <a:latin typeface="Poppins" pitchFamily="2" charset="0"/>
                          <a:cs typeface="Poppins" pitchFamily="2" charset="0"/>
                        </a:rPr>
                        <a:t>for</a:t>
                      </a:r>
                      <a:r>
                        <a:rPr lang="ko-KR" altLang="en-US" sz="1200" dirty="0">
                          <a:latin typeface="Poppins" pitchFamily="2" charset="0"/>
                          <a:cs typeface="Poppins" pitchFamily="2" charset="0"/>
                        </a:rPr>
                        <a:t> </a:t>
                      </a:r>
                      <a:r>
                        <a:rPr lang="en" altLang="ko-KR" sz="1200" dirty="0">
                          <a:latin typeface="Poppins" pitchFamily="2" charset="0"/>
                          <a:cs typeface="Poppins" pitchFamily="2" charset="0"/>
                        </a:rPr>
                        <a:t>new technologies and offer more effective treatment options</a:t>
                      </a:r>
                      <a:r>
                        <a:rPr lang="en-US" altLang="ko-KR" sz="1200" dirty="0">
                          <a:latin typeface="Poppins" pitchFamily="2" charset="0"/>
                          <a:cs typeface="Poppins" pitchFamily="2" charset="0"/>
                        </a:rPr>
                        <a:t>.</a:t>
                      </a:r>
                      <a:endParaRPr lang="en" altLang="ko-KR" sz="1200" dirty="0">
                        <a:latin typeface="Poppins" pitchFamily="2" charset="0"/>
                        <a:cs typeface="Poppins" pitchFamily="2" charset="0"/>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accent4"/>
                      </a:solidFill>
                      <a:prstDash val="solid"/>
                      <a:round/>
                      <a:headEnd type="none" w="sm" len="sm"/>
                      <a:tailEnd type="none" w="sm" len="sm"/>
                    </a:lnT>
                    <a:lnB w="19050" cap="flat" cmpd="sng">
                      <a:solidFill>
                        <a:schemeClr val="accent4"/>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3074" name="Picture 2" descr="Behavioral Health Market Size 2023 to 2032">
            <a:extLst>
              <a:ext uri="{FF2B5EF4-FFF2-40B4-BE49-F238E27FC236}">
                <a16:creationId xmlns:a16="http://schemas.microsoft.com/office/drawing/2014/main" id="{C71D56D8-22C6-B9A4-140F-19949AE1F64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92" t="16010" r="3662" b="9400"/>
          <a:stretch/>
        </p:blipFill>
        <p:spPr bwMode="auto">
          <a:xfrm>
            <a:off x="3716718" y="1316852"/>
            <a:ext cx="3179762" cy="1432257"/>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1401;p44">
            <a:extLst>
              <a:ext uri="{FF2B5EF4-FFF2-40B4-BE49-F238E27FC236}">
                <a16:creationId xmlns:a16="http://schemas.microsoft.com/office/drawing/2014/main" id="{627DEA1E-D576-3595-7A4B-E726EE5F8956}"/>
              </a:ext>
            </a:extLst>
          </p:cNvPr>
          <p:cNvSpPr txBox="1"/>
          <p:nvPr/>
        </p:nvSpPr>
        <p:spPr>
          <a:xfrm>
            <a:off x="6821944" y="1358911"/>
            <a:ext cx="2158824" cy="1390197"/>
          </a:xfrm>
          <a:prstGeom prst="rect">
            <a:avLst/>
          </a:prstGeom>
          <a:noFill/>
          <a:ln>
            <a:noFill/>
          </a:ln>
        </p:spPr>
        <p:txBody>
          <a:bodyPr spcFirstLastPara="1" wrap="square" lIns="91425" tIns="91425" rIns="91425" bIns="91425" anchor="t" anchorCtr="0">
            <a:noAutofit/>
          </a:bodyPr>
          <a:lstStyle/>
          <a:p>
            <a:pPr algn="ctr"/>
            <a:r>
              <a:rPr lang="en-US" altLang="ko-KR" sz="1300" dirty="0">
                <a:solidFill>
                  <a:schemeClr val="dk1"/>
                </a:solidFill>
                <a:latin typeface="Poppins Light"/>
                <a:ea typeface="Poppins Light"/>
                <a:cs typeface="Poppins Light"/>
                <a:sym typeface="Poppins Light"/>
              </a:rPr>
              <a:t>Total</a:t>
            </a:r>
            <a:r>
              <a:rPr lang="ko-KR" altLang="en-US" sz="1300" dirty="0">
                <a:solidFill>
                  <a:schemeClr val="dk1"/>
                </a:solidFill>
                <a:latin typeface="Poppins Light"/>
                <a:ea typeface="Poppins Light"/>
                <a:cs typeface="Poppins Light"/>
                <a:sym typeface="Poppins Light"/>
              </a:rPr>
              <a:t> </a:t>
            </a:r>
            <a:r>
              <a:rPr lang="en-US" altLang="ko-KR" sz="1300" dirty="0">
                <a:solidFill>
                  <a:schemeClr val="dk1"/>
                </a:solidFill>
                <a:latin typeface="Poppins Light"/>
                <a:ea typeface="Poppins Light"/>
                <a:cs typeface="Poppins Light"/>
                <a:sym typeface="Poppins Light"/>
              </a:rPr>
              <a:t>market</a:t>
            </a:r>
            <a:r>
              <a:rPr lang="ko-KR" altLang="en-US" sz="1300" dirty="0">
                <a:solidFill>
                  <a:schemeClr val="dk1"/>
                </a:solidFill>
                <a:latin typeface="Poppins Light"/>
                <a:ea typeface="Poppins Light"/>
                <a:cs typeface="Poppins Light"/>
                <a:sym typeface="Poppins Light"/>
              </a:rPr>
              <a:t> </a:t>
            </a:r>
            <a:r>
              <a:rPr lang="en-US" altLang="ko-KR" sz="1300" dirty="0">
                <a:solidFill>
                  <a:schemeClr val="dk1"/>
                </a:solidFill>
                <a:latin typeface="Poppins Light"/>
                <a:ea typeface="Poppins Light"/>
                <a:cs typeface="Poppins Light"/>
                <a:sym typeface="Poppins Light"/>
              </a:rPr>
              <a:t>size</a:t>
            </a:r>
            <a:r>
              <a:rPr lang="ko-KR" altLang="en-US" sz="1300" dirty="0">
                <a:solidFill>
                  <a:schemeClr val="dk1"/>
                </a:solidFill>
                <a:latin typeface="Poppins Light"/>
                <a:ea typeface="Poppins Light"/>
                <a:cs typeface="Poppins Light"/>
                <a:sym typeface="Poppins Light"/>
              </a:rPr>
              <a:t> </a:t>
            </a:r>
            <a:r>
              <a:rPr lang="en-US" altLang="ko-KR" sz="1300" dirty="0">
                <a:solidFill>
                  <a:schemeClr val="dk1"/>
                </a:solidFill>
                <a:latin typeface="Poppins Light"/>
                <a:ea typeface="Poppins Light"/>
                <a:cs typeface="Poppins Light"/>
                <a:sym typeface="Poppins Light"/>
              </a:rPr>
              <a:t>is</a:t>
            </a:r>
            <a:r>
              <a:rPr lang="ko-KR" altLang="en-US" sz="1300" dirty="0">
                <a:solidFill>
                  <a:schemeClr val="dk1"/>
                </a:solidFill>
                <a:latin typeface="Poppins Light"/>
                <a:ea typeface="Poppins Light"/>
                <a:cs typeface="Poppins Light"/>
                <a:sym typeface="Poppins Light"/>
              </a:rPr>
              <a:t> </a:t>
            </a:r>
            <a:r>
              <a:rPr lang="en-US" altLang="ko-KR" sz="1300" dirty="0">
                <a:solidFill>
                  <a:schemeClr val="dk1"/>
                </a:solidFill>
                <a:latin typeface="Poppins Light"/>
                <a:ea typeface="Poppins Light"/>
                <a:cs typeface="Poppins Light"/>
                <a:sym typeface="Poppins Light"/>
              </a:rPr>
              <a:t>182.31</a:t>
            </a:r>
            <a:r>
              <a:rPr lang="ko-KR" altLang="en-US" sz="1300" dirty="0">
                <a:solidFill>
                  <a:schemeClr val="dk1"/>
                </a:solidFill>
                <a:latin typeface="Poppins Light"/>
                <a:ea typeface="Poppins Light"/>
                <a:cs typeface="Poppins Light"/>
                <a:sym typeface="Poppins Light"/>
              </a:rPr>
              <a:t> </a:t>
            </a:r>
            <a:r>
              <a:rPr lang="en-US" altLang="ko-KR" sz="1300" dirty="0">
                <a:solidFill>
                  <a:schemeClr val="dk1"/>
                </a:solidFill>
                <a:latin typeface="Poppins Light"/>
                <a:ea typeface="Poppins Light"/>
                <a:cs typeface="Poppins Light"/>
                <a:sym typeface="Poppins Light"/>
              </a:rPr>
              <a:t>billion</a:t>
            </a:r>
            <a:r>
              <a:rPr lang="ko-KR" altLang="en-US" sz="1300" dirty="0">
                <a:solidFill>
                  <a:schemeClr val="dk1"/>
                </a:solidFill>
                <a:latin typeface="Poppins Light"/>
                <a:ea typeface="Poppins Light"/>
                <a:cs typeface="Poppins Light"/>
                <a:sym typeface="Poppins Light"/>
              </a:rPr>
              <a:t> </a:t>
            </a:r>
            <a:r>
              <a:rPr lang="en-US" altLang="ko-KR" sz="1300" dirty="0">
                <a:solidFill>
                  <a:schemeClr val="dk1"/>
                </a:solidFill>
                <a:latin typeface="Poppins Light"/>
                <a:ea typeface="Poppins Light"/>
                <a:cs typeface="Poppins Light"/>
                <a:sym typeface="Poppins Light"/>
              </a:rPr>
              <a:t>dollar,</a:t>
            </a:r>
            <a:r>
              <a:rPr lang="ko-KR" altLang="en-US" sz="1300" dirty="0">
                <a:solidFill>
                  <a:schemeClr val="dk1"/>
                </a:solidFill>
                <a:latin typeface="Poppins Light"/>
                <a:ea typeface="Poppins Light"/>
                <a:cs typeface="Poppins Light"/>
                <a:sym typeface="Poppins Light"/>
              </a:rPr>
              <a:t> </a:t>
            </a:r>
            <a:r>
              <a:rPr lang="en-US" altLang="ko-KR" sz="1300" dirty="0">
                <a:solidFill>
                  <a:schemeClr val="dk1"/>
                </a:solidFill>
                <a:latin typeface="Poppins Light"/>
                <a:ea typeface="Poppins Light"/>
                <a:cs typeface="Poppins Light"/>
                <a:sym typeface="Poppins Light"/>
              </a:rPr>
              <a:t>growing</a:t>
            </a:r>
            <a:r>
              <a:rPr lang="ko-KR" altLang="en-US" sz="1300" dirty="0">
                <a:solidFill>
                  <a:schemeClr val="dk1"/>
                </a:solidFill>
                <a:latin typeface="Poppins Light"/>
                <a:ea typeface="Poppins Light"/>
                <a:cs typeface="Poppins Light"/>
                <a:sym typeface="Poppins Light"/>
              </a:rPr>
              <a:t> </a:t>
            </a:r>
            <a:r>
              <a:rPr lang="en" altLang="ko-KR" sz="1300" dirty="0">
                <a:solidFill>
                  <a:schemeClr val="dk1"/>
                </a:solidFill>
                <a:latin typeface="Poppins Light"/>
                <a:ea typeface="Poppins Light"/>
                <a:cs typeface="Poppins Light"/>
                <a:sym typeface="Poppins Light"/>
              </a:rPr>
              <a:t>at a compound annual growth rate (CAGR) of 6.2% from 2023 to 2030</a:t>
            </a:r>
            <a:r>
              <a:rPr lang="ko-KR" altLang="en-US" sz="1300" dirty="0">
                <a:solidFill>
                  <a:schemeClr val="dk1"/>
                </a:solidFill>
                <a:latin typeface="Poppins Light"/>
                <a:ea typeface="Poppins Light"/>
                <a:cs typeface="Poppins Light"/>
                <a:sym typeface="Poppins Light"/>
              </a:rPr>
              <a:t> </a:t>
            </a:r>
            <a:endParaRPr sz="1300" dirty="0">
              <a:solidFill>
                <a:schemeClr val="dk1"/>
              </a:solidFill>
              <a:latin typeface="Poppins Light"/>
              <a:ea typeface="Poppins Light"/>
              <a:cs typeface="Poppins Light"/>
              <a:sym typeface="Poppins Light"/>
            </a:endParaRPr>
          </a:p>
        </p:txBody>
      </p:sp>
      <p:sp>
        <p:nvSpPr>
          <p:cNvPr id="967" name="Google Shape;967;p35"/>
          <p:cNvSpPr txBox="1"/>
          <p:nvPr/>
        </p:nvSpPr>
        <p:spPr>
          <a:xfrm>
            <a:off x="1010781" y="983330"/>
            <a:ext cx="1737347" cy="340149"/>
          </a:xfrm>
          <a:prstGeom prst="rect">
            <a:avLst/>
          </a:prstGeom>
          <a:noFill/>
          <a:ln>
            <a:noFill/>
          </a:ln>
        </p:spPr>
        <p:txBody>
          <a:bodyPr spcFirstLastPara="1" wrap="square" lIns="91425" tIns="91425" rIns="91425" bIns="91425" anchor="t" anchorCtr="0">
            <a:noAutofit/>
          </a:bodyPr>
          <a:lstStyle/>
          <a:p>
            <a:r>
              <a:rPr lang="en-US" altLang="ko-KR" sz="1100" b="1" dirty="0">
                <a:solidFill>
                  <a:schemeClr val="bg2"/>
                </a:solidFill>
                <a:latin typeface="Poppins"/>
                <a:cs typeface="Poppins"/>
                <a:sym typeface="Poppins"/>
              </a:rPr>
              <a:t>Mental</a:t>
            </a:r>
            <a:r>
              <a:rPr lang="ko-KR" altLang="en-US" sz="1100" b="1" dirty="0">
                <a:solidFill>
                  <a:schemeClr val="bg2"/>
                </a:solidFill>
                <a:latin typeface="Poppins"/>
                <a:cs typeface="Poppins"/>
                <a:sym typeface="Poppins"/>
              </a:rPr>
              <a:t> </a:t>
            </a:r>
            <a:r>
              <a:rPr lang="en-US" altLang="ko-KR" sz="1100" b="1" dirty="0">
                <a:solidFill>
                  <a:schemeClr val="bg2"/>
                </a:solidFill>
                <a:latin typeface="Poppins"/>
                <a:cs typeface="Poppins"/>
                <a:sym typeface="Poppins"/>
              </a:rPr>
              <a:t>Health</a:t>
            </a:r>
            <a:r>
              <a:rPr lang="ko-KR" altLang="en-US" sz="1100" b="1" dirty="0">
                <a:solidFill>
                  <a:schemeClr val="bg2"/>
                </a:solidFill>
                <a:latin typeface="Poppins"/>
                <a:cs typeface="Poppins"/>
                <a:sym typeface="Poppins"/>
              </a:rPr>
              <a:t> </a:t>
            </a:r>
            <a:r>
              <a:rPr lang="en-US" altLang="ko-KR" sz="1100" b="1" dirty="0">
                <a:solidFill>
                  <a:schemeClr val="bg2"/>
                </a:solidFill>
                <a:latin typeface="Poppins"/>
                <a:cs typeface="Poppins"/>
                <a:sym typeface="Poppins"/>
              </a:rPr>
              <a:t>Market</a:t>
            </a:r>
            <a:endParaRPr lang="en" altLang="ko-KR" sz="1100" dirty="0">
              <a:solidFill>
                <a:schemeClr val="bg2"/>
              </a:solidFill>
            </a:endParaRPr>
          </a:p>
        </p:txBody>
      </p:sp>
      <p:sp>
        <p:nvSpPr>
          <p:cNvPr id="6" name="Google Shape;967;p35">
            <a:extLst>
              <a:ext uri="{FF2B5EF4-FFF2-40B4-BE49-F238E27FC236}">
                <a16:creationId xmlns:a16="http://schemas.microsoft.com/office/drawing/2014/main" id="{0AAEE20F-1DAF-E66B-2859-DA9991D0172C}"/>
              </a:ext>
            </a:extLst>
          </p:cNvPr>
          <p:cNvSpPr txBox="1"/>
          <p:nvPr/>
        </p:nvSpPr>
        <p:spPr>
          <a:xfrm>
            <a:off x="875137" y="1572871"/>
            <a:ext cx="2309850" cy="340149"/>
          </a:xfrm>
          <a:prstGeom prst="rect">
            <a:avLst/>
          </a:prstGeom>
          <a:noFill/>
          <a:ln>
            <a:noFill/>
          </a:ln>
        </p:spPr>
        <p:txBody>
          <a:bodyPr spcFirstLastPara="1" wrap="square" lIns="91425" tIns="91425" rIns="91425" bIns="91425" anchor="t" anchorCtr="0">
            <a:noAutofit/>
          </a:bodyPr>
          <a:lstStyle/>
          <a:p>
            <a:r>
              <a:rPr lang="en-US" altLang="ko-KR" sz="1100" b="1" dirty="0">
                <a:solidFill>
                  <a:schemeClr val="bg2"/>
                </a:solidFill>
                <a:latin typeface="Poppins"/>
                <a:cs typeface="Poppins"/>
                <a:sym typeface="Poppins"/>
              </a:rPr>
              <a:t>Digital</a:t>
            </a:r>
            <a:r>
              <a:rPr lang="ko-KR" altLang="en-US" sz="1100" b="1" dirty="0">
                <a:solidFill>
                  <a:schemeClr val="bg2"/>
                </a:solidFill>
                <a:latin typeface="Poppins"/>
                <a:cs typeface="Poppins"/>
                <a:sym typeface="Poppins"/>
              </a:rPr>
              <a:t> </a:t>
            </a:r>
            <a:r>
              <a:rPr lang="en-US" altLang="ko-KR" sz="1100" b="1" dirty="0">
                <a:solidFill>
                  <a:schemeClr val="bg2"/>
                </a:solidFill>
                <a:latin typeface="Poppins"/>
                <a:cs typeface="Poppins"/>
                <a:sym typeface="Poppins"/>
              </a:rPr>
              <a:t>Mental</a:t>
            </a:r>
            <a:r>
              <a:rPr lang="ko-KR" altLang="en-US" sz="1100" b="1" dirty="0">
                <a:solidFill>
                  <a:schemeClr val="bg2"/>
                </a:solidFill>
                <a:latin typeface="Poppins"/>
                <a:cs typeface="Poppins"/>
                <a:sym typeface="Poppins"/>
              </a:rPr>
              <a:t> </a:t>
            </a:r>
            <a:r>
              <a:rPr lang="en-US" altLang="ko-KR" sz="1100" b="1" dirty="0">
                <a:solidFill>
                  <a:schemeClr val="bg2"/>
                </a:solidFill>
                <a:latin typeface="Poppins"/>
                <a:cs typeface="Poppins"/>
                <a:sym typeface="Poppins"/>
              </a:rPr>
              <a:t>Health Market</a:t>
            </a:r>
            <a:endParaRPr lang="en" altLang="ko-KR" sz="1100" dirty="0">
              <a:solidFill>
                <a:schemeClr val="bg2"/>
              </a:solidFill>
            </a:endParaRPr>
          </a:p>
        </p:txBody>
      </p:sp>
      <p:sp>
        <p:nvSpPr>
          <p:cNvPr id="7" name="Google Shape;967;p35">
            <a:extLst>
              <a:ext uri="{FF2B5EF4-FFF2-40B4-BE49-F238E27FC236}">
                <a16:creationId xmlns:a16="http://schemas.microsoft.com/office/drawing/2014/main" id="{4B822AFF-82AB-8137-346A-81FFCDFA649D}"/>
              </a:ext>
            </a:extLst>
          </p:cNvPr>
          <p:cNvSpPr txBox="1"/>
          <p:nvPr/>
        </p:nvSpPr>
        <p:spPr>
          <a:xfrm>
            <a:off x="1561098" y="2918066"/>
            <a:ext cx="1900785" cy="542018"/>
          </a:xfrm>
          <a:prstGeom prst="rect">
            <a:avLst/>
          </a:prstGeom>
          <a:noFill/>
          <a:ln>
            <a:noFill/>
          </a:ln>
        </p:spPr>
        <p:txBody>
          <a:bodyPr spcFirstLastPara="1" wrap="square" lIns="91425" tIns="91425" rIns="91425" bIns="91425" anchor="t" anchorCtr="0">
            <a:noAutofit/>
          </a:bodyPr>
          <a:lstStyle/>
          <a:p>
            <a:pPr algn="ctr"/>
            <a:r>
              <a:rPr lang="en-US" altLang="ko-KR" sz="1100" b="1" dirty="0">
                <a:solidFill>
                  <a:schemeClr val="bg2"/>
                </a:solidFill>
                <a:latin typeface="Poppins"/>
                <a:cs typeface="Poppins"/>
                <a:sym typeface="Poppins"/>
              </a:rPr>
              <a:t>Individuals who have mental health issues</a:t>
            </a:r>
          </a:p>
        </p:txBody>
      </p:sp>
      <p:sp>
        <p:nvSpPr>
          <p:cNvPr id="9" name="Google Shape;967;p35">
            <a:extLst>
              <a:ext uri="{FF2B5EF4-FFF2-40B4-BE49-F238E27FC236}">
                <a16:creationId xmlns:a16="http://schemas.microsoft.com/office/drawing/2014/main" id="{0DD63A17-3770-3122-BB65-894B24606B1C}"/>
              </a:ext>
            </a:extLst>
          </p:cNvPr>
          <p:cNvSpPr txBox="1"/>
          <p:nvPr/>
        </p:nvSpPr>
        <p:spPr>
          <a:xfrm>
            <a:off x="1702513" y="2386923"/>
            <a:ext cx="1759370" cy="340149"/>
          </a:xfrm>
          <a:prstGeom prst="rect">
            <a:avLst/>
          </a:prstGeom>
          <a:noFill/>
          <a:ln>
            <a:noFill/>
          </a:ln>
        </p:spPr>
        <p:txBody>
          <a:bodyPr spcFirstLastPara="1" wrap="square" lIns="91425" tIns="91425" rIns="91425" bIns="91425" anchor="t" anchorCtr="0">
            <a:noAutofit/>
          </a:bodyPr>
          <a:lstStyle/>
          <a:p>
            <a:r>
              <a:rPr lang="en-US" altLang="ko-KR" sz="1100" b="1" dirty="0">
                <a:solidFill>
                  <a:schemeClr val="bg2"/>
                </a:solidFill>
                <a:latin typeface="Poppins"/>
                <a:cs typeface="Poppins"/>
                <a:sym typeface="Poppins"/>
              </a:rPr>
              <a:t>Medical Institutions</a:t>
            </a:r>
          </a:p>
        </p:txBody>
      </p:sp>
    </p:spTree>
    <p:extLst>
      <p:ext uri="{BB962C8B-B14F-4D97-AF65-F5344CB8AC3E}">
        <p14:creationId xmlns:p14="http://schemas.microsoft.com/office/powerpoint/2010/main" val="24270021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42" name="Google Shape;1487;p46">
            <a:extLst>
              <a:ext uri="{FF2B5EF4-FFF2-40B4-BE49-F238E27FC236}">
                <a16:creationId xmlns:a16="http://schemas.microsoft.com/office/drawing/2014/main" id="{D3D6E09C-6649-0D38-9FC8-8047B31C0E9B}"/>
              </a:ext>
            </a:extLst>
          </p:cNvPr>
          <p:cNvSpPr/>
          <p:nvPr/>
        </p:nvSpPr>
        <p:spPr>
          <a:xfrm>
            <a:off x="720000" y="1190682"/>
            <a:ext cx="800063" cy="758169"/>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35"/>
          <p:cNvSpPr txBox="1">
            <a:spLocks noGrp="1"/>
          </p:cNvSpPr>
          <p:nvPr>
            <p:ph type="title"/>
          </p:nvPr>
        </p:nvSpPr>
        <p:spPr>
          <a:xfrm>
            <a:off x="720000" y="206356"/>
            <a:ext cx="7704000" cy="572700"/>
          </a:xfrm>
          <a:prstGeom prst="rect">
            <a:avLst/>
          </a:prstGeom>
        </p:spPr>
        <p:txBody>
          <a:bodyPr spcFirstLastPara="1" wrap="square" lIns="91425" tIns="91425" rIns="91425" bIns="91425" anchor="ctr" anchorCtr="0">
            <a:noAutofit/>
          </a:bodyPr>
          <a:lstStyle/>
          <a:p>
            <a:r>
              <a:rPr lang="en" altLang="ko-KR" b="1" dirty="0"/>
              <a:t>Strategic Analysis</a:t>
            </a:r>
            <a:r>
              <a:rPr lang="ko-KR" altLang="en-US" b="1" dirty="0"/>
              <a:t> </a:t>
            </a:r>
            <a:r>
              <a:rPr lang="en-US" altLang="ko-KR" b="1" dirty="0"/>
              <a:t>–</a:t>
            </a:r>
            <a:r>
              <a:rPr lang="ko-KR" altLang="en-US" b="1" dirty="0"/>
              <a:t> </a:t>
            </a:r>
            <a:r>
              <a:rPr lang="en-US" altLang="ko-KR" b="1" dirty="0"/>
              <a:t>SWOT</a:t>
            </a:r>
            <a:endParaRPr lang="en" altLang="ko-KR" b="1" dirty="0"/>
          </a:p>
        </p:txBody>
      </p:sp>
      <p:grpSp>
        <p:nvGrpSpPr>
          <p:cNvPr id="4" name="Google Shape;1449;p46">
            <a:extLst>
              <a:ext uri="{FF2B5EF4-FFF2-40B4-BE49-F238E27FC236}">
                <a16:creationId xmlns:a16="http://schemas.microsoft.com/office/drawing/2014/main" id="{AB502FC0-E47C-A709-B9C5-3DAA7A2F65E7}"/>
              </a:ext>
            </a:extLst>
          </p:cNvPr>
          <p:cNvGrpSpPr/>
          <p:nvPr/>
        </p:nvGrpSpPr>
        <p:grpSpPr>
          <a:xfrm>
            <a:off x="2636746" y="740984"/>
            <a:ext cx="3870507" cy="3870413"/>
            <a:chOff x="4820425" y="1329900"/>
            <a:chExt cx="70175" cy="70350"/>
          </a:xfrm>
        </p:grpSpPr>
        <p:sp>
          <p:nvSpPr>
            <p:cNvPr id="5" name="Google Shape;1450;p46">
              <a:extLst>
                <a:ext uri="{FF2B5EF4-FFF2-40B4-BE49-F238E27FC236}">
                  <a16:creationId xmlns:a16="http://schemas.microsoft.com/office/drawing/2014/main" id="{E4F2D0D3-5B68-D83C-2B1B-36761418F8DE}"/>
                </a:ext>
              </a:extLst>
            </p:cNvPr>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51;p46">
              <a:extLst>
                <a:ext uri="{FF2B5EF4-FFF2-40B4-BE49-F238E27FC236}">
                  <a16:creationId xmlns:a16="http://schemas.microsoft.com/office/drawing/2014/main" id="{6A13F6DD-D050-7231-CE0B-C51F7B279084}"/>
                </a:ext>
              </a:extLst>
            </p:cNvPr>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52;p46">
              <a:extLst>
                <a:ext uri="{FF2B5EF4-FFF2-40B4-BE49-F238E27FC236}">
                  <a16:creationId xmlns:a16="http://schemas.microsoft.com/office/drawing/2014/main" id="{62AE7317-2588-227C-3A63-491445CF7984}"/>
                </a:ext>
              </a:extLst>
            </p:cNvPr>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53;p46">
              <a:extLst>
                <a:ext uri="{FF2B5EF4-FFF2-40B4-BE49-F238E27FC236}">
                  <a16:creationId xmlns:a16="http://schemas.microsoft.com/office/drawing/2014/main" id="{991B44F5-4A0D-540B-0B80-9719FC184867}"/>
                </a:ext>
              </a:extLst>
            </p:cNvPr>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454;p46">
            <a:extLst>
              <a:ext uri="{FF2B5EF4-FFF2-40B4-BE49-F238E27FC236}">
                <a16:creationId xmlns:a16="http://schemas.microsoft.com/office/drawing/2014/main" id="{699EF55B-485F-9949-2D1F-DDB2F897F611}"/>
              </a:ext>
            </a:extLst>
          </p:cNvPr>
          <p:cNvGrpSpPr/>
          <p:nvPr/>
        </p:nvGrpSpPr>
        <p:grpSpPr>
          <a:xfrm>
            <a:off x="718243" y="3803586"/>
            <a:ext cx="2112900" cy="807878"/>
            <a:chOff x="720075" y="3798150"/>
            <a:chExt cx="2112900" cy="807878"/>
          </a:xfrm>
        </p:grpSpPr>
        <p:sp>
          <p:nvSpPr>
            <p:cNvPr id="10" name="Google Shape;1455;p46">
              <a:extLst>
                <a:ext uri="{FF2B5EF4-FFF2-40B4-BE49-F238E27FC236}">
                  <a16:creationId xmlns:a16="http://schemas.microsoft.com/office/drawing/2014/main" id="{2C720E24-2D40-5C5F-31B5-05424C8B97BF}"/>
                </a:ext>
              </a:extLst>
            </p:cNvPr>
            <p:cNvSpPr txBox="1"/>
            <p:nvPr/>
          </p:nvSpPr>
          <p:spPr>
            <a:xfrm>
              <a:off x="720075" y="3798150"/>
              <a:ext cx="2112900" cy="402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lt1"/>
                  </a:solidFill>
                  <a:latin typeface="Poppins"/>
                  <a:ea typeface="Poppins"/>
                  <a:cs typeface="Poppins"/>
                  <a:sym typeface="Poppins"/>
                </a:rPr>
                <a:t>Opportunities</a:t>
              </a:r>
              <a:endParaRPr sz="1800" b="1" dirty="0">
                <a:solidFill>
                  <a:schemeClr val="lt1"/>
                </a:solidFill>
                <a:latin typeface="Poppins"/>
                <a:ea typeface="Poppins"/>
                <a:cs typeface="Poppins"/>
                <a:sym typeface="Poppins"/>
              </a:endParaRPr>
            </a:p>
          </p:txBody>
        </p:sp>
        <p:sp>
          <p:nvSpPr>
            <p:cNvPr id="11" name="Google Shape;1456;p46">
              <a:extLst>
                <a:ext uri="{FF2B5EF4-FFF2-40B4-BE49-F238E27FC236}">
                  <a16:creationId xmlns:a16="http://schemas.microsoft.com/office/drawing/2014/main" id="{20D0C346-C1FF-0E25-07C1-29144A7982D9}"/>
                </a:ext>
              </a:extLst>
            </p:cNvPr>
            <p:cNvSpPr txBox="1"/>
            <p:nvPr/>
          </p:nvSpPr>
          <p:spPr>
            <a:xfrm>
              <a:off x="720075" y="4075928"/>
              <a:ext cx="2112900" cy="53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tLang="ko-KR" sz="1050" dirty="0">
                  <a:latin typeface="Poppins" pitchFamily="2" charset="0"/>
                  <a:cs typeface="Poppins" pitchFamily="2" charset="0"/>
                </a:rPr>
                <a:t>1. Growing demand</a:t>
              </a:r>
            </a:p>
            <a:p>
              <a:pPr marL="0" lvl="0" indent="0" algn="l" rtl="0">
                <a:spcBef>
                  <a:spcPts val="0"/>
                </a:spcBef>
                <a:spcAft>
                  <a:spcPts val="0"/>
                </a:spcAft>
                <a:buNone/>
              </a:pPr>
              <a:r>
                <a:rPr lang="en" altLang="ko-KR" sz="1050" dirty="0">
                  <a:latin typeface="Poppins" pitchFamily="2" charset="0"/>
                  <a:cs typeface="Poppins" pitchFamily="2" charset="0"/>
                </a:rPr>
                <a:t>2. Technological </a:t>
              </a:r>
            </a:p>
            <a:p>
              <a:pPr marL="0" lvl="0" indent="0" algn="l" rtl="0">
                <a:spcBef>
                  <a:spcPts val="0"/>
                </a:spcBef>
                <a:spcAft>
                  <a:spcPts val="0"/>
                </a:spcAft>
                <a:buNone/>
              </a:pPr>
              <a:r>
                <a:rPr lang="en" altLang="ko-KR" sz="1050" dirty="0">
                  <a:latin typeface="Poppins" pitchFamily="2" charset="0"/>
                  <a:cs typeface="Poppins" pitchFamily="2" charset="0"/>
                </a:rPr>
                <a:t>3. advancements</a:t>
              </a:r>
              <a:endParaRPr sz="1300" dirty="0">
                <a:solidFill>
                  <a:schemeClr val="dk1"/>
                </a:solidFill>
                <a:latin typeface="Poppins" pitchFamily="2" charset="0"/>
                <a:ea typeface="Poppins Light"/>
                <a:cs typeface="Poppins" pitchFamily="2" charset="0"/>
                <a:sym typeface="Poppins Light"/>
              </a:endParaRPr>
            </a:p>
          </p:txBody>
        </p:sp>
      </p:grpSp>
      <p:grpSp>
        <p:nvGrpSpPr>
          <p:cNvPr id="12" name="Google Shape;1457;p46">
            <a:extLst>
              <a:ext uri="{FF2B5EF4-FFF2-40B4-BE49-F238E27FC236}">
                <a16:creationId xmlns:a16="http://schemas.microsoft.com/office/drawing/2014/main" id="{527ADFEA-49A6-E8A9-0F12-2C23F5EAF15A}"/>
              </a:ext>
            </a:extLst>
          </p:cNvPr>
          <p:cNvGrpSpPr/>
          <p:nvPr/>
        </p:nvGrpSpPr>
        <p:grpSpPr>
          <a:xfrm>
            <a:off x="720075" y="1993325"/>
            <a:ext cx="2112900" cy="807853"/>
            <a:chOff x="720075" y="1993325"/>
            <a:chExt cx="2112900" cy="807853"/>
          </a:xfrm>
        </p:grpSpPr>
        <p:sp>
          <p:nvSpPr>
            <p:cNvPr id="13" name="Google Shape;1458;p46">
              <a:extLst>
                <a:ext uri="{FF2B5EF4-FFF2-40B4-BE49-F238E27FC236}">
                  <a16:creationId xmlns:a16="http://schemas.microsoft.com/office/drawing/2014/main" id="{A7556F18-0505-E1E1-8AFF-7395882327AF}"/>
                </a:ext>
              </a:extLst>
            </p:cNvPr>
            <p:cNvSpPr txBox="1"/>
            <p:nvPr/>
          </p:nvSpPr>
          <p:spPr>
            <a:xfrm>
              <a:off x="720075" y="1993325"/>
              <a:ext cx="2112900" cy="402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b="1" dirty="0">
                  <a:solidFill>
                    <a:schemeClr val="lt1"/>
                  </a:solidFill>
                  <a:latin typeface="Poppins"/>
                  <a:ea typeface="Poppins"/>
                  <a:cs typeface="Poppins"/>
                  <a:sym typeface="Poppins"/>
                </a:rPr>
                <a:t>Strength</a:t>
              </a:r>
              <a:endParaRPr sz="1800" b="1" dirty="0">
                <a:solidFill>
                  <a:schemeClr val="lt1"/>
                </a:solidFill>
                <a:latin typeface="Poppins"/>
                <a:ea typeface="Poppins"/>
                <a:cs typeface="Poppins"/>
                <a:sym typeface="Poppins"/>
              </a:endParaRPr>
            </a:p>
          </p:txBody>
        </p:sp>
        <p:sp>
          <p:nvSpPr>
            <p:cNvPr id="14" name="Google Shape;1459;p46">
              <a:extLst>
                <a:ext uri="{FF2B5EF4-FFF2-40B4-BE49-F238E27FC236}">
                  <a16:creationId xmlns:a16="http://schemas.microsoft.com/office/drawing/2014/main" id="{FA13D560-5DE4-04B5-DDAB-4FF00A2D6F6F}"/>
                </a:ext>
              </a:extLst>
            </p:cNvPr>
            <p:cNvSpPr txBox="1"/>
            <p:nvPr/>
          </p:nvSpPr>
          <p:spPr>
            <a:xfrm>
              <a:off x="720075" y="2271078"/>
              <a:ext cx="2112900" cy="530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tLang="ko-KR" sz="1050" dirty="0">
                  <a:latin typeface="Poppins" pitchFamily="2" charset="0"/>
                  <a:cs typeface="Poppins" pitchFamily="2" charset="0"/>
                </a:rPr>
                <a:t>1. Wide accessibility</a:t>
              </a:r>
            </a:p>
            <a:p>
              <a:pPr marL="0" lvl="0" indent="0" algn="l" rtl="0">
                <a:spcBef>
                  <a:spcPts val="0"/>
                </a:spcBef>
                <a:spcAft>
                  <a:spcPts val="0"/>
                </a:spcAft>
                <a:buNone/>
              </a:pPr>
              <a:r>
                <a:rPr lang="en" altLang="ko-KR" sz="1050" dirty="0">
                  <a:latin typeface="Poppins" pitchFamily="2" charset="0"/>
                  <a:cs typeface="Poppins" pitchFamily="2" charset="0"/>
                </a:rPr>
                <a:t>2. Interactive experiences</a:t>
              </a:r>
            </a:p>
            <a:p>
              <a:pPr marL="0" lvl="0" indent="0" algn="l" rtl="0">
                <a:spcBef>
                  <a:spcPts val="0"/>
                </a:spcBef>
                <a:spcAft>
                  <a:spcPts val="0"/>
                </a:spcAft>
                <a:buNone/>
              </a:pPr>
              <a:r>
                <a:rPr lang="en" altLang="ko-KR" sz="1050" dirty="0">
                  <a:latin typeface="Poppins" pitchFamily="2" charset="0"/>
                  <a:cs typeface="Poppins" pitchFamily="2" charset="0"/>
                </a:rPr>
                <a:t>3. Personalized care</a:t>
              </a:r>
            </a:p>
            <a:p>
              <a:pPr marL="0" lvl="0" indent="0" algn="l" rtl="0">
                <a:spcBef>
                  <a:spcPts val="0"/>
                </a:spcBef>
                <a:spcAft>
                  <a:spcPts val="0"/>
                </a:spcAft>
                <a:buNone/>
              </a:pPr>
              <a:r>
                <a:rPr lang="en" sz="1050" dirty="0">
                  <a:solidFill>
                    <a:schemeClr val="dk1"/>
                  </a:solidFill>
                  <a:latin typeface="Poppins" pitchFamily="2" charset="0"/>
                  <a:ea typeface="Poppins Light"/>
                  <a:cs typeface="Poppins" pitchFamily="2" charset="0"/>
                  <a:sym typeface="Poppins Light"/>
                </a:rPr>
                <a:t>4. Free of stigma problem</a:t>
              </a:r>
              <a:endParaRPr sz="1300" dirty="0">
                <a:solidFill>
                  <a:schemeClr val="dk1"/>
                </a:solidFill>
                <a:latin typeface="Poppins" pitchFamily="2" charset="0"/>
                <a:ea typeface="Poppins Light"/>
                <a:cs typeface="Poppins" pitchFamily="2" charset="0"/>
                <a:sym typeface="Poppins Light"/>
              </a:endParaRPr>
            </a:p>
          </p:txBody>
        </p:sp>
      </p:grpSp>
      <p:grpSp>
        <p:nvGrpSpPr>
          <p:cNvPr id="15" name="Google Shape;1460;p46">
            <a:extLst>
              <a:ext uri="{FF2B5EF4-FFF2-40B4-BE49-F238E27FC236}">
                <a16:creationId xmlns:a16="http://schemas.microsoft.com/office/drawing/2014/main" id="{B899BA96-E738-F8A4-9EEC-F6EBC5ADAEB7}"/>
              </a:ext>
            </a:extLst>
          </p:cNvPr>
          <p:cNvGrpSpPr/>
          <p:nvPr/>
        </p:nvGrpSpPr>
        <p:grpSpPr>
          <a:xfrm>
            <a:off x="6311025" y="3798125"/>
            <a:ext cx="2112900" cy="807928"/>
            <a:chOff x="6311025" y="3798125"/>
            <a:chExt cx="2112900" cy="807928"/>
          </a:xfrm>
        </p:grpSpPr>
        <p:sp>
          <p:nvSpPr>
            <p:cNvPr id="16" name="Google Shape;1461;p46">
              <a:extLst>
                <a:ext uri="{FF2B5EF4-FFF2-40B4-BE49-F238E27FC236}">
                  <a16:creationId xmlns:a16="http://schemas.microsoft.com/office/drawing/2014/main" id="{1B5CA01F-80D8-30F5-7004-848F5D694C2C}"/>
                </a:ext>
              </a:extLst>
            </p:cNvPr>
            <p:cNvSpPr txBox="1"/>
            <p:nvPr/>
          </p:nvSpPr>
          <p:spPr>
            <a:xfrm>
              <a:off x="6311025" y="3798125"/>
              <a:ext cx="2112900" cy="402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dirty="0">
                  <a:solidFill>
                    <a:schemeClr val="lt1"/>
                  </a:solidFill>
                  <a:latin typeface="Poppins"/>
                  <a:ea typeface="Poppins"/>
                  <a:cs typeface="Poppins"/>
                  <a:sym typeface="Poppins"/>
                </a:rPr>
                <a:t>Threats</a:t>
              </a:r>
              <a:endParaRPr sz="1800" b="1" dirty="0">
                <a:solidFill>
                  <a:schemeClr val="lt1"/>
                </a:solidFill>
                <a:latin typeface="Poppins"/>
                <a:ea typeface="Poppins"/>
                <a:cs typeface="Poppins"/>
                <a:sym typeface="Poppins"/>
              </a:endParaRPr>
            </a:p>
          </p:txBody>
        </p:sp>
        <p:sp>
          <p:nvSpPr>
            <p:cNvPr id="17" name="Google Shape;1462;p46">
              <a:extLst>
                <a:ext uri="{FF2B5EF4-FFF2-40B4-BE49-F238E27FC236}">
                  <a16:creationId xmlns:a16="http://schemas.microsoft.com/office/drawing/2014/main" id="{324BDE30-BC6E-1E3C-2F5F-F5F2A8E5F7D0}"/>
                </a:ext>
              </a:extLst>
            </p:cNvPr>
            <p:cNvSpPr txBox="1"/>
            <p:nvPr/>
          </p:nvSpPr>
          <p:spPr>
            <a:xfrm>
              <a:off x="6311025" y="4075953"/>
              <a:ext cx="2112900" cy="530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tLang="ko-KR" sz="1050" dirty="0">
                  <a:latin typeface="Poppins" pitchFamily="2" charset="0"/>
                  <a:cs typeface="Poppins" pitchFamily="2" charset="0"/>
                </a:rPr>
                <a:t>1. </a:t>
              </a:r>
              <a:r>
                <a:rPr lang="en" altLang="ko-KR" sz="1050" dirty="0" err="1">
                  <a:latin typeface="Poppins" pitchFamily="2" charset="0"/>
                  <a:cs typeface="Poppins" pitchFamily="2" charset="0"/>
                </a:rPr>
                <a:t>Regulat</a:t>
              </a:r>
              <a:r>
                <a:rPr lang="en-US" altLang="ko-KR" sz="1050" dirty="0">
                  <a:latin typeface="Poppins" pitchFamily="2" charset="0"/>
                  <a:cs typeface="Poppins" pitchFamily="2" charset="0"/>
                </a:rPr>
                <a:t>ion</a:t>
              </a:r>
            </a:p>
            <a:p>
              <a:pPr marL="0" lvl="0" indent="0" algn="r" rtl="0">
                <a:spcBef>
                  <a:spcPts val="0"/>
                </a:spcBef>
                <a:spcAft>
                  <a:spcPts val="0"/>
                </a:spcAft>
                <a:buNone/>
              </a:pPr>
              <a:r>
                <a:rPr lang="en" altLang="ko-KR" sz="1050" dirty="0">
                  <a:latin typeface="Poppins" pitchFamily="2" charset="0"/>
                  <a:cs typeface="Poppins" pitchFamily="2" charset="0"/>
                </a:rPr>
                <a:t>2. Ethical considerations</a:t>
              </a:r>
              <a:endParaRPr sz="1300" dirty="0">
                <a:solidFill>
                  <a:schemeClr val="dk1"/>
                </a:solidFill>
                <a:latin typeface="Poppins" pitchFamily="2" charset="0"/>
                <a:ea typeface="Poppins Light"/>
                <a:cs typeface="Poppins" pitchFamily="2" charset="0"/>
                <a:sym typeface="Poppins Light"/>
              </a:endParaRPr>
            </a:p>
          </p:txBody>
        </p:sp>
      </p:grpSp>
      <p:grpSp>
        <p:nvGrpSpPr>
          <p:cNvPr id="18" name="Google Shape;1463;p46">
            <a:extLst>
              <a:ext uri="{FF2B5EF4-FFF2-40B4-BE49-F238E27FC236}">
                <a16:creationId xmlns:a16="http://schemas.microsoft.com/office/drawing/2014/main" id="{03CA4B6F-0AA9-70F4-FD64-F777D7209339}"/>
              </a:ext>
            </a:extLst>
          </p:cNvPr>
          <p:cNvGrpSpPr/>
          <p:nvPr/>
        </p:nvGrpSpPr>
        <p:grpSpPr>
          <a:xfrm>
            <a:off x="6311025" y="1993300"/>
            <a:ext cx="2112904" cy="807903"/>
            <a:chOff x="6311025" y="1993300"/>
            <a:chExt cx="2112904" cy="807903"/>
          </a:xfrm>
        </p:grpSpPr>
        <p:sp>
          <p:nvSpPr>
            <p:cNvPr id="19" name="Google Shape;1464;p46">
              <a:extLst>
                <a:ext uri="{FF2B5EF4-FFF2-40B4-BE49-F238E27FC236}">
                  <a16:creationId xmlns:a16="http://schemas.microsoft.com/office/drawing/2014/main" id="{BF8A2A83-D4E2-F69E-FD5B-BB9FE1753323}"/>
                </a:ext>
              </a:extLst>
            </p:cNvPr>
            <p:cNvSpPr txBox="1"/>
            <p:nvPr/>
          </p:nvSpPr>
          <p:spPr>
            <a:xfrm>
              <a:off x="6311029" y="1993300"/>
              <a:ext cx="2112900" cy="402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dirty="0">
                  <a:solidFill>
                    <a:schemeClr val="lt1"/>
                  </a:solidFill>
                  <a:latin typeface="Poppins"/>
                  <a:ea typeface="Poppins"/>
                  <a:cs typeface="Poppins"/>
                  <a:sym typeface="Poppins"/>
                </a:rPr>
                <a:t>Weakness</a:t>
              </a:r>
              <a:endParaRPr sz="1800" b="1" dirty="0">
                <a:solidFill>
                  <a:schemeClr val="lt1"/>
                </a:solidFill>
                <a:latin typeface="Poppins"/>
                <a:ea typeface="Poppins"/>
                <a:cs typeface="Poppins"/>
                <a:sym typeface="Poppins"/>
              </a:endParaRPr>
            </a:p>
          </p:txBody>
        </p:sp>
        <p:sp>
          <p:nvSpPr>
            <p:cNvPr id="20" name="Google Shape;1465;p46">
              <a:extLst>
                <a:ext uri="{FF2B5EF4-FFF2-40B4-BE49-F238E27FC236}">
                  <a16:creationId xmlns:a16="http://schemas.microsoft.com/office/drawing/2014/main" id="{002021E7-1FBE-692D-3541-9E39A2631F38}"/>
                </a:ext>
              </a:extLst>
            </p:cNvPr>
            <p:cNvSpPr txBox="1"/>
            <p:nvPr/>
          </p:nvSpPr>
          <p:spPr>
            <a:xfrm>
              <a:off x="6311025" y="2271103"/>
              <a:ext cx="2112900" cy="530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tLang="ko-KR" sz="1050" dirty="0">
                  <a:latin typeface="Poppins" pitchFamily="2" charset="0"/>
                  <a:cs typeface="Poppins" pitchFamily="2" charset="0"/>
                </a:rPr>
                <a:t>1. Technology dependency</a:t>
              </a:r>
            </a:p>
            <a:p>
              <a:pPr marL="0" lvl="0" indent="0" algn="r" rtl="0">
                <a:spcBef>
                  <a:spcPts val="0"/>
                </a:spcBef>
                <a:spcAft>
                  <a:spcPts val="0"/>
                </a:spcAft>
                <a:buNone/>
              </a:pPr>
              <a:r>
                <a:rPr lang="en" altLang="ko-KR" sz="1050" dirty="0">
                  <a:latin typeface="Poppins" pitchFamily="2" charset="0"/>
                  <a:cs typeface="Poppins" pitchFamily="2" charset="0"/>
                </a:rPr>
                <a:t>2. Limited awareness</a:t>
              </a:r>
              <a:endParaRPr sz="1300" dirty="0">
                <a:solidFill>
                  <a:schemeClr val="dk1"/>
                </a:solidFill>
                <a:latin typeface="Poppins" pitchFamily="2" charset="0"/>
                <a:ea typeface="Poppins Light"/>
                <a:cs typeface="Poppins" pitchFamily="2" charset="0"/>
                <a:sym typeface="Poppins Light"/>
              </a:endParaRPr>
            </a:p>
          </p:txBody>
        </p:sp>
      </p:grpSp>
      <p:sp>
        <p:nvSpPr>
          <p:cNvPr id="21" name="Google Shape;1466;p46">
            <a:extLst>
              <a:ext uri="{FF2B5EF4-FFF2-40B4-BE49-F238E27FC236}">
                <a16:creationId xmlns:a16="http://schemas.microsoft.com/office/drawing/2014/main" id="{1C1C298F-3C6E-45DF-E4F8-2151CED244A7}"/>
              </a:ext>
            </a:extLst>
          </p:cNvPr>
          <p:cNvSpPr/>
          <p:nvPr/>
        </p:nvSpPr>
        <p:spPr>
          <a:xfrm>
            <a:off x="713989" y="3000968"/>
            <a:ext cx="800063" cy="758169"/>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2" name="Google Shape;1467;p46">
            <a:extLst>
              <a:ext uri="{FF2B5EF4-FFF2-40B4-BE49-F238E27FC236}">
                <a16:creationId xmlns:a16="http://schemas.microsoft.com/office/drawing/2014/main" id="{CD5E756E-7B95-6EA7-A35F-AA24592D5098}"/>
              </a:ext>
            </a:extLst>
          </p:cNvPr>
          <p:cNvGrpSpPr/>
          <p:nvPr/>
        </p:nvGrpSpPr>
        <p:grpSpPr>
          <a:xfrm>
            <a:off x="875638" y="1358701"/>
            <a:ext cx="495400" cy="438664"/>
            <a:chOff x="4926526" y="3936041"/>
            <a:chExt cx="414075" cy="366653"/>
          </a:xfrm>
        </p:grpSpPr>
        <p:sp>
          <p:nvSpPr>
            <p:cNvPr id="23" name="Google Shape;1468;p46">
              <a:extLst>
                <a:ext uri="{FF2B5EF4-FFF2-40B4-BE49-F238E27FC236}">
                  <a16:creationId xmlns:a16="http://schemas.microsoft.com/office/drawing/2014/main" id="{B9A08737-4AED-F619-E250-C89F19E7A0A4}"/>
                </a:ext>
              </a:extLst>
            </p:cNvPr>
            <p:cNvSpPr/>
            <p:nvPr/>
          </p:nvSpPr>
          <p:spPr>
            <a:xfrm>
              <a:off x="4926526" y="4078131"/>
              <a:ext cx="172002" cy="224564"/>
            </a:xfrm>
            <a:custGeom>
              <a:avLst/>
              <a:gdLst/>
              <a:ahLst/>
              <a:cxnLst/>
              <a:rect l="l" t="t" r="r" b="b"/>
              <a:pathLst>
                <a:path w="4853" h="6336" extrusionOk="0">
                  <a:moveTo>
                    <a:pt x="634" y="0"/>
                  </a:moveTo>
                  <a:cubicBezTo>
                    <a:pt x="286" y="0"/>
                    <a:pt x="1" y="285"/>
                    <a:pt x="1" y="633"/>
                  </a:cubicBezTo>
                  <a:lnTo>
                    <a:pt x="1" y="4875"/>
                  </a:lnTo>
                  <a:cubicBezTo>
                    <a:pt x="1" y="5223"/>
                    <a:pt x="286" y="5504"/>
                    <a:pt x="634" y="5504"/>
                  </a:cubicBezTo>
                  <a:lnTo>
                    <a:pt x="806" y="5504"/>
                  </a:lnTo>
                  <a:lnTo>
                    <a:pt x="806" y="6163"/>
                  </a:lnTo>
                  <a:cubicBezTo>
                    <a:pt x="806" y="6227"/>
                    <a:pt x="844" y="6287"/>
                    <a:pt x="900" y="6317"/>
                  </a:cubicBezTo>
                  <a:cubicBezTo>
                    <a:pt x="926" y="6329"/>
                    <a:pt x="952" y="6336"/>
                    <a:pt x="979" y="6336"/>
                  </a:cubicBezTo>
                  <a:cubicBezTo>
                    <a:pt x="1012" y="6336"/>
                    <a:pt x="1050" y="6324"/>
                    <a:pt x="1080" y="6302"/>
                  </a:cubicBezTo>
                  <a:lnTo>
                    <a:pt x="2185" y="5504"/>
                  </a:lnTo>
                  <a:lnTo>
                    <a:pt x="4684" y="5504"/>
                  </a:lnTo>
                  <a:cubicBezTo>
                    <a:pt x="4778" y="5504"/>
                    <a:pt x="4853" y="5430"/>
                    <a:pt x="4853" y="5335"/>
                  </a:cubicBezTo>
                  <a:cubicBezTo>
                    <a:pt x="4853" y="5242"/>
                    <a:pt x="4778" y="5163"/>
                    <a:pt x="4684" y="5163"/>
                  </a:cubicBezTo>
                  <a:lnTo>
                    <a:pt x="2129" y="5163"/>
                  </a:lnTo>
                  <a:cubicBezTo>
                    <a:pt x="2095" y="5163"/>
                    <a:pt x="2062" y="5174"/>
                    <a:pt x="2031" y="5197"/>
                  </a:cubicBezTo>
                  <a:lnTo>
                    <a:pt x="1151" y="5830"/>
                  </a:lnTo>
                  <a:lnTo>
                    <a:pt x="1151" y="5335"/>
                  </a:lnTo>
                  <a:cubicBezTo>
                    <a:pt x="1151" y="5242"/>
                    <a:pt x="1073" y="5163"/>
                    <a:pt x="979" y="5163"/>
                  </a:cubicBezTo>
                  <a:lnTo>
                    <a:pt x="634" y="5163"/>
                  </a:lnTo>
                  <a:cubicBezTo>
                    <a:pt x="473" y="5163"/>
                    <a:pt x="342" y="5032"/>
                    <a:pt x="342" y="4875"/>
                  </a:cubicBezTo>
                  <a:lnTo>
                    <a:pt x="342" y="633"/>
                  </a:lnTo>
                  <a:cubicBezTo>
                    <a:pt x="342" y="472"/>
                    <a:pt x="473" y="345"/>
                    <a:pt x="634" y="345"/>
                  </a:cubicBezTo>
                  <a:lnTo>
                    <a:pt x="1986" y="345"/>
                  </a:lnTo>
                  <a:cubicBezTo>
                    <a:pt x="2081" y="345"/>
                    <a:pt x="2155" y="267"/>
                    <a:pt x="2155" y="173"/>
                  </a:cubicBezTo>
                  <a:cubicBezTo>
                    <a:pt x="2155" y="80"/>
                    <a:pt x="2081" y="0"/>
                    <a:pt x="19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69;p46">
              <a:extLst>
                <a:ext uri="{FF2B5EF4-FFF2-40B4-BE49-F238E27FC236}">
                  <a16:creationId xmlns:a16="http://schemas.microsoft.com/office/drawing/2014/main" id="{E96FE02C-183A-E6EB-21AF-A9ACE7C1CAA2}"/>
                </a:ext>
              </a:extLst>
            </p:cNvPr>
            <p:cNvSpPr/>
            <p:nvPr/>
          </p:nvSpPr>
          <p:spPr>
            <a:xfrm>
              <a:off x="5019067" y="3936041"/>
              <a:ext cx="321534" cy="337200"/>
            </a:xfrm>
            <a:custGeom>
              <a:avLst/>
              <a:gdLst/>
              <a:ahLst/>
              <a:cxnLst/>
              <a:rect l="l" t="t" r="r" b="b"/>
              <a:pathLst>
                <a:path w="9072" h="9514" extrusionOk="0">
                  <a:moveTo>
                    <a:pt x="3092" y="1"/>
                  </a:moveTo>
                  <a:cubicBezTo>
                    <a:pt x="2743" y="1"/>
                    <a:pt x="2459" y="285"/>
                    <a:pt x="2459" y="634"/>
                  </a:cubicBezTo>
                  <a:lnTo>
                    <a:pt x="2459" y="4009"/>
                  </a:lnTo>
                  <a:lnTo>
                    <a:pt x="174" y="4009"/>
                  </a:lnTo>
                  <a:cubicBezTo>
                    <a:pt x="80" y="4009"/>
                    <a:pt x="1" y="4089"/>
                    <a:pt x="1" y="4182"/>
                  </a:cubicBezTo>
                  <a:cubicBezTo>
                    <a:pt x="1" y="4276"/>
                    <a:pt x="80" y="4354"/>
                    <a:pt x="174" y="4354"/>
                  </a:cubicBezTo>
                  <a:lnTo>
                    <a:pt x="2459" y="4354"/>
                  </a:lnTo>
                  <a:lnTo>
                    <a:pt x="2459" y="4871"/>
                  </a:lnTo>
                  <a:cubicBezTo>
                    <a:pt x="2459" y="5220"/>
                    <a:pt x="2743" y="5505"/>
                    <a:pt x="3092" y="5505"/>
                  </a:cubicBezTo>
                  <a:lnTo>
                    <a:pt x="3658" y="5505"/>
                  </a:lnTo>
                  <a:lnTo>
                    <a:pt x="3658" y="8884"/>
                  </a:lnTo>
                  <a:cubicBezTo>
                    <a:pt x="3658" y="9041"/>
                    <a:pt x="3527" y="9172"/>
                    <a:pt x="3369" y="9172"/>
                  </a:cubicBezTo>
                  <a:lnTo>
                    <a:pt x="2871" y="9172"/>
                  </a:lnTo>
                  <a:cubicBezTo>
                    <a:pt x="2778" y="9172"/>
                    <a:pt x="2698" y="9251"/>
                    <a:pt x="2698" y="9344"/>
                  </a:cubicBezTo>
                  <a:cubicBezTo>
                    <a:pt x="2698" y="9439"/>
                    <a:pt x="2778" y="9513"/>
                    <a:pt x="2871" y="9513"/>
                  </a:cubicBezTo>
                  <a:lnTo>
                    <a:pt x="3369" y="9513"/>
                  </a:lnTo>
                  <a:cubicBezTo>
                    <a:pt x="3718" y="9513"/>
                    <a:pt x="3999" y="9232"/>
                    <a:pt x="3999" y="8884"/>
                  </a:cubicBezTo>
                  <a:lnTo>
                    <a:pt x="3999" y="5505"/>
                  </a:lnTo>
                  <a:lnTo>
                    <a:pt x="5273" y="5505"/>
                  </a:lnTo>
                  <a:cubicBezTo>
                    <a:pt x="5366" y="5505"/>
                    <a:pt x="5444" y="5429"/>
                    <a:pt x="5444" y="5332"/>
                  </a:cubicBezTo>
                  <a:cubicBezTo>
                    <a:pt x="5444" y="5239"/>
                    <a:pt x="5366" y="5163"/>
                    <a:pt x="5273" y="5163"/>
                  </a:cubicBezTo>
                  <a:lnTo>
                    <a:pt x="3092" y="5163"/>
                  </a:lnTo>
                  <a:cubicBezTo>
                    <a:pt x="2931" y="5163"/>
                    <a:pt x="2804" y="5033"/>
                    <a:pt x="2804" y="4871"/>
                  </a:cubicBezTo>
                  <a:lnTo>
                    <a:pt x="2804" y="634"/>
                  </a:lnTo>
                  <a:cubicBezTo>
                    <a:pt x="2804" y="473"/>
                    <a:pt x="2931" y="342"/>
                    <a:pt x="3092" y="342"/>
                  </a:cubicBezTo>
                  <a:lnTo>
                    <a:pt x="8439" y="342"/>
                  </a:lnTo>
                  <a:cubicBezTo>
                    <a:pt x="8600" y="342"/>
                    <a:pt x="8726" y="473"/>
                    <a:pt x="8726" y="634"/>
                  </a:cubicBezTo>
                  <a:lnTo>
                    <a:pt x="8726" y="4871"/>
                  </a:lnTo>
                  <a:cubicBezTo>
                    <a:pt x="8726" y="5033"/>
                    <a:pt x="8600" y="5163"/>
                    <a:pt x="8439" y="5163"/>
                  </a:cubicBezTo>
                  <a:lnTo>
                    <a:pt x="8093" y="5163"/>
                  </a:lnTo>
                  <a:cubicBezTo>
                    <a:pt x="7996" y="5163"/>
                    <a:pt x="7922" y="5239"/>
                    <a:pt x="7922" y="5332"/>
                  </a:cubicBezTo>
                  <a:lnTo>
                    <a:pt x="7922" y="5830"/>
                  </a:lnTo>
                  <a:lnTo>
                    <a:pt x="7040" y="5194"/>
                  </a:lnTo>
                  <a:cubicBezTo>
                    <a:pt x="7011" y="5175"/>
                    <a:pt x="6977" y="5163"/>
                    <a:pt x="6940" y="5163"/>
                  </a:cubicBezTo>
                  <a:lnTo>
                    <a:pt x="6070" y="5163"/>
                  </a:lnTo>
                  <a:cubicBezTo>
                    <a:pt x="5977" y="5163"/>
                    <a:pt x="5902" y="5239"/>
                    <a:pt x="5902" y="5332"/>
                  </a:cubicBezTo>
                  <a:cubicBezTo>
                    <a:pt x="5902" y="5429"/>
                    <a:pt x="5977" y="5505"/>
                    <a:pt x="6070" y="5505"/>
                  </a:cubicBezTo>
                  <a:lnTo>
                    <a:pt x="6883" y="5505"/>
                  </a:lnTo>
                  <a:lnTo>
                    <a:pt x="7993" y="6302"/>
                  </a:lnTo>
                  <a:cubicBezTo>
                    <a:pt x="8022" y="6325"/>
                    <a:pt x="8056" y="6336"/>
                    <a:pt x="8093" y="6336"/>
                  </a:cubicBezTo>
                  <a:cubicBezTo>
                    <a:pt x="8119" y="6336"/>
                    <a:pt x="8146" y="6328"/>
                    <a:pt x="8169" y="6318"/>
                  </a:cubicBezTo>
                  <a:cubicBezTo>
                    <a:pt x="8228" y="6287"/>
                    <a:pt x="8262" y="6228"/>
                    <a:pt x="8262" y="6164"/>
                  </a:cubicBezTo>
                  <a:lnTo>
                    <a:pt x="8262" y="5505"/>
                  </a:lnTo>
                  <a:lnTo>
                    <a:pt x="8439" y="5505"/>
                  </a:lnTo>
                  <a:cubicBezTo>
                    <a:pt x="8787" y="5505"/>
                    <a:pt x="9072" y="5220"/>
                    <a:pt x="9072" y="4871"/>
                  </a:cubicBezTo>
                  <a:lnTo>
                    <a:pt x="9072" y="634"/>
                  </a:lnTo>
                  <a:cubicBezTo>
                    <a:pt x="9072" y="285"/>
                    <a:pt x="8787" y="1"/>
                    <a:pt x="84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1470;p46">
              <a:extLst>
                <a:ext uri="{FF2B5EF4-FFF2-40B4-BE49-F238E27FC236}">
                  <a16:creationId xmlns:a16="http://schemas.microsoft.com/office/drawing/2014/main" id="{5FF75122-A4B6-D9A7-66B4-7A084FA17FD4}"/>
                </a:ext>
              </a:extLst>
            </p:cNvPr>
            <p:cNvSpPr/>
            <p:nvPr/>
          </p:nvSpPr>
          <p:spPr>
            <a:xfrm>
              <a:off x="5142195" y="3963013"/>
              <a:ext cx="162256" cy="141983"/>
            </a:xfrm>
            <a:custGeom>
              <a:avLst/>
              <a:gdLst/>
              <a:ahLst/>
              <a:cxnLst/>
              <a:rect l="l" t="t" r="r" b="b"/>
              <a:pathLst>
                <a:path w="4578" h="4006" extrusionOk="0">
                  <a:moveTo>
                    <a:pt x="3100" y="341"/>
                  </a:moveTo>
                  <a:cubicBezTo>
                    <a:pt x="3403" y="341"/>
                    <a:pt x="3682" y="464"/>
                    <a:pt x="3896" y="689"/>
                  </a:cubicBezTo>
                  <a:cubicBezTo>
                    <a:pt x="4118" y="922"/>
                    <a:pt x="4234" y="1244"/>
                    <a:pt x="4211" y="1566"/>
                  </a:cubicBezTo>
                  <a:cubicBezTo>
                    <a:pt x="4147" y="2600"/>
                    <a:pt x="3121" y="3290"/>
                    <a:pt x="2510" y="3608"/>
                  </a:cubicBezTo>
                  <a:cubicBezTo>
                    <a:pt x="2441" y="3645"/>
                    <a:pt x="2365" y="3664"/>
                    <a:pt x="2289" y="3664"/>
                  </a:cubicBezTo>
                  <a:cubicBezTo>
                    <a:pt x="2213" y="3664"/>
                    <a:pt x="2138" y="3645"/>
                    <a:pt x="2068" y="3608"/>
                  </a:cubicBezTo>
                  <a:cubicBezTo>
                    <a:pt x="1461" y="3290"/>
                    <a:pt x="435" y="2600"/>
                    <a:pt x="367" y="1566"/>
                  </a:cubicBezTo>
                  <a:cubicBezTo>
                    <a:pt x="348" y="1244"/>
                    <a:pt x="464" y="922"/>
                    <a:pt x="686" y="689"/>
                  </a:cubicBezTo>
                  <a:cubicBezTo>
                    <a:pt x="900" y="465"/>
                    <a:pt x="1180" y="341"/>
                    <a:pt x="1484" y="341"/>
                  </a:cubicBezTo>
                  <a:lnTo>
                    <a:pt x="1495" y="341"/>
                  </a:lnTo>
                  <a:cubicBezTo>
                    <a:pt x="1750" y="345"/>
                    <a:pt x="1986" y="431"/>
                    <a:pt x="2184" y="589"/>
                  </a:cubicBezTo>
                  <a:cubicBezTo>
                    <a:pt x="2216" y="613"/>
                    <a:pt x="2254" y="625"/>
                    <a:pt x="2291" y="625"/>
                  </a:cubicBezTo>
                  <a:cubicBezTo>
                    <a:pt x="2329" y="625"/>
                    <a:pt x="2366" y="613"/>
                    <a:pt x="2397" y="589"/>
                  </a:cubicBezTo>
                  <a:cubicBezTo>
                    <a:pt x="2596" y="431"/>
                    <a:pt x="2833" y="345"/>
                    <a:pt x="3087" y="341"/>
                  </a:cubicBezTo>
                  <a:cubicBezTo>
                    <a:pt x="3092" y="341"/>
                    <a:pt x="3096" y="341"/>
                    <a:pt x="3100" y="341"/>
                  </a:cubicBezTo>
                  <a:close/>
                  <a:moveTo>
                    <a:pt x="1484" y="1"/>
                  </a:moveTo>
                  <a:cubicBezTo>
                    <a:pt x="1087" y="1"/>
                    <a:pt x="716" y="162"/>
                    <a:pt x="438" y="454"/>
                  </a:cubicBezTo>
                  <a:cubicBezTo>
                    <a:pt x="150" y="757"/>
                    <a:pt x="0" y="1170"/>
                    <a:pt x="26" y="1589"/>
                  </a:cubicBezTo>
                  <a:cubicBezTo>
                    <a:pt x="60" y="2117"/>
                    <a:pt x="300" y="2612"/>
                    <a:pt x="739" y="3065"/>
                  </a:cubicBezTo>
                  <a:cubicBezTo>
                    <a:pt x="1045" y="3380"/>
                    <a:pt x="1439" y="3665"/>
                    <a:pt x="1911" y="3912"/>
                  </a:cubicBezTo>
                  <a:cubicBezTo>
                    <a:pt x="2031" y="3975"/>
                    <a:pt x="2158" y="4006"/>
                    <a:pt x="2290" y="4006"/>
                  </a:cubicBezTo>
                  <a:cubicBezTo>
                    <a:pt x="2420" y="4006"/>
                    <a:pt x="2551" y="3975"/>
                    <a:pt x="2672" y="3912"/>
                  </a:cubicBezTo>
                  <a:cubicBezTo>
                    <a:pt x="3144" y="3665"/>
                    <a:pt x="3537" y="3380"/>
                    <a:pt x="3844" y="3065"/>
                  </a:cubicBezTo>
                  <a:cubicBezTo>
                    <a:pt x="4282" y="2612"/>
                    <a:pt x="4522" y="2117"/>
                    <a:pt x="4552" y="1589"/>
                  </a:cubicBezTo>
                  <a:cubicBezTo>
                    <a:pt x="4578" y="1170"/>
                    <a:pt x="4432" y="757"/>
                    <a:pt x="4144" y="454"/>
                  </a:cubicBezTo>
                  <a:cubicBezTo>
                    <a:pt x="3867" y="162"/>
                    <a:pt x="3495" y="1"/>
                    <a:pt x="3099" y="1"/>
                  </a:cubicBezTo>
                  <a:lnTo>
                    <a:pt x="3084" y="1"/>
                  </a:lnTo>
                  <a:cubicBezTo>
                    <a:pt x="2795" y="4"/>
                    <a:pt x="2525" y="86"/>
                    <a:pt x="2290" y="243"/>
                  </a:cubicBezTo>
                  <a:cubicBezTo>
                    <a:pt x="2057" y="86"/>
                    <a:pt x="1783" y="4"/>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71;p46">
              <a:extLst>
                <a:ext uri="{FF2B5EF4-FFF2-40B4-BE49-F238E27FC236}">
                  <a16:creationId xmlns:a16="http://schemas.microsoft.com/office/drawing/2014/main" id="{BA97B5AB-DF63-05A0-0B56-4544A5959714}"/>
                </a:ext>
              </a:extLst>
            </p:cNvPr>
            <p:cNvSpPr/>
            <p:nvPr/>
          </p:nvSpPr>
          <p:spPr>
            <a:xfrm>
              <a:off x="5022150" y="4195057"/>
              <a:ext cx="43063" cy="18288"/>
            </a:xfrm>
            <a:custGeom>
              <a:avLst/>
              <a:gdLst/>
              <a:ahLst/>
              <a:cxnLst/>
              <a:rect l="l" t="t" r="r" b="b"/>
              <a:pathLst>
                <a:path w="1215" h="516" extrusionOk="0">
                  <a:moveTo>
                    <a:pt x="190" y="0"/>
                  </a:moveTo>
                  <a:cubicBezTo>
                    <a:pt x="145" y="0"/>
                    <a:pt x="101" y="17"/>
                    <a:pt x="68" y="51"/>
                  </a:cubicBezTo>
                  <a:cubicBezTo>
                    <a:pt x="0" y="115"/>
                    <a:pt x="0" y="223"/>
                    <a:pt x="68" y="291"/>
                  </a:cubicBezTo>
                  <a:cubicBezTo>
                    <a:pt x="214" y="437"/>
                    <a:pt x="405" y="516"/>
                    <a:pt x="607" y="516"/>
                  </a:cubicBezTo>
                  <a:cubicBezTo>
                    <a:pt x="813" y="516"/>
                    <a:pt x="1005" y="437"/>
                    <a:pt x="1147" y="291"/>
                  </a:cubicBezTo>
                  <a:cubicBezTo>
                    <a:pt x="1214" y="223"/>
                    <a:pt x="1214" y="115"/>
                    <a:pt x="1147" y="51"/>
                  </a:cubicBezTo>
                  <a:cubicBezTo>
                    <a:pt x="1113" y="17"/>
                    <a:pt x="1069" y="0"/>
                    <a:pt x="1025" y="0"/>
                  </a:cubicBezTo>
                  <a:cubicBezTo>
                    <a:pt x="982" y="0"/>
                    <a:pt x="939" y="17"/>
                    <a:pt x="907" y="51"/>
                  </a:cubicBezTo>
                  <a:cubicBezTo>
                    <a:pt x="825" y="130"/>
                    <a:pt x="720" y="170"/>
                    <a:pt x="607" y="170"/>
                  </a:cubicBezTo>
                  <a:cubicBezTo>
                    <a:pt x="495" y="170"/>
                    <a:pt x="390" y="130"/>
                    <a:pt x="311" y="51"/>
                  </a:cubicBezTo>
                  <a:cubicBezTo>
                    <a:pt x="278" y="17"/>
                    <a:pt x="234"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72;p46">
              <a:extLst>
                <a:ext uri="{FF2B5EF4-FFF2-40B4-BE49-F238E27FC236}">
                  <a16:creationId xmlns:a16="http://schemas.microsoft.com/office/drawing/2014/main" id="{D47EAB93-2402-7757-1F00-76AD9D501CE2}"/>
                </a:ext>
              </a:extLst>
            </p:cNvPr>
            <p:cNvSpPr/>
            <p:nvPr/>
          </p:nvSpPr>
          <p:spPr>
            <a:xfrm>
              <a:off x="4999290" y="4150080"/>
              <a:ext cx="33387" cy="22754"/>
            </a:xfrm>
            <a:custGeom>
              <a:avLst/>
              <a:gdLst/>
              <a:ahLst/>
              <a:cxnLst/>
              <a:rect l="l" t="t" r="r" b="b"/>
              <a:pathLst>
                <a:path w="942" h="642" extrusionOk="0">
                  <a:moveTo>
                    <a:pt x="473" y="1"/>
                  </a:moveTo>
                  <a:cubicBezTo>
                    <a:pt x="215" y="1"/>
                    <a:pt x="1" y="211"/>
                    <a:pt x="1" y="469"/>
                  </a:cubicBezTo>
                  <a:cubicBezTo>
                    <a:pt x="1" y="563"/>
                    <a:pt x="80" y="642"/>
                    <a:pt x="173" y="642"/>
                  </a:cubicBezTo>
                  <a:cubicBezTo>
                    <a:pt x="267" y="642"/>
                    <a:pt x="346" y="563"/>
                    <a:pt x="346" y="469"/>
                  </a:cubicBezTo>
                  <a:cubicBezTo>
                    <a:pt x="346" y="398"/>
                    <a:pt x="402" y="342"/>
                    <a:pt x="473" y="342"/>
                  </a:cubicBezTo>
                  <a:cubicBezTo>
                    <a:pt x="545" y="342"/>
                    <a:pt x="600" y="398"/>
                    <a:pt x="600" y="469"/>
                  </a:cubicBezTo>
                  <a:cubicBezTo>
                    <a:pt x="600" y="563"/>
                    <a:pt x="679" y="642"/>
                    <a:pt x="773" y="642"/>
                  </a:cubicBezTo>
                  <a:cubicBezTo>
                    <a:pt x="866" y="642"/>
                    <a:pt x="941" y="563"/>
                    <a:pt x="941" y="469"/>
                  </a:cubicBezTo>
                  <a:cubicBezTo>
                    <a:pt x="941" y="211"/>
                    <a:pt x="732" y="1"/>
                    <a:pt x="4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73;p46">
              <a:extLst>
                <a:ext uri="{FF2B5EF4-FFF2-40B4-BE49-F238E27FC236}">
                  <a16:creationId xmlns:a16="http://schemas.microsoft.com/office/drawing/2014/main" id="{8E9A9426-C4BB-718B-AF09-DF3D5AF802C4}"/>
                </a:ext>
              </a:extLst>
            </p:cNvPr>
            <p:cNvSpPr/>
            <p:nvPr/>
          </p:nvSpPr>
          <p:spPr>
            <a:xfrm>
              <a:off x="5054687" y="4150080"/>
              <a:ext cx="33351" cy="22754"/>
            </a:xfrm>
            <a:custGeom>
              <a:avLst/>
              <a:gdLst/>
              <a:ahLst/>
              <a:cxnLst/>
              <a:rect l="l" t="t" r="r" b="b"/>
              <a:pathLst>
                <a:path w="941" h="642" extrusionOk="0">
                  <a:moveTo>
                    <a:pt x="469" y="1"/>
                  </a:moveTo>
                  <a:cubicBezTo>
                    <a:pt x="210" y="1"/>
                    <a:pt x="0" y="211"/>
                    <a:pt x="0" y="469"/>
                  </a:cubicBezTo>
                  <a:cubicBezTo>
                    <a:pt x="0" y="563"/>
                    <a:pt x="75" y="642"/>
                    <a:pt x="173" y="642"/>
                  </a:cubicBezTo>
                  <a:cubicBezTo>
                    <a:pt x="266" y="642"/>
                    <a:pt x="341" y="563"/>
                    <a:pt x="341" y="469"/>
                  </a:cubicBezTo>
                  <a:cubicBezTo>
                    <a:pt x="341" y="398"/>
                    <a:pt x="401" y="342"/>
                    <a:pt x="469" y="342"/>
                  </a:cubicBezTo>
                  <a:cubicBezTo>
                    <a:pt x="540" y="342"/>
                    <a:pt x="600" y="398"/>
                    <a:pt x="600" y="469"/>
                  </a:cubicBezTo>
                  <a:cubicBezTo>
                    <a:pt x="600" y="563"/>
                    <a:pt x="675" y="642"/>
                    <a:pt x="768" y="642"/>
                  </a:cubicBezTo>
                  <a:cubicBezTo>
                    <a:pt x="862" y="642"/>
                    <a:pt x="941" y="563"/>
                    <a:pt x="941" y="469"/>
                  </a:cubicBezTo>
                  <a:cubicBezTo>
                    <a:pt x="941" y="211"/>
                    <a:pt x="730" y="1"/>
                    <a:pt x="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74;p46">
              <a:extLst>
                <a:ext uri="{FF2B5EF4-FFF2-40B4-BE49-F238E27FC236}">
                  <a16:creationId xmlns:a16="http://schemas.microsoft.com/office/drawing/2014/main" id="{1400560A-CE2B-C21B-CAF8-2220E8CCC9E2}"/>
                </a:ext>
              </a:extLst>
            </p:cNvPr>
            <p:cNvSpPr/>
            <p:nvPr/>
          </p:nvSpPr>
          <p:spPr>
            <a:xfrm>
              <a:off x="4972212" y="4104288"/>
              <a:ext cx="142940" cy="142904"/>
            </a:xfrm>
            <a:custGeom>
              <a:avLst/>
              <a:gdLst/>
              <a:ahLst/>
              <a:cxnLst/>
              <a:rect l="l" t="t" r="r" b="b"/>
              <a:pathLst>
                <a:path w="4033" h="4032" extrusionOk="0">
                  <a:moveTo>
                    <a:pt x="2016" y="341"/>
                  </a:moveTo>
                  <a:cubicBezTo>
                    <a:pt x="2938" y="341"/>
                    <a:pt x="3691" y="1095"/>
                    <a:pt x="3691" y="2017"/>
                  </a:cubicBezTo>
                  <a:cubicBezTo>
                    <a:pt x="3691" y="2938"/>
                    <a:pt x="2938" y="3687"/>
                    <a:pt x="2016" y="3687"/>
                  </a:cubicBezTo>
                  <a:cubicBezTo>
                    <a:pt x="1095" y="3687"/>
                    <a:pt x="346" y="2938"/>
                    <a:pt x="346" y="2017"/>
                  </a:cubicBezTo>
                  <a:cubicBezTo>
                    <a:pt x="346" y="1095"/>
                    <a:pt x="1095" y="341"/>
                    <a:pt x="2016" y="341"/>
                  </a:cubicBezTo>
                  <a:close/>
                  <a:moveTo>
                    <a:pt x="2016" y="1"/>
                  </a:moveTo>
                  <a:cubicBezTo>
                    <a:pt x="908" y="1"/>
                    <a:pt x="0" y="903"/>
                    <a:pt x="0" y="2017"/>
                  </a:cubicBezTo>
                  <a:cubicBezTo>
                    <a:pt x="0" y="3125"/>
                    <a:pt x="908" y="4032"/>
                    <a:pt x="2016" y="4032"/>
                  </a:cubicBezTo>
                  <a:cubicBezTo>
                    <a:pt x="3129" y="4032"/>
                    <a:pt x="4032" y="3125"/>
                    <a:pt x="4032" y="2017"/>
                  </a:cubicBezTo>
                  <a:cubicBezTo>
                    <a:pt x="4032" y="903"/>
                    <a:pt x="3129" y="1"/>
                    <a:pt x="2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 name="Google Shape;1475;p46">
            <a:extLst>
              <a:ext uri="{FF2B5EF4-FFF2-40B4-BE49-F238E27FC236}">
                <a16:creationId xmlns:a16="http://schemas.microsoft.com/office/drawing/2014/main" id="{72AA3F44-B15B-B9F8-B362-F9D9D5883B01}"/>
              </a:ext>
            </a:extLst>
          </p:cNvPr>
          <p:cNvSpPr/>
          <p:nvPr/>
        </p:nvSpPr>
        <p:spPr>
          <a:xfrm>
            <a:off x="7620941" y="2995532"/>
            <a:ext cx="800063" cy="758169"/>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1476;p46">
            <a:extLst>
              <a:ext uri="{FF2B5EF4-FFF2-40B4-BE49-F238E27FC236}">
                <a16:creationId xmlns:a16="http://schemas.microsoft.com/office/drawing/2014/main" id="{AF3B7E4D-67A3-3EED-DB3C-37036BF3E84A}"/>
              </a:ext>
            </a:extLst>
          </p:cNvPr>
          <p:cNvGrpSpPr/>
          <p:nvPr/>
        </p:nvGrpSpPr>
        <p:grpSpPr>
          <a:xfrm>
            <a:off x="7773302" y="3133943"/>
            <a:ext cx="495060" cy="495399"/>
            <a:chOff x="4982313" y="3192986"/>
            <a:chExt cx="413791" cy="414075"/>
          </a:xfrm>
        </p:grpSpPr>
        <p:sp>
          <p:nvSpPr>
            <p:cNvPr id="32" name="Google Shape;1477;p46">
              <a:extLst>
                <a:ext uri="{FF2B5EF4-FFF2-40B4-BE49-F238E27FC236}">
                  <a16:creationId xmlns:a16="http://schemas.microsoft.com/office/drawing/2014/main" id="{D1686EAC-F560-5136-73BD-1D4529BBF7FA}"/>
                </a:ext>
              </a:extLst>
            </p:cNvPr>
            <p:cNvSpPr/>
            <p:nvPr/>
          </p:nvSpPr>
          <p:spPr>
            <a:xfrm>
              <a:off x="5135815" y="3219391"/>
              <a:ext cx="106788" cy="106788"/>
            </a:xfrm>
            <a:custGeom>
              <a:avLst/>
              <a:gdLst/>
              <a:ahLst/>
              <a:cxnLst/>
              <a:rect l="l" t="t" r="r" b="b"/>
              <a:pathLst>
                <a:path w="3013" h="3013" extrusionOk="0">
                  <a:moveTo>
                    <a:pt x="1507" y="342"/>
                  </a:moveTo>
                  <a:cubicBezTo>
                    <a:pt x="2147" y="342"/>
                    <a:pt x="2672" y="863"/>
                    <a:pt x="2672" y="1507"/>
                  </a:cubicBezTo>
                  <a:cubicBezTo>
                    <a:pt x="2672" y="2148"/>
                    <a:pt x="2147" y="2672"/>
                    <a:pt x="1507" y="2672"/>
                  </a:cubicBezTo>
                  <a:cubicBezTo>
                    <a:pt x="862" y="2672"/>
                    <a:pt x="341" y="2148"/>
                    <a:pt x="341" y="1507"/>
                  </a:cubicBezTo>
                  <a:cubicBezTo>
                    <a:pt x="341" y="863"/>
                    <a:pt x="862" y="342"/>
                    <a:pt x="1507" y="342"/>
                  </a:cubicBezTo>
                  <a:close/>
                  <a:moveTo>
                    <a:pt x="1507" y="1"/>
                  </a:moveTo>
                  <a:cubicBezTo>
                    <a:pt x="675" y="1"/>
                    <a:pt x="1" y="675"/>
                    <a:pt x="1" y="1507"/>
                  </a:cubicBezTo>
                  <a:cubicBezTo>
                    <a:pt x="1" y="2339"/>
                    <a:pt x="675" y="3013"/>
                    <a:pt x="1507" y="3013"/>
                  </a:cubicBezTo>
                  <a:cubicBezTo>
                    <a:pt x="2338" y="3013"/>
                    <a:pt x="3013" y="2339"/>
                    <a:pt x="3013" y="1507"/>
                  </a:cubicBezTo>
                  <a:cubicBezTo>
                    <a:pt x="3013" y="675"/>
                    <a:pt x="2338" y="1"/>
                    <a:pt x="15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78;p46">
              <a:extLst>
                <a:ext uri="{FF2B5EF4-FFF2-40B4-BE49-F238E27FC236}">
                  <a16:creationId xmlns:a16="http://schemas.microsoft.com/office/drawing/2014/main" id="{F46DB34A-3545-8E34-CC12-63077AC69EA0}"/>
                </a:ext>
              </a:extLst>
            </p:cNvPr>
            <p:cNvSpPr/>
            <p:nvPr/>
          </p:nvSpPr>
          <p:spPr>
            <a:xfrm>
              <a:off x="5183060" y="3245441"/>
              <a:ext cx="12263" cy="33351"/>
            </a:xfrm>
            <a:custGeom>
              <a:avLst/>
              <a:gdLst/>
              <a:ahLst/>
              <a:cxnLst/>
              <a:rect l="l" t="t" r="r" b="b"/>
              <a:pathLst>
                <a:path w="346" h="941" extrusionOk="0">
                  <a:moveTo>
                    <a:pt x="174" y="0"/>
                  </a:moveTo>
                  <a:cubicBezTo>
                    <a:pt x="80" y="0"/>
                    <a:pt x="1" y="79"/>
                    <a:pt x="1" y="173"/>
                  </a:cubicBezTo>
                  <a:lnTo>
                    <a:pt x="1" y="772"/>
                  </a:lnTo>
                  <a:cubicBezTo>
                    <a:pt x="1" y="865"/>
                    <a:pt x="80" y="941"/>
                    <a:pt x="174" y="941"/>
                  </a:cubicBezTo>
                  <a:cubicBezTo>
                    <a:pt x="267" y="941"/>
                    <a:pt x="345" y="865"/>
                    <a:pt x="345" y="772"/>
                  </a:cubicBezTo>
                  <a:lnTo>
                    <a:pt x="345" y="173"/>
                  </a:lnTo>
                  <a:cubicBezTo>
                    <a:pt x="345" y="79"/>
                    <a:pt x="267" y="0"/>
                    <a:pt x="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79;p46">
              <a:extLst>
                <a:ext uri="{FF2B5EF4-FFF2-40B4-BE49-F238E27FC236}">
                  <a16:creationId xmlns:a16="http://schemas.microsoft.com/office/drawing/2014/main" id="{B86C028D-596B-6BE9-4FEF-4C8002D1159D}"/>
                </a:ext>
              </a:extLst>
            </p:cNvPr>
            <p:cNvSpPr/>
            <p:nvPr/>
          </p:nvSpPr>
          <p:spPr>
            <a:xfrm>
              <a:off x="4982313" y="3192986"/>
              <a:ext cx="413791" cy="414075"/>
            </a:xfrm>
            <a:custGeom>
              <a:avLst/>
              <a:gdLst/>
              <a:ahLst/>
              <a:cxnLst/>
              <a:rect l="l" t="t" r="r" b="b"/>
              <a:pathLst>
                <a:path w="11675" h="11683" extrusionOk="0">
                  <a:moveTo>
                    <a:pt x="2155" y="345"/>
                  </a:moveTo>
                  <a:cubicBezTo>
                    <a:pt x="2162" y="345"/>
                    <a:pt x="2165" y="349"/>
                    <a:pt x="2165" y="356"/>
                  </a:cubicBezTo>
                  <a:lnTo>
                    <a:pt x="2165" y="1990"/>
                  </a:lnTo>
                  <a:cubicBezTo>
                    <a:pt x="2165" y="2084"/>
                    <a:pt x="2245" y="2158"/>
                    <a:pt x="2338" y="2158"/>
                  </a:cubicBezTo>
                  <a:lnTo>
                    <a:pt x="2799" y="2158"/>
                  </a:lnTo>
                  <a:cubicBezTo>
                    <a:pt x="2833" y="2158"/>
                    <a:pt x="2848" y="2181"/>
                    <a:pt x="2852" y="2193"/>
                  </a:cubicBezTo>
                  <a:cubicBezTo>
                    <a:pt x="2859" y="2203"/>
                    <a:pt x="2867" y="2229"/>
                    <a:pt x="2848" y="2255"/>
                  </a:cubicBezTo>
                  <a:lnTo>
                    <a:pt x="1889" y="3533"/>
                  </a:lnTo>
                  <a:cubicBezTo>
                    <a:pt x="1889" y="3533"/>
                    <a:pt x="1885" y="3537"/>
                    <a:pt x="1878" y="3537"/>
                  </a:cubicBezTo>
                  <a:cubicBezTo>
                    <a:pt x="1870" y="3537"/>
                    <a:pt x="1870" y="3533"/>
                    <a:pt x="1866" y="3533"/>
                  </a:cubicBezTo>
                  <a:lnTo>
                    <a:pt x="911" y="2255"/>
                  </a:lnTo>
                  <a:cubicBezTo>
                    <a:pt x="889" y="2229"/>
                    <a:pt x="896" y="2203"/>
                    <a:pt x="903" y="2193"/>
                  </a:cubicBezTo>
                  <a:cubicBezTo>
                    <a:pt x="911" y="2181"/>
                    <a:pt x="926" y="2158"/>
                    <a:pt x="956" y="2158"/>
                  </a:cubicBezTo>
                  <a:lnTo>
                    <a:pt x="1416" y="2158"/>
                  </a:lnTo>
                  <a:cubicBezTo>
                    <a:pt x="1510" y="2158"/>
                    <a:pt x="1589" y="2084"/>
                    <a:pt x="1589" y="1990"/>
                  </a:cubicBezTo>
                  <a:lnTo>
                    <a:pt x="1589" y="356"/>
                  </a:lnTo>
                  <a:cubicBezTo>
                    <a:pt x="1589" y="349"/>
                    <a:pt x="1593" y="345"/>
                    <a:pt x="1600" y="345"/>
                  </a:cubicBezTo>
                  <a:close/>
                  <a:moveTo>
                    <a:pt x="10074" y="345"/>
                  </a:moveTo>
                  <a:cubicBezTo>
                    <a:pt x="10078" y="345"/>
                    <a:pt x="10086" y="349"/>
                    <a:pt x="10086" y="356"/>
                  </a:cubicBezTo>
                  <a:lnTo>
                    <a:pt x="10086" y="1990"/>
                  </a:lnTo>
                  <a:cubicBezTo>
                    <a:pt x="10086" y="2084"/>
                    <a:pt x="10161" y="2158"/>
                    <a:pt x="10258" y="2158"/>
                  </a:cubicBezTo>
                  <a:lnTo>
                    <a:pt x="10719" y="2158"/>
                  </a:lnTo>
                  <a:cubicBezTo>
                    <a:pt x="10749" y="2158"/>
                    <a:pt x="10764" y="2181"/>
                    <a:pt x="10771" y="2193"/>
                  </a:cubicBezTo>
                  <a:cubicBezTo>
                    <a:pt x="10775" y="2203"/>
                    <a:pt x="10783" y="2229"/>
                    <a:pt x="10764" y="2255"/>
                  </a:cubicBezTo>
                  <a:lnTo>
                    <a:pt x="9808" y="3533"/>
                  </a:lnTo>
                  <a:cubicBezTo>
                    <a:pt x="9805" y="3533"/>
                    <a:pt x="9801" y="3537"/>
                    <a:pt x="9797" y="3537"/>
                  </a:cubicBezTo>
                  <a:cubicBezTo>
                    <a:pt x="9790" y="3537"/>
                    <a:pt x="9786" y="3533"/>
                    <a:pt x="9786" y="3533"/>
                  </a:cubicBezTo>
                  <a:lnTo>
                    <a:pt x="8827" y="2255"/>
                  </a:lnTo>
                  <a:cubicBezTo>
                    <a:pt x="8808" y="2229"/>
                    <a:pt x="8816" y="2203"/>
                    <a:pt x="8824" y="2193"/>
                  </a:cubicBezTo>
                  <a:cubicBezTo>
                    <a:pt x="8827" y="2181"/>
                    <a:pt x="8842" y="2158"/>
                    <a:pt x="8876" y="2158"/>
                  </a:cubicBezTo>
                  <a:lnTo>
                    <a:pt x="9336" y="2158"/>
                  </a:lnTo>
                  <a:cubicBezTo>
                    <a:pt x="9431" y="2158"/>
                    <a:pt x="9505" y="2084"/>
                    <a:pt x="9505" y="1990"/>
                  </a:cubicBezTo>
                  <a:lnTo>
                    <a:pt x="9505" y="356"/>
                  </a:lnTo>
                  <a:cubicBezTo>
                    <a:pt x="9505" y="349"/>
                    <a:pt x="9512" y="345"/>
                    <a:pt x="9521" y="345"/>
                  </a:cubicBezTo>
                  <a:close/>
                  <a:moveTo>
                    <a:pt x="5838" y="349"/>
                  </a:moveTo>
                  <a:cubicBezTo>
                    <a:pt x="6886" y="349"/>
                    <a:pt x="7740" y="1203"/>
                    <a:pt x="7740" y="2252"/>
                  </a:cubicBezTo>
                  <a:cubicBezTo>
                    <a:pt x="7740" y="3301"/>
                    <a:pt x="6886" y="4152"/>
                    <a:pt x="5838" y="4152"/>
                  </a:cubicBezTo>
                  <a:cubicBezTo>
                    <a:pt x="4788" y="4152"/>
                    <a:pt x="3934" y="3301"/>
                    <a:pt x="3934" y="2252"/>
                  </a:cubicBezTo>
                  <a:cubicBezTo>
                    <a:pt x="3934" y="1203"/>
                    <a:pt x="4788" y="349"/>
                    <a:pt x="5838" y="349"/>
                  </a:cubicBezTo>
                  <a:close/>
                  <a:moveTo>
                    <a:pt x="6115" y="4496"/>
                  </a:moveTo>
                  <a:cubicBezTo>
                    <a:pt x="6122" y="4496"/>
                    <a:pt x="6126" y="4500"/>
                    <a:pt x="6126" y="4508"/>
                  </a:cubicBezTo>
                  <a:lnTo>
                    <a:pt x="6126" y="6141"/>
                  </a:lnTo>
                  <a:cubicBezTo>
                    <a:pt x="6126" y="6234"/>
                    <a:pt x="6204" y="6313"/>
                    <a:pt x="6298" y="6313"/>
                  </a:cubicBezTo>
                  <a:lnTo>
                    <a:pt x="6759" y="6313"/>
                  </a:lnTo>
                  <a:cubicBezTo>
                    <a:pt x="6789" y="6313"/>
                    <a:pt x="6804" y="6332"/>
                    <a:pt x="6811" y="6343"/>
                  </a:cubicBezTo>
                  <a:cubicBezTo>
                    <a:pt x="6819" y="6358"/>
                    <a:pt x="6827" y="6381"/>
                    <a:pt x="6808" y="6407"/>
                  </a:cubicBezTo>
                  <a:lnTo>
                    <a:pt x="5848" y="7685"/>
                  </a:lnTo>
                  <a:cubicBezTo>
                    <a:pt x="5845" y="7685"/>
                    <a:pt x="5845" y="7688"/>
                    <a:pt x="5838" y="7688"/>
                  </a:cubicBezTo>
                  <a:cubicBezTo>
                    <a:pt x="5830" y="7688"/>
                    <a:pt x="5826" y="7685"/>
                    <a:pt x="5826" y="7685"/>
                  </a:cubicBezTo>
                  <a:lnTo>
                    <a:pt x="4867" y="6407"/>
                  </a:lnTo>
                  <a:cubicBezTo>
                    <a:pt x="4849" y="6381"/>
                    <a:pt x="4856" y="6358"/>
                    <a:pt x="4863" y="6343"/>
                  </a:cubicBezTo>
                  <a:cubicBezTo>
                    <a:pt x="4867" y="6332"/>
                    <a:pt x="4885" y="6313"/>
                    <a:pt x="4916" y="6313"/>
                  </a:cubicBezTo>
                  <a:lnTo>
                    <a:pt x="5376" y="6313"/>
                  </a:lnTo>
                  <a:cubicBezTo>
                    <a:pt x="5470" y="6313"/>
                    <a:pt x="5549" y="6234"/>
                    <a:pt x="5549" y="6141"/>
                  </a:cubicBezTo>
                  <a:lnTo>
                    <a:pt x="5549" y="4508"/>
                  </a:lnTo>
                  <a:cubicBezTo>
                    <a:pt x="5549" y="4500"/>
                    <a:pt x="5553" y="4496"/>
                    <a:pt x="5560" y="4496"/>
                  </a:cubicBezTo>
                  <a:close/>
                  <a:moveTo>
                    <a:pt x="1600" y="0"/>
                  </a:moveTo>
                  <a:cubicBezTo>
                    <a:pt x="1406" y="0"/>
                    <a:pt x="1248" y="161"/>
                    <a:pt x="1248" y="356"/>
                  </a:cubicBezTo>
                  <a:lnTo>
                    <a:pt x="1248" y="1818"/>
                  </a:lnTo>
                  <a:lnTo>
                    <a:pt x="956" y="1818"/>
                  </a:lnTo>
                  <a:cubicBezTo>
                    <a:pt x="802" y="1818"/>
                    <a:pt x="667" y="1904"/>
                    <a:pt x="596" y="2039"/>
                  </a:cubicBezTo>
                  <a:cubicBezTo>
                    <a:pt x="529" y="2177"/>
                    <a:pt x="543" y="2338"/>
                    <a:pt x="633" y="2458"/>
                  </a:cubicBezTo>
                  <a:lnTo>
                    <a:pt x="821" y="2705"/>
                  </a:lnTo>
                  <a:cubicBezTo>
                    <a:pt x="619" y="2788"/>
                    <a:pt x="439" y="2923"/>
                    <a:pt x="300" y="3092"/>
                  </a:cubicBezTo>
                  <a:cubicBezTo>
                    <a:pt x="105" y="3327"/>
                    <a:pt x="0" y="3627"/>
                    <a:pt x="0" y="3931"/>
                  </a:cubicBezTo>
                  <a:cubicBezTo>
                    <a:pt x="0" y="3983"/>
                    <a:pt x="4" y="4039"/>
                    <a:pt x="7" y="4092"/>
                  </a:cubicBezTo>
                  <a:lnTo>
                    <a:pt x="825" y="10723"/>
                  </a:lnTo>
                  <a:cubicBezTo>
                    <a:pt x="892" y="11270"/>
                    <a:pt x="1356" y="11682"/>
                    <a:pt x="1907" y="11682"/>
                  </a:cubicBezTo>
                  <a:lnTo>
                    <a:pt x="9768" y="11682"/>
                  </a:lnTo>
                  <a:cubicBezTo>
                    <a:pt x="10318" y="11682"/>
                    <a:pt x="10783" y="11270"/>
                    <a:pt x="10850" y="10723"/>
                  </a:cubicBezTo>
                  <a:lnTo>
                    <a:pt x="11446" y="5864"/>
                  </a:lnTo>
                  <a:cubicBezTo>
                    <a:pt x="11457" y="5770"/>
                    <a:pt x="11393" y="5684"/>
                    <a:pt x="11300" y="5672"/>
                  </a:cubicBezTo>
                  <a:cubicBezTo>
                    <a:pt x="11293" y="5671"/>
                    <a:pt x="11287" y="5671"/>
                    <a:pt x="11280" y="5671"/>
                  </a:cubicBezTo>
                  <a:cubicBezTo>
                    <a:pt x="11195" y="5671"/>
                    <a:pt x="11119" y="5736"/>
                    <a:pt x="11108" y="5822"/>
                  </a:cubicBezTo>
                  <a:lnTo>
                    <a:pt x="10513" y="10681"/>
                  </a:lnTo>
                  <a:cubicBezTo>
                    <a:pt x="10465" y="11056"/>
                    <a:pt x="10145" y="11341"/>
                    <a:pt x="9768" y="11341"/>
                  </a:cubicBezTo>
                  <a:lnTo>
                    <a:pt x="1907" y="11341"/>
                  </a:lnTo>
                  <a:cubicBezTo>
                    <a:pt x="1529" y="11341"/>
                    <a:pt x="1211" y="11056"/>
                    <a:pt x="1162" y="10681"/>
                  </a:cubicBezTo>
                  <a:lnTo>
                    <a:pt x="349" y="4050"/>
                  </a:lnTo>
                  <a:cubicBezTo>
                    <a:pt x="345" y="4009"/>
                    <a:pt x="341" y="3972"/>
                    <a:pt x="341" y="3931"/>
                  </a:cubicBezTo>
                  <a:cubicBezTo>
                    <a:pt x="341" y="3706"/>
                    <a:pt x="420" y="3485"/>
                    <a:pt x="562" y="3308"/>
                  </a:cubicBezTo>
                  <a:cubicBezTo>
                    <a:pt x="686" y="3159"/>
                    <a:pt x="851" y="3050"/>
                    <a:pt x="1034" y="2990"/>
                  </a:cubicBezTo>
                  <a:lnTo>
                    <a:pt x="1593" y="3735"/>
                  </a:lnTo>
                  <a:cubicBezTo>
                    <a:pt x="1660" y="3829"/>
                    <a:pt x="1765" y="3878"/>
                    <a:pt x="1878" y="3878"/>
                  </a:cubicBezTo>
                  <a:cubicBezTo>
                    <a:pt x="1990" y="3878"/>
                    <a:pt x="2094" y="3829"/>
                    <a:pt x="2162" y="3735"/>
                  </a:cubicBezTo>
                  <a:lnTo>
                    <a:pt x="3035" y="2575"/>
                  </a:lnTo>
                  <a:lnTo>
                    <a:pt x="3604" y="2458"/>
                  </a:lnTo>
                  <a:cubicBezTo>
                    <a:pt x="3687" y="3391"/>
                    <a:pt x="4346" y="4159"/>
                    <a:pt x="5219" y="4410"/>
                  </a:cubicBezTo>
                  <a:cubicBezTo>
                    <a:pt x="5212" y="4440"/>
                    <a:pt x="5205" y="4474"/>
                    <a:pt x="5205" y="4508"/>
                  </a:cubicBezTo>
                  <a:lnTo>
                    <a:pt x="5205" y="5028"/>
                  </a:lnTo>
                  <a:cubicBezTo>
                    <a:pt x="5155" y="5002"/>
                    <a:pt x="5103" y="4984"/>
                    <a:pt x="5051" y="4972"/>
                  </a:cubicBezTo>
                  <a:lnTo>
                    <a:pt x="1900" y="4294"/>
                  </a:lnTo>
                  <a:cubicBezTo>
                    <a:pt x="1854" y="4284"/>
                    <a:pt x="1809" y="4279"/>
                    <a:pt x="1763" y="4279"/>
                  </a:cubicBezTo>
                  <a:cubicBezTo>
                    <a:pt x="1609" y="4279"/>
                    <a:pt x="1461" y="4337"/>
                    <a:pt x="1342" y="4444"/>
                  </a:cubicBezTo>
                  <a:cubicBezTo>
                    <a:pt x="1192" y="4582"/>
                    <a:pt x="1117" y="4778"/>
                    <a:pt x="1140" y="4984"/>
                  </a:cubicBezTo>
                  <a:lnTo>
                    <a:pt x="1274" y="6115"/>
                  </a:lnTo>
                  <a:cubicBezTo>
                    <a:pt x="1282" y="6201"/>
                    <a:pt x="1356" y="6265"/>
                    <a:pt x="1443" y="6265"/>
                  </a:cubicBezTo>
                  <a:lnTo>
                    <a:pt x="1461" y="6265"/>
                  </a:lnTo>
                  <a:cubicBezTo>
                    <a:pt x="1555" y="6253"/>
                    <a:pt x="1622" y="6167"/>
                    <a:pt x="1612" y="6073"/>
                  </a:cubicBezTo>
                  <a:lnTo>
                    <a:pt x="1480" y="4942"/>
                  </a:lnTo>
                  <a:cubicBezTo>
                    <a:pt x="1469" y="4849"/>
                    <a:pt x="1503" y="4759"/>
                    <a:pt x="1574" y="4695"/>
                  </a:cubicBezTo>
                  <a:cubicBezTo>
                    <a:pt x="1626" y="4646"/>
                    <a:pt x="1693" y="4621"/>
                    <a:pt x="1765" y="4621"/>
                  </a:cubicBezTo>
                  <a:cubicBezTo>
                    <a:pt x="1786" y="4621"/>
                    <a:pt x="1807" y="4623"/>
                    <a:pt x="1828" y="4627"/>
                  </a:cubicBezTo>
                  <a:lnTo>
                    <a:pt x="4975" y="5305"/>
                  </a:lnTo>
                  <a:cubicBezTo>
                    <a:pt x="5110" y="5335"/>
                    <a:pt x="5205" y="5452"/>
                    <a:pt x="5205" y="5587"/>
                  </a:cubicBezTo>
                  <a:lnTo>
                    <a:pt x="5205" y="5969"/>
                  </a:lnTo>
                  <a:lnTo>
                    <a:pt x="4916" y="5969"/>
                  </a:lnTo>
                  <a:cubicBezTo>
                    <a:pt x="4762" y="5969"/>
                    <a:pt x="4624" y="6054"/>
                    <a:pt x="4556" y="6189"/>
                  </a:cubicBezTo>
                  <a:cubicBezTo>
                    <a:pt x="4489" y="6329"/>
                    <a:pt x="4503" y="6490"/>
                    <a:pt x="4593" y="6613"/>
                  </a:cubicBezTo>
                  <a:lnTo>
                    <a:pt x="5205" y="7426"/>
                  </a:lnTo>
                  <a:lnTo>
                    <a:pt x="5205" y="10315"/>
                  </a:lnTo>
                  <a:cubicBezTo>
                    <a:pt x="5205" y="10472"/>
                    <a:pt x="5077" y="10603"/>
                    <a:pt x="4916" y="10603"/>
                  </a:cubicBezTo>
                  <a:lnTo>
                    <a:pt x="2398" y="10603"/>
                  </a:lnTo>
                  <a:cubicBezTo>
                    <a:pt x="2252" y="10603"/>
                    <a:pt x="2129" y="10491"/>
                    <a:pt x="2113" y="10344"/>
                  </a:cubicBezTo>
                  <a:lnTo>
                    <a:pt x="1705" y="6868"/>
                  </a:lnTo>
                  <a:cubicBezTo>
                    <a:pt x="1694" y="6781"/>
                    <a:pt x="1620" y="6717"/>
                    <a:pt x="1535" y="6717"/>
                  </a:cubicBezTo>
                  <a:cubicBezTo>
                    <a:pt x="1528" y="6717"/>
                    <a:pt x="1521" y="6717"/>
                    <a:pt x="1514" y="6718"/>
                  </a:cubicBezTo>
                  <a:cubicBezTo>
                    <a:pt x="1420" y="6729"/>
                    <a:pt x="1353" y="6815"/>
                    <a:pt x="1364" y="6909"/>
                  </a:cubicBezTo>
                  <a:lnTo>
                    <a:pt x="1773" y="10386"/>
                  </a:lnTo>
                  <a:cubicBezTo>
                    <a:pt x="1810" y="10704"/>
                    <a:pt x="2080" y="10944"/>
                    <a:pt x="2398" y="10944"/>
                  </a:cubicBezTo>
                  <a:lnTo>
                    <a:pt x="4916" y="10944"/>
                  </a:lnTo>
                  <a:cubicBezTo>
                    <a:pt x="5264" y="10944"/>
                    <a:pt x="5549" y="10659"/>
                    <a:pt x="5549" y="10315"/>
                  </a:cubicBezTo>
                  <a:lnTo>
                    <a:pt x="5549" y="7883"/>
                  </a:lnTo>
                  <a:lnTo>
                    <a:pt x="5553" y="7890"/>
                  </a:lnTo>
                  <a:cubicBezTo>
                    <a:pt x="5620" y="7980"/>
                    <a:pt x="5725" y="8033"/>
                    <a:pt x="5838" y="8033"/>
                  </a:cubicBezTo>
                  <a:cubicBezTo>
                    <a:pt x="5950" y="8033"/>
                    <a:pt x="6054" y="7980"/>
                    <a:pt x="6122" y="7890"/>
                  </a:cubicBezTo>
                  <a:lnTo>
                    <a:pt x="6126" y="7883"/>
                  </a:lnTo>
                  <a:lnTo>
                    <a:pt x="6126" y="8520"/>
                  </a:lnTo>
                  <a:cubicBezTo>
                    <a:pt x="6126" y="8617"/>
                    <a:pt x="6204" y="8693"/>
                    <a:pt x="6298" y="8693"/>
                  </a:cubicBezTo>
                  <a:cubicBezTo>
                    <a:pt x="6391" y="8693"/>
                    <a:pt x="6471" y="8617"/>
                    <a:pt x="6471" y="8520"/>
                  </a:cubicBezTo>
                  <a:lnTo>
                    <a:pt x="6471" y="7426"/>
                  </a:lnTo>
                  <a:lnTo>
                    <a:pt x="7081" y="6613"/>
                  </a:lnTo>
                  <a:cubicBezTo>
                    <a:pt x="7171" y="6490"/>
                    <a:pt x="7186" y="6329"/>
                    <a:pt x="7119" y="6189"/>
                  </a:cubicBezTo>
                  <a:cubicBezTo>
                    <a:pt x="7048" y="6054"/>
                    <a:pt x="6913" y="5969"/>
                    <a:pt x="6759" y="5969"/>
                  </a:cubicBezTo>
                  <a:lnTo>
                    <a:pt x="6471" y="5969"/>
                  </a:lnTo>
                  <a:lnTo>
                    <a:pt x="6471" y="5587"/>
                  </a:lnTo>
                  <a:cubicBezTo>
                    <a:pt x="6471" y="5452"/>
                    <a:pt x="6564" y="5335"/>
                    <a:pt x="6699" y="5305"/>
                  </a:cubicBezTo>
                  <a:lnTo>
                    <a:pt x="9846" y="4627"/>
                  </a:lnTo>
                  <a:cubicBezTo>
                    <a:pt x="9867" y="4623"/>
                    <a:pt x="9889" y="4621"/>
                    <a:pt x="9909" y="4621"/>
                  </a:cubicBezTo>
                  <a:cubicBezTo>
                    <a:pt x="9980" y="4621"/>
                    <a:pt x="10046" y="4646"/>
                    <a:pt x="10101" y="4695"/>
                  </a:cubicBezTo>
                  <a:cubicBezTo>
                    <a:pt x="10172" y="4759"/>
                    <a:pt x="10206" y="4849"/>
                    <a:pt x="10195" y="4946"/>
                  </a:cubicBezTo>
                  <a:lnTo>
                    <a:pt x="9561" y="10344"/>
                  </a:lnTo>
                  <a:cubicBezTo>
                    <a:pt x="9547" y="10491"/>
                    <a:pt x="9423" y="10603"/>
                    <a:pt x="9273" y="10603"/>
                  </a:cubicBezTo>
                  <a:lnTo>
                    <a:pt x="6759" y="10603"/>
                  </a:lnTo>
                  <a:cubicBezTo>
                    <a:pt x="6598" y="10603"/>
                    <a:pt x="6471" y="10472"/>
                    <a:pt x="6471" y="10315"/>
                  </a:cubicBezTo>
                  <a:lnTo>
                    <a:pt x="6471" y="9322"/>
                  </a:lnTo>
                  <a:cubicBezTo>
                    <a:pt x="6471" y="9224"/>
                    <a:pt x="6391" y="9149"/>
                    <a:pt x="6298" y="9149"/>
                  </a:cubicBezTo>
                  <a:cubicBezTo>
                    <a:pt x="6204" y="9149"/>
                    <a:pt x="6126" y="9224"/>
                    <a:pt x="6126" y="9322"/>
                  </a:cubicBezTo>
                  <a:lnTo>
                    <a:pt x="6126" y="10315"/>
                  </a:lnTo>
                  <a:cubicBezTo>
                    <a:pt x="6126" y="10659"/>
                    <a:pt x="6410" y="10944"/>
                    <a:pt x="6759" y="10944"/>
                  </a:cubicBezTo>
                  <a:lnTo>
                    <a:pt x="9273" y="10944"/>
                  </a:lnTo>
                  <a:cubicBezTo>
                    <a:pt x="9595" y="10944"/>
                    <a:pt x="9865" y="10704"/>
                    <a:pt x="9903" y="10386"/>
                  </a:cubicBezTo>
                  <a:lnTo>
                    <a:pt x="10536" y="4984"/>
                  </a:lnTo>
                  <a:cubicBezTo>
                    <a:pt x="10558" y="4778"/>
                    <a:pt x="10483" y="4582"/>
                    <a:pt x="10333" y="4444"/>
                  </a:cubicBezTo>
                  <a:cubicBezTo>
                    <a:pt x="10214" y="4337"/>
                    <a:pt x="10066" y="4279"/>
                    <a:pt x="9912" y="4279"/>
                  </a:cubicBezTo>
                  <a:cubicBezTo>
                    <a:pt x="9867" y="4279"/>
                    <a:pt x="9821" y="4284"/>
                    <a:pt x="9775" y="4294"/>
                  </a:cubicBezTo>
                  <a:lnTo>
                    <a:pt x="6624" y="4972"/>
                  </a:lnTo>
                  <a:cubicBezTo>
                    <a:pt x="6568" y="4984"/>
                    <a:pt x="6519" y="5002"/>
                    <a:pt x="6471" y="5028"/>
                  </a:cubicBezTo>
                  <a:lnTo>
                    <a:pt x="6471" y="4508"/>
                  </a:lnTo>
                  <a:cubicBezTo>
                    <a:pt x="6471" y="4474"/>
                    <a:pt x="6463" y="4440"/>
                    <a:pt x="6455" y="4410"/>
                  </a:cubicBezTo>
                  <a:cubicBezTo>
                    <a:pt x="7328" y="4159"/>
                    <a:pt x="7984" y="3391"/>
                    <a:pt x="8070" y="2458"/>
                  </a:cubicBezTo>
                  <a:lnTo>
                    <a:pt x="8639" y="2575"/>
                  </a:lnTo>
                  <a:lnTo>
                    <a:pt x="9512" y="3735"/>
                  </a:lnTo>
                  <a:cubicBezTo>
                    <a:pt x="9580" y="3829"/>
                    <a:pt x="9685" y="3878"/>
                    <a:pt x="9797" y="3878"/>
                  </a:cubicBezTo>
                  <a:cubicBezTo>
                    <a:pt x="9910" y="3878"/>
                    <a:pt x="10015" y="3829"/>
                    <a:pt x="10083" y="3735"/>
                  </a:cubicBezTo>
                  <a:lnTo>
                    <a:pt x="10640" y="2990"/>
                  </a:lnTo>
                  <a:cubicBezTo>
                    <a:pt x="11045" y="3118"/>
                    <a:pt x="11333" y="3496"/>
                    <a:pt x="11333" y="3931"/>
                  </a:cubicBezTo>
                  <a:cubicBezTo>
                    <a:pt x="11333" y="3972"/>
                    <a:pt x="11330" y="4009"/>
                    <a:pt x="11326" y="4050"/>
                  </a:cubicBezTo>
                  <a:lnTo>
                    <a:pt x="11206" y="5028"/>
                  </a:lnTo>
                  <a:cubicBezTo>
                    <a:pt x="11195" y="5122"/>
                    <a:pt x="11259" y="5208"/>
                    <a:pt x="11352" y="5219"/>
                  </a:cubicBezTo>
                  <a:lnTo>
                    <a:pt x="11375" y="5219"/>
                  </a:lnTo>
                  <a:cubicBezTo>
                    <a:pt x="11461" y="5219"/>
                    <a:pt x="11532" y="5160"/>
                    <a:pt x="11544" y="5070"/>
                  </a:cubicBezTo>
                  <a:lnTo>
                    <a:pt x="11663" y="4092"/>
                  </a:lnTo>
                  <a:cubicBezTo>
                    <a:pt x="11670" y="4039"/>
                    <a:pt x="11674" y="3983"/>
                    <a:pt x="11674" y="3931"/>
                  </a:cubicBezTo>
                  <a:cubicBezTo>
                    <a:pt x="11674" y="3388"/>
                    <a:pt x="11341" y="2907"/>
                    <a:pt x="10854" y="2705"/>
                  </a:cubicBezTo>
                  <a:lnTo>
                    <a:pt x="11037" y="2458"/>
                  </a:lnTo>
                  <a:cubicBezTo>
                    <a:pt x="11131" y="2338"/>
                    <a:pt x="11146" y="2177"/>
                    <a:pt x="11075" y="2039"/>
                  </a:cubicBezTo>
                  <a:cubicBezTo>
                    <a:pt x="11008" y="1904"/>
                    <a:pt x="10869" y="1818"/>
                    <a:pt x="10719" y="1818"/>
                  </a:cubicBezTo>
                  <a:lnTo>
                    <a:pt x="10427" y="1818"/>
                  </a:lnTo>
                  <a:lnTo>
                    <a:pt x="10427" y="356"/>
                  </a:lnTo>
                  <a:cubicBezTo>
                    <a:pt x="10427" y="161"/>
                    <a:pt x="10270" y="0"/>
                    <a:pt x="10074" y="0"/>
                  </a:cubicBezTo>
                  <a:lnTo>
                    <a:pt x="9521" y="0"/>
                  </a:lnTo>
                  <a:cubicBezTo>
                    <a:pt x="9325" y="0"/>
                    <a:pt x="9164" y="161"/>
                    <a:pt x="9164" y="356"/>
                  </a:cubicBezTo>
                  <a:lnTo>
                    <a:pt x="9164" y="1818"/>
                  </a:lnTo>
                  <a:lnTo>
                    <a:pt x="8876" y="1818"/>
                  </a:lnTo>
                  <a:cubicBezTo>
                    <a:pt x="8722" y="1818"/>
                    <a:pt x="8584" y="1904"/>
                    <a:pt x="8516" y="2039"/>
                  </a:cubicBezTo>
                  <a:cubicBezTo>
                    <a:pt x="8490" y="2087"/>
                    <a:pt x="8478" y="2139"/>
                    <a:pt x="8475" y="2193"/>
                  </a:cubicBezTo>
                  <a:lnTo>
                    <a:pt x="8077" y="2110"/>
                  </a:lnTo>
                  <a:cubicBezTo>
                    <a:pt x="8003" y="937"/>
                    <a:pt x="7029" y="8"/>
                    <a:pt x="5838" y="8"/>
                  </a:cubicBezTo>
                  <a:cubicBezTo>
                    <a:pt x="4646" y="8"/>
                    <a:pt x="3672" y="937"/>
                    <a:pt x="3597" y="2110"/>
                  </a:cubicBezTo>
                  <a:lnTo>
                    <a:pt x="3199" y="2193"/>
                  </a:lnTo>
                  <a:cubicBezTo>
                    <a:pt x="3196" y="2139"/>
                    <a:pt x="3182" y="2087"/>
                    <a:pt x="3159" y="2039"/>
                  </a:cubicBezTo>
                  <a:cubicBezTo>
                    <a:pt x="3092" y="1904"/>
                    <a:pt x="2952" y="1818"/>
                    <a:pt x="2799" y="1818"/>
                  </a:cubicBezTo>
                  <a:lnTo>
                    <a:pt x="2511" y="1818"/>
                  </a:lnTo>
                  <a:lnTo>
                    <a:pt x="2511" y="356"/>
                  </a:lnTo>
                  <a:cubicBezTo>
                    <a:pt x="2511" y="161"/>
                    <a:pt x="2350" y="0"/>
                    <a:pt x="2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5" name="Google Shape;1480;p46">
            <a:extLst>
              <a:ext uri="{FF2B5EF4-FFF2-40B4-BE49-F238E27FC236}">
                <a16:creationId xmlns:a16="http://schemas.microsoft.com/office/drawing/2014/main" id="{A1D3F9FE-008A-D97F-B5B2-750BD345F825}"/>
              </a:ext>
            </a:extLst>
          </p:cNvPr>
          <p:cNvSpPr/>
          <p:nvPr/>
        </p:nvSpPr>
        <p:spPr>
          <a:xfrm>
            <a:off x="7613444" y="1203669"/>
            <a:ext cx="800063" cy="758169"/>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6" name="Google Shape;1481;p46">
            <a:extLst>
              <a:ext uri="{FF2B5EF4-FFF2-40B4-BE49-F238E27FC236}">
                <a16:creationId xmlns:a16="http://schemas.microsoft.com/office/drawing/2014/main" id="{394282AE-FD79-A683-8D66-F82AB53BBDE0}"/>
              </a:ext>
            </a:extLst>
          </p:cNvPr>
          <p:cNvGrpSpPr/>
          <p:nvPr/>
        </p:nvGrpSpPr>
        <p:grpSpPr>
          <a:xfrm>
            <a:off x="866341" y="3139506"/>
            <a:ext cx="495358" cy="495272"/>
            <a:chOff x="4104469" y="3193092"/>
            <a:chExt cx="414040" cy="413969"/>
          </a:xfrm>
        </p:grpSpPr>
        <p:sp>
          <p:nvSpPr>
            <p:cNvPr id="37" name="Google Shape;1482;p46">
              <a:extLst>
                <a:ext uri="{FF2B5EF4-FFF2-40B4-BE49-F238E27FC236}">
                  <a16:creationId xmlns:a16="http://schemas.microsoft.com/office/drawing/2014/main" id="{1EA4B099-4CB6-4626-54AC-770FAE83A5CA}"/>
                </a:ext>
              </a:extLst>
            </p:cNvPr>
            <p:cNvSpPr/>
            <p:nvPr/>
          </p:nvSpPr>
          <p:spPr>
            <a:xfrm>
              <a:off x="4104469" y="3253274"/>
              <a:ext cx="355098" cy="353787"/>
            </a:xfrm>
            <a:custGeom>
              <a:avLst/>
              <a:gdLst/>
              <a:ahLst/>
              <a:cxnLst/>
              <a:rect l="l" t="t" r="r" b="b"/>
              <a:pathLst>
                <a:path w="10019" h="9982" extrusionOk="0">
                  <a:moveTo>
                    <a:pt x="1888" y="341"/>
                  </a:moveTo>
                  <a:cubicBezTo>
                    <a:pt x="1900" y="341"/>
                    <a:pt x="1914" y="345"/>
                    <a:pt x="1930" y="360"/>
                  </a:cubicBezTo>
                  <a:lnTo>
                    <a:pt x="4537" y="2968"/>
                  </a:lnTo>
                  <a:cubicBezTo>
                    <a:pt x="4560" y="2990"/>
                    <a:pt x="4560" y="3027"/>
                    <a:pt x="4537" y="3050"/>
                  </a:cubicBezTo>
                  <a:lnTo>
                    <a:pt x="4212" y="3376"/>
                  </a:lnTo>
                  <a:cubicBezTo>
                    <a:pt x="4201" y="3387"/>
                    <a:pt x="4185" y="3393"/>
                    <a:pt x="4170" y="3393"/>
                  </a:cubicBezTo>
                  <a:cubicBezTo>
                    <a:pt x="4155" y="3393"/>
                    <a:pt x="4140" y="3387"/>
                    <a:pt x="4129" y="3376"/>
                  </a:cubicBezTo>
                  <a:lnTo>
                    <a:pt x="1522" y="768"/>
                  </a:lnTo>
                  <a:cubicBezTo>
                    <a:pt x="1499" y="746"/>
                    <a:pt x="1499" y="708"/>
                    <a:pt x="1522" y="686"/>
                  </a:cubicBezTo>
                  <a:lnTo>
                    <a:pt x="1847" y="360"/>
                  </a:lnTo>
                  <a:cubicBezTo>
                    <a:pt x="1862" y="345"/>
                    <a:pt x="1881" y="341"/>
                    <a:pt x="1888" y="341"/>
                  </a:cubicBezTo>
                  <a:close/>
                  <a:moveTo>
                    <a:pt x="1888" y="1"/>
                  </a:moveTo>
                  <a:cubicBezTo>
                    <a:pt x="1784" y="1"/>
                    <a:pt x="1682" y="42"/>
                    <a:pt x="1604" y="117"/>
                  </a:cubicBezTo>
                  <a:lnTo>
                    <a:pt x="1278" y="442"/>
                  </a:lnTo>
                  <a:cubicBezTo>
                    <a:pt x="1132" y="592"/>
                    <a:pt x="1124" y="829"/>
                    <a:pt x="1255" y="986"/>
                  </a:cubicBezTo>
                  <a:lnTo>
                    <a:pt x="728" y="1517"/>
                  </a:lnTo>
                  <a:cubicBezTo>
                    <a:pt x="259" y="1986"/>
                    <a:pt x="0" y="2608"/>
                    <a:pt x="0" y="3267"/>
                  </a:cubicBezTo>
                  <a:cubicBezTo>
                    <a:pt x="0" y="3931"/>
                    <a:pt x="259" y="4552"/>
                    <a:pt x="728" y="5017"/>
                  </a:cubicBezTo>
                  <a:lnTo>
                    <a:pt x="1150" y="5444"/>
                  </a:lnTo>
                  <a:cubicBezTo>
                    <a:pt x="1181" y="5474"/>
                    <a:pt x="1226" y="5493"/>
                    <a:pt x="1271" y="5493"/>
                  </a:cubicBezTo>
                  <a:cubicBezTo>
                    <a:pt x="1364" y="5493"/>
                    <a:pt x="1442" y="5418"/>
                    <a:pt x="1442" y="5320"/>
                  </a:cubicBezTo>
                  <a:cubicBezTo>
                    <a:pt x="1442" y="5271"/>
                    <a:pt x="1420" y="5230"/>
                    <a:pt x="1390" y="5197"/>
                  </a:cubicBezTo>
                  <a:lnTo>
                    <a:pt x="967" y="4777"/>
                  </a:lnTo>
                  <a:cubicBezTo>
                    <a:pt x="566" y="4372"/>
                    <a:pt x="341" y="3836"/>
                    <a:pt x="341" y="3267"/>
                  </a:cubicBezTo>
                  <a:cubicBezTo>
                    <a:pt x="341" y="2698"/>
                    <a:pt x="566" y="2162"/>
                    <a:pt x="967" y="1761"/>
                  </a:cubicBezTo>
                  <a:lnTo>
                    <a:pt x="1499" y="1229"/>
                  </a:lnTo>
                  <a:lnTo>
                    <a:pt x="3668" y="3398"/>
                  </a:lnTo>
                  <a:lnTo>
                    <a:pt x="3268" y="3800"/>
                  </a:lnTo>
                  <a:cubicBezTo>
                    <a:pt x="3200" y="3867"/>
                    <a:pt x="3162" y="3957"/>
                    <a:pt x="3162" y="4050"/>
                  </a:cubicBezTo>
                  <a:cubicBezTo>
                    <a:pt x="3162" y="4144"/>
                    <a:pt x="3200" y="4234"/>
                    <a:pt x="3268" y="4301"/>
                  </a:cubicBezTo>
                  <a:lnTo>
                    <a:pt x="5680" y="6714"/>
                  </a:lnTo>
                  <a:cubicBezTo>
                    <a:pt x="5748" y="6781"/>
                    <a:pt x="5837" y="6815"/>
                    <a:pt x="5931" y="6815"/>
                  </a:cubicBezTo>
                  <a:cubicBezTo>
                    <a:pt x="6021" y="6815"/>
                    <a:pt x="6111" y="6781"/>
                    <a:pt x="6182" y="6714"/>
                  </a:cubicBezTo>
                  <a:lnTo>
                    <a:pt x="6583" y="6314"/>
                  </a:lnTo>
                  <a:lnTo>
                    <a:pt x="8753" y="8482"/>
                  </a:lnTo>
                  <a:lnTo>
                    <a:pt x="8220" y="9011"/>
                  </a:lnTo>
                  <a:cubicBezTo>
                    <a:pt x="7816" y="9416"/>
                    <a:pt x="7280" y="9636"/>
                    <a:pt x="6711" y="9636"/>
                  </a:cubicBezTo>
                  <a:cubicBezTo>
                    <a:pt x="6140" y="9636"/>
                    <a:pt x="5605" y="9416"/>
                    <a:pt x="5204" y="9011"/>
                  </a:cubicBezTo>
                  <a:lnTo>
                    <a:pt x="1959" y="5770"/>
                  </a:lnTo>
                  <a:cubicBezTo>
                    <a:pt x="1930" y="5736"/>
                    <a:pt x="1885" y="5714"/>
                    <a:pt x="1836" y="5714"/>
                  </a:cubicBezTo>
                  <a:cubicBezTo>
                    <a:pt x="1739" y="5714"/>
                    <a:pt x="1664" y="5792"/>
                    <a:pt x="1664" y="5886"/>
                  </a:cubicBezTo>
                  <a:cubicBezTo>
                    <a:pt x="1664" y="5931"/>
                    <a:pt x="1682" y="5976"/>
                    <a:pt x="1712" y="6006"/>
                  </a:cubicBezTo>
                  <a:lnTo>
                    <a:pt x="4961" y="9254"/>
                  </a:lnTo>
                  <a:cubicBezTo>
                    <a:pt x="5429" y="9722"/>
                    <a:pt x="6051" y="9981"/>
                    <a:pt x="6711" y="9981"/>
                  </a:cubicBezTo>
                  <a:cubicBezTo>
                    <a:pt x="7373" y="9981"/>
                    <a:pt x="7995" y="9722"/>
                    <a:pt x="8460" y="9254"/>
                  </a:cubicBezTo>
                  <a:lnTo>
                    <a:pt x="8992" y="8722"/>
                  </a:lnTo>
                  <a:cubicBezTo>
                    <a:pt x="9067" y="8786"/>
                    <a:pt x="9157" y="8820"/>
                    <a:pt x="9254" y="8820"/>
                  </a:cubicBezTo>
                  <a:cubicBezTo>
                    <a:pt x="9359" y="8820"/>
                    <a:pt x="9460" y="8775"/>
                    <a:pt x="9539" y="8700"/>
                  </a:cubicBezTo>
                  <a:lnTo>
                    <a:pt x="9865" y="8374"/>
                  </a:lnTo>
                  <a:cubicBezTo>
                    <a:pt x="10019" y="8216"/>
                    <a:pt x="10019" y="7962"/>
                    <a:pt x="9861" y="7808"/>
                  </a:cubicBezTo>
                  <a:lnTo>
                    <a:pt x="9441" y="7384"/>
                  </a:lnTo>
                  <a:cubicBezTo>
                    <a:pt x="9408" y="7351"/>
                    <a:pt x="9364" y="7334"/>
                    <a:pt x="9319" y="7334"/>
                  </a:cubicBezTo>
                  <a:cubicBezTo>
                    <a:pt x="9275" y="7334"/>
                    <a:pt x="9231" y="7351"/>
                    <a:pt x="9198" y="7384"/>
                  </a:cubicBezTo>
                  <a:cubicBezTo>
                    <a:pt x="9130" y="7452"/>
                    <a:pt x="9130" y="7561"/>
                    <a:pt x="9198" y="7628"/>
                  </a:cubicBezTo>
                  <a:lnTo>
                    <a:pt x="9621" y="8048"/>
                  </a:lnTo>
                  <a:cubicBezTo>
                    <a:pt x="9644" y="8071"/>
                    <a:pt x="9644" y="8112"/>
                    <a:pt x="9621" y="8134"/>
                  </a:cubicBezTo>
                  <a:lnTo>
                    <a:pt x="9296" y="8460"/>
                  </a:lnTo>
                  <a:cubicBezTo>
                    <a:pt x="9280" y="8475"/>
                    <a:pt x="9261" y="8475"/>
                    <a:pt x="9254" y="8475"/>
                  </a:cubicBezTo>
                  <a:cubicBezTo>
                    <a:pt x="9243" y="8475"/>
                    <a:pt x="9228" y="8475"/>
                    <a:pt x="9213" y="8460"/>
                  </a:cubicBezTo>
                  <a:lnTo>
                    <a:pt x="6605" y="5852"/>
                  </a:lnTo>
                  <a:cubicBezTo>
                    <a:pt x="6590" y="5837"/>
                    <a:pt x="6586" y="5819"/>
                    <a:pt x="6586" y="5811"/>
                  </a:cubicBezTo>
                  <a:cubicBezTo>
                    <a:pt x="6586" y="5800"/>
                    <a:pt x="6590" y="5781"/>
                    <a:pt x="6605" y="5766"/>
                  </a:cubicBezTo>
                  <a:lnTo>
                    <a:pt x="6932" y="5440"/>
                  </a:lnTo>
                  <a:cubicBezTo>
                    <a:pt x="6946" y="5425"/>
                    <a:pt x="6961" y="5425"/>
                    <a:pt x="6972" y="5425"/>
                  </a:cubicBezTo>
                  <a:cubicBezTo>
                    <a:pt x="6980" y="5425"/>
                    <a:pt x="6999" y="5425"/>
                    <a:pt x="7014" y="5444"/>
                  </a:cubicBezTo>
                  <a:lnTo>
                    <a:pt x="8636" y="7063"/>
                  </a:lnTo>
                  <a:cubicBezTo>
                    <a:pt x="8668" y="7096"/>
                    <a:pt x="8711" y="7113"/>
                    <a:pt x="8754" y="7113"/>
                  </a:cubicBezTo>
                  <a:cubicBezTo>
                    <a:pt x="8798" y="7113"/>
                    <a:pt x="8842" y="7096"/>
                    <a:pt x="8876" y="7063"/>
                  </a:cubicBezTo>
                  <a:cubicBezTo>
                    <a:pt x="8943" y="6995"/>
                    <a:pt x="8943" y="6886"/>
                    <a:pt x="8876" y="6819"/>
                  </a:cubicBezTo>
                  <a:lnTo>
                    <a:pt x="7257" y="5200"/>
                  </a:lnTo>
                  <a:cubicBezTo>
                    <a:pt x="7179" y="5126"/>
                    <a:pt x="7081" y="5084"/>
                    <a:pt x="6972" y="5084"/>
                  </a:cubicBezTo>
                  <a:cubicBezTo>
                    <a:pt x="6864" y="5084"/>
                    <a:pt x="6763" y="5126"/>
                    <a:pt x="6688" y="5200"/>
                  </a:cubicBezTo>
                  <a:lnTo>
                    <a:pt x="6362" y="5527"/>
                  </a:lnTo>
                  <a:cubicBezTo>
                    <a:pt x="6287" y="5601"/>
                    <a:pt x="6246" y="5702"/>
                    <a:pt x="6246" y="5811"/>
                  </a:cubicBezTo>
                  <a:cubicBezTo>
                    <a:pt x="6246" y="5904"/>
                    <a:pt x="6280" y="5999"/>
                    <a:pt x="6339" y="6070"/>
                  </a:cubicBezTo>
                  <a:lnTo>
                    <a:pt x="5938" y="6471"/>
                  </a:lnTo>
                  <a:cubicBezTo>
                    <a:pt x="5936" y="6473"/>
                    <a:pt x="5934" y="6474"/>
                    <a:pt x="5931" y="6474"/>
                  </a:cubicBezTo>
                  <a:cubicBezTo>
                    <a:pt x="5927" y="6474"/>
                    <a:pt x="5924" y="6473"/>
                    <a:pt x="5920" y="6471"/>
                  </a:cubicBezTo>
                  <a:lnTo>
                    <a:pt x="3510" y="4061"/>
                  </a:lnTo>
                  <a:cubicBezTo>
                    <a:pt x="3507" y="4058"/>
                    <a:pt x="3503" y="4054"/>
                    <a:pt x="3503" y="4050"/>
                  </a:cubicBezTo>
                  <a:cubicBezTo>
                    <a:pt x="3503" y="4047"/>
                    <a:pt x="3507" y="4043"/>
                    <a:pt x="3510" y="4039"/>
                  </a:cubicBezTo>
                  <a:lnTo>
                    <a:pt x="3911" y="3639"/>
                  </a:lnTo>
                  <a:cubicBezTo>
                    <a:pt x="3987" y="3702"/>
                    <a:pt x="4077" y="3736"/>
                    <a:pt x="4170" y="3736"/>
                  </a:cubicBezTo>
                  <a:cubicBezTo>
                    <a:pt x="4271" y="3736"/>
                    <a:pt x="4376" y="3694"/>
                    <a:pt x="4455" y="3616"/>
                  </a:cubicBezTo>
                  <a:lnTo>
                    <a:pt x="4781" y="3290"/>
                  </a:lnTo>
                  <a:cubicBezTo>
                    <a:pt x="4935" y="3136"/>
                    <a:pt x="4935" y="2881"/>
                    <a:pt x="4781" y="2724"/>
                  </a:cubicBezTo>
                  <a:lnTo>
                    <a:pt x="2173" y="117"/>
                  </a:lnTo>
                  <a:cubicBezTo>
                    <a:pt x="2099" y="42"/>
                    <a:pt x="1997" y="1"/>
                    <a:pt x="1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483;p46">
              <a:extLst>
                <a:ext uri="{FF2B5EF4-FFF2-40B4-BE49-F238E27FC236}">
                  <a16:creationId xmlns:a16="http://schemas.microsoft.com/office/drawing/2014/main" id="{234699FA-5F37-95FC-28A6-0B55D3022402}"/>
                </a:ext>
              </a:extLst>
            </p:cNvPr>
            <p:cNvSpPr/>
            <p:nvPr/>
          </p:nvSpPr>
          <p:spPr>
            <a:xfrm>
              <a:off x="4314644" y="3193092"/>
              <a:ext cx="203865" cy="222473"/>
            </a:xfrm>
            <a:custGeom>
              <a:avLst/>
              <a:gdLst/>
              <a:ahLst/>
              <a:cxnLst/>
              <a:rect l="l" t="t" r="r" b="b"/>
              <a:pathLst>
                <a:path w="5752" h="6277" extrusionOk="0">
                  <a:moveTo>
                    <a:pt x="2882" y="1"/>
                  </a:moveTo>
                  <a:cubicBezTo>
                    <a:pt x="2868" y="1"/>
                    <a:pt x="2854" y="1"/>
                    <a:pt x="2841" y="1"/>
                  </a:cubicBezTo>
                  <a:cubicBezTo>
                    <a:pt x="1878" y="13"/>
                    <a:pt x="990" y="511"/>
                    <a:pt x="466" y="1327"/>
                  </a:cubicBezTo>
                  <a:cubicBezTo>
                    <a:pt x="413" y="1406"/>
                    <a:pt x="435" y="1511"/>
                    <a:pt x="518" y="1564"/>
                  </a:cubicBezTo>
                  <a:cubicBezTo>
                    <a:pt x="546" y="1582"/>
                    <a:pt x="577" y="1591"/>
                    <a:pt x="608" y="1591"/>
                  </a:cubicBezTo>
                  <a:cubicBezTo>
                    <a:pt x="664" y="1591"/>
                    <a:pt x="720" y="1562"/>
                    <a:pt x="754" y="1511"/>
                  </a:cubicBezTo>
                  <a:cubicBezTo>
                    <a:pt x="1215" y="791"/>
                    <a:pt x="1998" y="353"/>
                    <a:pt x="2845" y="342"/>
                  </a:cubicBezTo>
                  <a:cubicBezTo>
                    <a:pt x="2854" y="342"/>
                    <a:pt x="2864" y="342"/>
                    <a:pt x="2873" y="342"/>
                  </a:cubicBezTo>
                  <a:cubicBezTo>
                    <a:pt x="3544" y="342"/>
                    <a:pt x="4178" y="596"/>
                    <a:pt x="4654" y="1069"/>
                  </a:cubicBezTo>
                  <a:cubicBezTo>
                    <a:pt x="5141" y="1548"/>
                    <a:pt x="5408" y="2185"/>
                    <a:pt x="5408" y="2867"/>
                  </a:cubicBezTo>
                  <a:cubicBezTo>
                    <a:pt x="5408" y="4261"/>
                    <a:pt x="4276" y="5396"/>
                    <a:pt x="2882" y="5396"/>
                  </a:cubicBezTo>
                  <a:lnTo>
                    <a:pt x="2841" y="5396"/>
                  </a:lnTo>
                  <a:cubicBezTo>
                    <a:pt x="2834" y="5396"/>
                    <a:pt x="2827" y="5395"/>
                    <a:pt x="2821" y="5395"/>
                  </a:cubicBezTo>
                  <a:cubicBezTo>
                    <a:pt x="2760" y="5395"/>
                    <a:pt x="2699" y="5410"/>
                    <a:pt x="2638" y="5430"/>
                  </a:cubicBezTo>
                  <a:lnTo>
                    <a:pt x="2226" y="5591"/>
                  </a:lnTo>
                  <a:cubicBezTo>
                    <a:pt x="1979" y="5685"/>
                    <a:pt x="1687" y="5797"/>
                    <a:pt x="1466" y="5883"/>
                  </a:cubicBezTo>
                  <a:lnTo>
                    <a:pt x="1664" y="5359"/>
                  </a:lnTo>
                  <a:cubicBezTo>
                    <a:pt x="1713" y="5231"/>
                    <a:pt x="1664" y="5089"/>
                    <a:pt x="1548" y="5014"/>
                  </a:cubicBezTo>
                  <a:cubicBezTo>
                    <a:pt x="1182" y="4789"/>
                    <a:pt x="878" y="4467"/>
                    <a:pt x="672" y="4092"/>
                  </a:cubicBezTo>
                  <a:cubicBezTo>
                    <a:pt x="454" y="3703"/>
                    <a:pt x="345" y="3260"/>
                    <a:pt x="357" y="2814"/>
                  </a:cubicBezTo>
                  <a:cubicBezTo>
                    <a:pt x="361" y="2601"/>
                    <a:pt x="390" y="2395"/>
                    <a:pt x="447" y="2193"/>
                  </a:cubicBezTo>
                  <a:cubicBezTo>
                    <a:pt x="473" y="2103"/>
                    <a:pt x="421" y="2005"/>
                    <a:pt x="327" y="1983"/>
                  </a:cubicBezTo>
                  <a:cubicBezTo>
                    <a:pt x="312" y="1978"/>
                    <a:pt x="296" y="1976"/>
                    <a:pt x="281" y="1976"/>
                  </a:cubicBezTo>
                  <a:cubicBezTo>
                    <a:pt x="207" y="1976"/>
                    <a:pt x="139" y="2025"/>
                    <a:pt x="117" y="2100"/>
                  </a:cubicBezTo>
                  <a:cubicBezTo>
                    <a:pt x="53" y="2332"/>
                    <a:pt x="20" y="2567"/>
                    <a:pt x="13" y="2807"/>
                  </a:cubicBezTo>
                  <a:cubicBezTo>
                    <a:pt x="1" y="3313"/>
                    <a:pt x="125" y="3815"/>
                    <a:pt x="372" y="4258"/>
                  </a:cubicBezTo>
                  <a:cubicBezTo>
                    <a:pt x="601" y="4673"/>
                    <a:pt x="930" y="5025"/>
                    <a:pt x="1327" y="5280"/>
                  </a:cubicBezTo>
                  <a:lnTo>
                    <a:pt x="1087" y="5906"/>
                  </a:lnTo>
                  <a:cubicBezTo>
                    <a:pt x="1050" y="6006"/>
                    <a:pt x="1076" y="6119"/>
                    <a:pt x="1151" y="6194"/>
                  </a:cubicBezTo>
                  <a:cubicBezTo>
                    <a:pt x="1204" y="6247"/>
                    <a:pt x="1271" y="6276"/>
                    <a:pt x="1343" y="6276"/>
                  </a:cubicBezTo>
                  <a:cubicBezTo>
                    <a:pt x="1376" y="6276"/>
                    <a:pt x="1410" y="6269"/>
                    <a:pt x="1440" y="6258"/>
                  </a:cubicBezTo>
                  <a:cubicBezTo>
                    <a:pt x="1672" y="6168"/>
                    <a:pt x="2043" y="6025"/>
                    <a:pt x="2350" y="5909"/>
                  </a:cubicBezTo>
                  <a:lnTo>
                    <a:pt x="2762" y="5748"/>
                  </a:lnTo>
                  <a:cubicBezTo>
                    <a:pt x="2785" y="5741"/>
                    <a:pt x="2811" y="5737"/>
                    <a:pt x="2837" y="5737"/>
                  </a:cubicBezTo>
                  <a:lnTo>
                    <a:pt x="2882" y="5737"/>
                  </a:lnTo>
                  <a:cubicBezTo>
                    <a:pt x="4463" y="5737"/>
                    <a:pt x="5752" y="4452"/>
                    <a:pt x="5752" y="2867"/>
                  </a:cubicBezTo>
                  <a:cubicBezTo>
                    <a:pt x="5752" y="2095"/>
                    <a:pt x="5448" y="1369"/>
                    <a:pt x="4898" y="826"/>
                  </a:cubicBezTo>
                  <a:cubicBezTo>
                    <a:pt x="4353" y="292"/>
                    <a:pt x="3642" y="1"/>
                    <a:pt x="2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484;p46">
              <a:extLst>
                <a:ext uri="{FF2B5EF4-FFF2-40B4-BE49-F238E27FC236}">
                  <a16:creationId xmlns:a16="http://schemas.microsoft.com/office/drawing/2014/main" id="{A679CBC1-96FC-F95A-770B-26CB7CE069C0}"/>
                </a:ext>
              </a:extLst>
            </p:cNvPr>
            <p:cNvSpPr/>
            <p:nvPr/>
          </p:nvSpPr>
          <p:spPr>
            <a:xfrm>
              <a:off x="4366567" y="3251147"/>
              <a:ext cx="100444" cy="102004"/>
            </a:xfrm>
            <a:custGeom>
              <a:avLst/>
              <a:gdLst/>
              <a:ahLst/>
              <a:cxnLst/>
              <a:rect l="l" t="t" r="r" b="b"/>
              <a:pathLst>
                <a:path w="2834" h="2878" extrusionOk="0">
                  <a:moveTo>
                    <a:pt x="173" y="0"/>
                  </a:moveTo>
                  <a:cubicBezTo>
                    <a:pt x="76" y="0"/>
                    <a:pt x="1" y="75"/>
                    <a:pt x="1" y="169"/>
                  </a:cubicBezTo>
                  <a:cubicBezTo>
                    <a:pt x="1" y="266"/>
                    <a:pt x="76" y="341"/>
                    <a:pt x="173" y="341"/>
                  </a:cubicBezTo>
                  <a:lnTo>
                    <a:pt x="229" y="341"/>
                  </a:lnTo>
                  <a:lnTo>
                    <a:pt x="229" y="1154"/>
                  </a:lnTo>
                  <a:cubicBezTo>
                    <a:pt x="229" y="1619"/>
                    <a:pt x="608" y="1994"/>
                    <a:pt x="1069" y="1994"/>
                  </a:cubicBezTo>
                  <a:lnTo>
                    <a:pt x="1245" y="1994"/>
                  </a:lnTo>
                  <a:lnTo>
                    <a:pt x="1245" y="2533"/>
                  </a:lnTo>
                  <a:lnTo>
                    <a:pt x="1185" y="2533"/>
                  </a:lnTo>
                  <a:cubicBezTo>
                    <a:pt x="1091" y="2533"/>
                    <a:pt x="1016" y="2611"/>
                    <a:pt x="1016" y="2705"/>
                  </a:cubicBezTo>
                  <a:cubicBezTo>
                    <a:pt x="1016" y="2799"/>
                    <a:pt x="1091" y="2878"/>
                    <a:pt x="1185" y="2878"/>
                  </a:cubicBezTo>
                  <a:lnTo>
                    <a:pt x="1645" y="2878"/>
                  </a:lnTo>
                  <a:cubicBezTo>
                    <a:pt x="1743" y="2878"/>
                    <a:pt x="1818" y="2799"/>
                    <a:pt x="1818" y="2705"/>
                  </a:cubicBezTo>
                  <a:cubicBezTo>
                    <a:pt x="1818" y="2611"/>
                    <a:pt x="1743" y="2533"/>
                    <a:pt x="1645" y="2533"/>
                  </a:cubicBezTo>
                  <a:lnTo>
                    <a:pt x="1590" y="2533"/>
                  </a:lnTo>
                  <a:lnTo>
                    <a:pt x="1590" y="1994"/>
                  </a:lnTo>
                  <a:lnTo>
                    <a:pt x="1766" y="1994"/>
                  </a:lnTo>
                  <a:cubicBezTo>
                    <a:pt x="2226" y="1994"/>
                    <a:pt x="2601" y="1619"/>
                    <a:pt x="2601" y="1154"/>
                  </a:cubicBezTo>
                  <a:lnTo>
                    <a:pt x="2601" y="341"/>
                  </a:lnTo>
                  <a:lnTo>
                    <a:pt x="2661" y="341"/>
                  </a:lnTo>
                  <a:cubicBezTo>
                    <a:pt x="2755" y="341"/>
                    <a:pt x="2833" y="266"/>
                    <a:pt x="2833" y="169"/>
                  </a:cubicBezTo>
                  <a:cubicBezTo>
                    <a:pt x="2833" y="75"/>
                    <a:pt x="2755" y="0"/>
                    <a:pt x="2661" y="0"/>
                  </a:cubicBezTo>
                  <a:lnTo>
                    <a:pt x="2432" y="0"/>
                  </a:lnTo>
                  <a:cubicBezTo>
                    <a:pt x="2339" y="0"/>
                    <a:pt x="2260" y="75"/>
                    <a:pt x="2260" y="169"/>
                  </a:cubicBezTo>
                  <a:lnTo>
                    <a:pt x="2260" y="1154"/>
                  </a:lnTo>
                  <a:cubicBezTo>
                    <a:pt x="2260" y="1428"/>
                    <a:pt x="2039" y="1653"/>
                    <a:pt x="1766" y="1653"/>
                  </a:cubicBezTo>
                  <a:lnTo>
                    <a:pt x="1590" y="1653"/>
                  </a:lnTo>
                  <a:lnTo>
                    <a:pt x="1590" y="341"/>
                  </a:lnTo>
                  <a:lnTo>
                    <a:pt x="1645" y="341"/>
                  </a:lnTo>
                  <a:cubicBezTo>
                    <a:pt x="1743" y="341"/>
                    <a:pt x="1818" y="266"/>
                    <a:pt x="1818" y="169"/>
                  </a:cubicBezTo>
                  <a:cubicBezTo>
                    <a:pt x="1818" y="75"/>
                    <a:pt x="1743" y="0"/>
                    <a:pt x="1645" y="0"/>
                  </a:cubicBezTo>
                  <a:lnTo>
                    <a:pt x="1185" y="0"/>
                  </a:lnTo>
                  <a:cubicBezTo>
                    <a:pt x="1091" y="0"/>
                    <a:pt x="1016" y="75"/>
                    <a:pt x="1016" y="169"/>
                  </a:cubicBezTo>
                  <a:cubicBezTo>
                    <a:pt x="1016" y="266"/>
                    <a:pt x="1091" y="341"/>
                    <a:pt x="1185" y="341"/>
                  </a:cubicBezTo>
                  <a:lnTo>
                    <a:pt x="1245" y="341"/>
                  </a:lnTo>
                  <a:lnTo>
                    <a:pt x="1245" y="1653"/>
                  </a:lnTo>
                  <a:lnTo>
                    <a:pt x="1069" y="1653"/>
                  </a:lnTo>
                  <a:cubicBezTo>
                    <a:pt x="796" y="1653"/>
                    <a:pt x="574" y="1428"/>
                    <a:pt x="574" y="1154"/>
                  </a:cubicBezTo>
                  <a:lnTo>
                    <a:pt x="574" y="169"/>
                  </a:lnTo>
                  <a:cubicBezTo>
                    <a:pt x="574" y="75"/>
                    <a:pt x="495" y="0"/>
                    <a:pt x="4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1486;p46">
            <a:extLst>
              <a:ext uri="{FF2B5EF4-FFF2-40B4-BE49-F238E27FC236}">
                <a16:creationId xmlns:a16="http://schemas.microsoft.com/office/drawing/2014/main" id="{D0743E06-B1A2-5F84-A603-B1F1B5047C1B}"/>
              </a:ext>
            </a:extLst>
          </p:cNvPr>
          <p:cNvSpPr/>
          <p:nvPr/>
        </p:nvSpPr>
        <p:spPr>
          <a:xfrm>
            <a:off x="791900" y="1248613"/>
            <a:ext cx="656400" cy="656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 name="Google Shape;1488;p46">
            <a:extLst>
              <a:ext uri="{FF2B5EF4-FFF2-40B4-BE49-F238E27FC236}">
                <a16:creationId xmlns:a16="http://schemas.microsoft.com/office/drawing/2014/main" id="{DB78D2C3-848C-8170-E4FB-73C57D68C67C}"/>
              </a:ext>
            </a:extLst>
          </p:cNvPr>
          <p:cNvGrpSpPr/>
          <p:nvPr/>
        </p:nvGrpSpPr>
        <p:grpSpPr>
          <a:xfrm>
            <a:off x="7772962" y="1317352"/>
            <a:ext cx="495400" cy="495400"/>
            <a:chOff x="4005654" y="804681"/>
            <a:chExt cx="414076" cy="414075"/>
          </a:xfrm>
        </p:grpSpPr>
        <p:sp>
          <p:nvSpPr>
            <p:cNvPr id="44" name="Google Shape;1489;p46">
              <a:extLst>
                <a:ext uri="{FF2B5EF4-FFF2-40B4-BE49-F238E27FC236}">
                  <a16:creationId xmlns:a16="http://schemas.microsoft.com/office/drawing/2014/main" id="{15BCBD8B-0FBC-2BD4-E114-763AA5E0E733}"/>
                </a:ext>
              </a:extLst>
            </p:cNvPr>
            <p:cNvSpPr/>
            <p:nvPr/>
          </p:nvSpPr>
          <p:spPr>
            <a:xfrm>
              <a:off x="4005654" y="947586"/>
              <a:ext cx="240938" cy="271171"/>
            </a:xfrm>
            <a:custGeom>
              <a:avLst/>
              <a:gdLst/>
              <a:ahLst/>
              <a:cxnLst/>
              <a:rect l="l" t="t" r="r" b="b"/>
              <a:pathLst>
                <a:path w="6798" h="7651" extrusionOk="0">
                  <a:moveTo>
                    <a:pt x="922" y="3961"/>
                  </a:moveTo>
                  <a:lnTo>
                    <a:pt x="922" y="5002"/>
                  </a:lnTo>
                  <a:lnTo>
                    <a:pt x="863" y="5002"/>
                  </a:lnTo>
                  <a:cubicBezTo>
                    <a:pt x="578" y="5002"/>
                    <a:pt x="342" y="4770"/>
                    <a:pt x="342" y="4481"/>
                  </a:cubicBezTo>
                  <a:cubicBezTo>
                    <a:pt x="342" y="4196"/>
                    <a:pt x="578" y="3961"/>
                    <a:pt x="863" y="3961"/>
                  </a:cubicBezTo>
                  <a:close/>
                  <a:moveTo>
                    <a:pt x="5932" y="3961"/>
                  </a:moveTo>
                  <a:cubicBezTo>
                    <a:pt x="6220" y="3961"/>
                    <a:pt x="6452" y="4196"/>
                    <a:pt x="6452" y="4481"/>
                  </a:cubicBezTo>
                  <a:cubicBezTo>
                    <a:pt x="6452" y="4770"/>
                    <a:pt x="6220" y="5002"/>
                    <a:pt x="5932" y="5002"/>
                  </a:cubicBezTo>
                  <a:lnTo>
                    <a:pt x="5876" y="5002"/>
                  </a:lnTo>
                  <a:lnTo>
                    <a:pt x="5876" y="3961"/>
                  </a:lnTo>
                  <a:close/>
                  <a:moveTo>
                    <a:pt x="3399" y="1"/>
                  </a:moveTo>
                  <a:cubicBezTo>
                    <a:pt x="2612" y="1"/>
                    <a:pt x="1878" y="307"/>
                    <a:pt x="1323" y="862"/>
                  </a:cubicBezTo>
                  <a:lnTo>
                    <a:pt x="1290" y="896"/>
                  </a:lnTo>
                  <a:cubicBezTo>
                    <a:pt x="1226" y="964"/>
                    <a:pt x="1226" y="1072"/>
                    <a:pt x="1297" y="1135"/>
                  </a:cubicBezTo>
                  <a:cubicBezTo>
                    <a:pt x="1330" y="1168"/>
                    <a:pt x="1373" y="1184"/>
                    <a:pt x="1415" y="1184"/>
                  </a:cubicBezTo>
                  <a:cubicBezTo>
                    <a:pt x="1460" y="1184"/>
                    <a:pt x="1505" y="1166"/>
                    <a:pt x="1537" y="1132"/>
                  </a:cubicBezTo>
                  <a:cubicBezTo>
                    <a:pt x="1545" y="1121"/>
                    <a:pt x="1555" y="1113"/>
                    <a:pt x="1564" y="1106"/>
                  </a:cubicBezTo>
                  <a:cubicBezTo>
                    <a:pt x="2054" y="615"/>
                    <a:pt x="2706" y="345"/>
                    <a:pt x="3399" y="345"/>
                  </a:cubicBezTo>
                  <a:cubicBezTo>
                    <a:pt x="4830" y="345"/>
                    <a:pt x="5992" y="1507"/>
                    <a:pt x="5992" y="2937"/>
                  </a:cubicBezTo>
                  <a:lnTo>
                    <a:pt x="5992" y="3623"/>
                  </a:lnTo>
                  <a:cubicBezTo>
                    <a:pt x="5973" y="3620"/>
                    <a:pt x="5954" y="3620"/>
                    <a:pt x="5932" y="3620"/>
                  </a:cubicBezTo>
                  <a:lnTo>
                    <a:pt x="5703" y="3620"/>
                  </a:lnTo>
                  <a:cubicBezTo>
                    <a:pt x="5610" y="3620"/>
                    <a:pt x="5531" y="3698"/>
                    <a:pt x="5531" y="3792"/>
                  </a:cubicBezTo>
                  <a:lnTo>
                    <a:pt x="5531" y="4211"/>
                  </a:lnTo>
                  <a:lnTo>
                    <a:pt x="5201" y="3312"/>
                  </a:lnTo>
                  <a:cubicBezTo>
                    <a:pt x="5119" y="3084"/>
                    <a:pt x="4898" y="2930"/>
                    <a:pt x="4654" y="2930"/>
                  </a:cubicBezTo>
                  <a:lnTo>
                    <a:pt x="4550" y="2930"/>
                  </a:lnTo>
                  <a:cubicBezTo>
                    <a:pt x="4486" y="2930"/>
                    <a:pt x="4426" y="2964"/>
                    <a:pt x="4396" y="3024"/>
                  </a:cubicBezTo>
                  <a:cubicBezTo>
                    <a:pt x="4377" y="3061"/>
                    <a:pt x="3898" y="3990"/>
                    <a:pt x="2616" y="3990"/>
                  </a:cubicBezTo>
                  <a:lnTo>
                    <a:pt x="2181" y="3990"/>
                  </a:lnTo>
                  <a:cubicBezTo>
                    <a:pt x="1807" y="3990"/>
                    <a:pt x="1465" y="4178"/>
                    <a:pt x="1263" y="4488"/>
                  </a:cubicBezTo>
                  <a:lnTo>
                    <a:pt x="1263" y="3792"/>
                  </a:lnTo>
                  <a:cubicBezTo>
                    <a:pt x="1263" y="3698"/>
                    <a:pt x="1189" y="3620"/>
                    <a:pt x="1095" y="3620"/>
                  </a:cubicBezTo>
                  <a:lnTo>
                    <a:pt x="863" y="3620"/>
                  </a:lnTo>
                  <a:cubicBezTo>
                    <a:pt x="844" y="3620"/>
                    <a:pt x="825" y="3620"/>
                    <a:pt x="803" y="3623"/>
                  </a:cubicBezTo>
                  <a:lnTo>
                    <a:pt x="803" y="2937"/>
                  </a:lnTo>
                  <a:cubicBezTo>
                    <a:pt x="803" y="2515"/>
                    <a:pt x="904" y="2110"/>
                    <a:pt x="1099" y="1739"/>
                  </a:cubicBezTo>
                  <a:cubicBezTo>
                    <a:pt x="1140" y="1656"/>
                    <a:pt x="1110" y="1552"/>
                    <a:pt x="1024" y="1507"/>
                  </a:cubicBezTo>
                  <a:cubicBezTo>
                    <a:pt x="999" y="1494"/>
                    <a:pt x="973" y="1488"/>
                    <a:pt x="947" y="1488"/>
                  </a:cubicBezTo>
                  <a:cubicBezTo>
                    <a:pt x="886" y="1488"/>
                    <a:pt x="827" y="1521"/>
                    <a:pt x="796" y="1581"/>
                  </a:cubicBezTo>
                  <a:cubicBezTo>
                    <a:pt x="578" y="1998"/>
                    <a:pt x="462" y="2465"/>
                    <a:pt x="462" y="2937"/>
                  </a:cubicBezTo>
                  <a:lnTo>
                    <a:pt x="462" y="3720"/>
                  </a:lnTo>
                  <a:cubicBezTo>
                    <a:pt x="189" y="3863"/>
                    <a:pt x="1" y="4151"/>
                    <a:pt x="1" y="4481"/>
                  </a:cubicBezTo>
                  <a:cubicBezTo>
                    <a:pt x="1" y="4957"/>
                    <a:pt x="387" y="5347"/>
                    <a:pt x="863" y="5347"/>
                  </a:cubicBezTo>
                  <a:lnTo>
                    <a:pt x="931" y="5347"/>
                  </a:lnTo>
                  <a:cubicBezTo>
                    <a:pt x="1016" y="6632"/>
                    <a:pt x="2091" y="7651"/>
                    <a:pt x="3399" y="7651"/>
                  </a:cubicBezTo>
                  <a:cubicBezTo>
                    <a:pt x="4171" y="7651"/>
                    <a:pt x="4882" y="7298"/>
                    <a:pt x="5354" y="6688"/>
                  </a:cubicBezTo>
                  <a:cubicBezTo>
                    <a:pt x="5415" y="6613"/>
                    <a:pt x="5399" y="6504"/>
                    <a:pt x="5325" y="6449"/>
                  </a:cubicBezTo>
                  <a:cubicBezTo>
                    <a:pt x="5293" y="6425"/>
                    <a:pt x="5256" y="6413"/>
                    <a:pt x="5220" y="6413"/>
                  </a:cubicBezTo>
                  <a:cubicBezTo>
                    <a:pt x="5169" y="6413"/>
                    <a:pt x="5119" y="6435"/>
                    <a:pt x="5085" y="6478"/>
                  </a:cubicBezTo>
                  <a:cubicBezTo>
                    <a:pt x="4680" y="7006"/>
                    <a:pt x="4062" y="7306"/>
                    <a:pt x="3399" y="7306"/>
                  </a:cubicBezTo>
                  <a:cubicBezTo>
                    <a:pt x="2234" y="7306"/>
                    <a:pt x="1286" y="6373"/>
                    <a:pt x="1268" y="5216"/>
                  </a:cubicBezTo>
                  <a:lnTo>
                    <a:pt x="1519" y="4732"/>
                  </a:lnTo>
                  <a:cubicBezTo>
                    <a:pt x="1645" y="4485"/>
                    <a:pt x="1901" y="4331"/>
                    <a:pt x="2181" y="4331"/>
                  </a:cubicBezTo>
                  <a:lnTo>
                    <a:pt x="2616" y="4331"/>
                  </a:lnTo>
                  <a:cubicBezTo>
                    <a:pt x="3875" y="4331"/>
                    <a:pt x="4474" y="3549"/>
                    <a:pt x="4650" y="3271"/>
                  </a:cubicBezTo>
                  <a:lnTo>
                    <a:pt x="4654" y="3271"/>
                  </a:lnTo>
                  <a:cubicBezTo>
                    <a:pt x="4756" y="3271"/>
                    <a:pt x="4845" y="3335"/>
                    <a:pt x="4882" y="3432"/>
                  </a:cubicBezTo>
                  <a:lnTo>
                    <a:pt x="5531" y="5204"/>
                  </a:lnTo>
                  <a:cubicBezTo>
                    <a:pt x="5527" y="5418"/>
                    <a:pt x="5494" y="5628"/>
                    <a:pt x="5430" y="5830"/>
                  </a:cubicBezTo>
                  <a:cubicBezTo>
                    <a:pt x="5399" y="5920"/>
                    <a:pt x="5449" y="6013"/>
                    <a:pt x="5539" y="6044"/>
                  </a:cubicBezTo>
                  <a:cubicBezTo>
                    <a:pt x="5557" y="6051"/>
                    <a:pt x="5576" y="6051"/>
                    <a:pt x="5591" y="6051"/>
                  </a:cubicBezTo>
                  <a:cubicBezTo>
                    <a:pt x="5665" y="6051"/>
                    <a:pt x="5733" y="6006"/>
                    <a:pt x="5755" y="5935"/>
                  </a:cubicBezTo>
                  <a:cubicBezTo>
                    <a:pt x="5816" y="5744"/>
                    <a:pt x="5853" y="5545"/>
                    <a:pt x="5868" y="5347"/>
                  </a:cubicBezTo>
                  <a:lnTo>
                    <a:pt x="5932" y="5347"/>
                  </a:lnTo>
                  <a:cubicBezTo>
                    <a:pt x="6407" y="5347"/>
                    <a:pt x="6797" y="4957"/>
                    <a:pt x="6797" y="4481"/>
                  </a:cubicBezTo>
                  <a:cubicBezTo>
                    <a:pt x="6797" y="4151"/>
                    <a:pt x="6610" y="3863"/>
                    <a:pt x="6336" y="3720"/>
                  </a:cubicBezTo>
                  <a:lnTo>
                    <a:pt x="6336" y="2937"/>
                  </a:lnTo>
                  <a:cubicBezTo>
                    <a:pt x="6336" y="1319"/>
                    <a:pt x="5017" y="1"/>
                    <a:pt x="33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490;p46">
              <a:extLst>
                <a:ext uri="{FF2B5EF4-FFF2-40B4-BE49-F238E27FC236}">
                  <a16:creationId xmlns:a16="http://schemas.microsoft.com/office/drawing/2014/main" id="{4DC9D7C9-794B-5670-640D-E9F406A92438}"/>
                </a:ext>
              </a:extLst>
            </p:cNvPr>
            <p:cNvSpPr/>
            <p:nvPr/>
          </p:nvSpPr>
          <p:spPr>
            <a:xfrm>
              <a:off x="4102874" y="1165311"/>
              <a:ext cx="46359" cy="21195"/>
            </a:xfrm>
            <a:custGeom>
              <a:avLst/>
              <a:gdLst/>
              <a:ahLst/>
              <a:cxnLst/>
              <a:rect l="l" t="t" r="r" b="b"/>
              <a:pathLst>
                <a:path w="1308" h="598" extrusionOk="0">
                  <a:moveTo>
                    <a:pt x="852" y="1"/>
                  </a:moveTo>
                  <a:cubicBezTo>
                    <a:pt x="757" y="1"/>
                    <a:pt x="663" y="21"/>
                    <a:pt x="577" y="62"/>
                  </a:cubicBezTo>
                  <a:lnTo>
                    <a:pt x="124" y="271"/>
                  </a:lnTo>
                  <a:cubicBezTo>
                    <a:pt x="38" y="309"/>
                    <a:pt x="0" y="413"/>
                    <a:pt x="38" y="500"/>
                  </a:cubicBezTo>
                  <a:cubicBezTo>
                    <a:pt x="68" y="560"/>
                    <a:pt x="131" y="598"/>
                    <a:pt x="195" y="598"/>
                  </a:cubicBezTo>
                  <a:cubicBezTo>
                    <a:pt x="218" y="598"/>
                    <a:pt x="244" y="593"/>
                    <a:pt x="266" y="582"/>
                  </a:cubicBezTo>
                  <a:lnTo>
                    <a:pt x="720" y="373"/>
                  </a:lnTo>
                  <a:cubicBezTo>
                    <a:pt x="763" y="352"/>
                    <a:pt x="808" y="343"/>
                    <a:pt x="853" y="343"/>
                  </a:cubicBezTo>
                  <a:cubicBezTo>
                    <a:pt x="882" y="343"/>
                    <a:pt x="911" y="347"/>
                    <a:pt x="941" y="354"/>
                  </a:cubicBezTo>
                  <a:lnTo>
                    <a:pt x="1068" y="395"/>
                  </a:lnTo>
                  <a:cubicBezTo>
                    <a:pt x="1084" y="400"/>
                    <a:pt x="1100" y="402"/>
                    <a:pt x="1115" y="402"/>
                  </a:cubicBezTo>
                  <a:cubicBezTo>
                    <a:pt x="1190" y="402"/>
                    <a:pt x="1260" y="353"/>
                    <a:pt x="1281" y="279"/>
                  </a:cubicBezTo>
                  <a:cubicBezTo>
                    <a:pt x="1308" y="185"/>
                    <a:pt x="1255" y="92"/>
                    <a:pt x="1166" y="65"/>
                  </a:cubicBezTo>
                  <a:lnTo>
                    <a:pt x="1038" y="28"/>
                  </a:lnTo>
                  <a:cubicBezTo>
                    <a:pt x="977" y="10"/>
                    <a:pt x="914" y="1"/>
                    <a:pt x="8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491;p46">
              <a:extLst>
                <a:ext uri="{FF2B5EF4-FFF2-40B4-BE49-F238E27FC236}">
                  <a16:creationId xmlns:a16="http://schemas.microsoft.com/office/drawing/2014/main" id="{A4299EC0-104A-A006-EF50-11A058D523D9}"/>
                </a:ext>
              </a:extLst>
            </p:cNvPr>
            <p:cNvSpPr/>
            <p:nvPr/>
          </p:nvSpPr>
          <p:spPr>
            <a:xfrm>
              <a:off x="4078595" y="1113529"/>
              <a:ext cx="35584" cy="24384"/>
            </a:xfrm>
            <a:custGeom>
              <a:avLst/>
              <a:gdLst/>
              <a:ahLst/>
              <a:cxnLst/>
              <a:rect l="l" t="t" r="r" b="b"/>
              <a:pathLst>
                <a:path w="1004" h="688" extrusionOk="0">
                  <a:moveTo>
                    <a:pt x="813" y="0"/>
                  </a:moveTo>
                  <a:cubicBezTo>
                    <a:pt x="799" y="0"/>
                    <a:pt x="785" y="2"/>
                    <a:pt x="772" y="5"/>
                  </a:cubicBezTo>
                  <a:lnTo>
                    <a:pt x="146" y="162"/>
                  </a:lnTo>
                  <a:cubicBezTo>
                    <a:pt x="56" y="185"/>
                    <a:pt x="0" y="278"/>
                    <a:pt x="23" y="368"/>
                  </a:cubicBezTo>
                  <a:cubicBezTo>
                    <a:pt x="41" y="447"/>
                    <a:pt x="112" y="500"/>
                    <a:pt x="187" y="500"/>
                  </a:cubicBezTo>
                  <a:cubicBezTo>
                    <a:pt x="202" y="500"/>
                    <a:pt x="217" y="496"/>
                    <a:pt x="228" y="492"/>
                  </a:cubicBezTo>
                  <a:lnTo>
                    <a:pt x="344" y="466"/>
                  </a:lnTo>
                  <a:lnTo>
                    <a:pt x="344" y="466"/>
                  </a:lnTo>
                  <a:cubicBezTo>
                    <a:pt x="341" y="481"/>
                    <a:pt x="337" y="496"/>
                    <a:pt x="337" y="515"/>
                  </a:cubicBezTo>
                  <a:cubicBezTo>
                    <a:pt x="337" y="608"/>
                    <a:pt x="415" y="688"/>
                    <a:pt x="509" y="688"/>
                  </a:cubicBezTo>
                  <a:cubicBezTo>
                    <a:pt x="607" y="688"/>
                    <a:pt x="685" y="608"/>
                    <a:pt x="685" y="515"/>
                  </a:cubicBezTo>
                  <a:cubicBezTo>
                    <a:pt x="685" y="466"/>
                    <a:pt x="663" y="425"/>
                    <a:pt x="633" y="395"/>
                  </a:cubicBezTo>
                  <a:lnTo>
                    <a:pt x="854" y="339"/>
                  </a:lnTo>
                  <a:cubicBezTo>
                    <a:pt x="948" y="316"/>
                    <a:pt x="1003" y="223"/>
                    <a:pt x="981" y="129"/>
                  </a:cubicBezTo>
                  <a:cubicBezTo>
                    <a:pt x="962" y="53"/>
                    <a:pt x="891" y="0"/>
                    <a:pt x="8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92;p46">
              <a:extLst>
                <a:ext uri="{FF2B5EF4-FFF2-40B4-BE49-F238E27FC236}">
                  <a16:creationId xmlns:a16="http://schemas.microsoft.com/office/drawing/2014/main" id="{0E5885F8-315D-7D7E-78BF-D73B1B9545FB}"/>
                </a:ext>
              </a:extLst>
            </p:cNvPr>
            <p:cNvSpPr/>
            <p:nvPr/>
          </p:nvSpPr>
          <p:spPr>
            <a:xfrm>
              <a:off x="4137927" y="1102967"/>
              <a:ext cx="35088" cy="12086"/>
            </a:xfrm>
            <a:custGeom>
              <a:avLst/>
              <a:gdLst/>
              <a:ahLst/>
              <a:cxnLst/>
              <a:rect l="l" t="t" r="r" b="b"/>
              <a:pathLst>
                <a:path w="990" h="341" extrusionOk="0">
                  <a:moveTo>
                    <a:pt x="173" y="0"/>
                  </a:moveTo>
                  <a:cubicBezTo>
                    <a:pt x="79" y="0"/>
                    <a:pt x="0" y="75"/>
                    <a:pt x="0" y="172"/>
                  </a:cubicBezTo>
                  <a:cubicBezTo>
                    <a:pt x="0" y="266"/>
                    <a:pt x="79" y="341"/>
                    <a:pt x="173" y="341"/>
                  </a:cubicBezTo>
                  <a:lnTo>
                    <a:pt x="818" y="341"/>
                  </a:lnTo>
                  <a:cubicBezTo>
                    <a:pt x="915" y="341"/>
                    <a:pt x="989" y="266"/>
                    <a:pt x="989" y="172"/>
                  </a:cubicBezTo>
                  <a:cubicBezTo>
                    <a:pt x="989" y="75"/>
                    <a:pt x="915" y="0"/>
                    <a:pt x="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493;p46">
              <a:extLst>
                <a:ext uri="{FF2B5EF4-FFF2-40B4-BE49-F238E27FC236}">
                  <a16:creationId xmlns:a16="http://schemas.microsoft.com/office/drawing/2014/main" id="{606482EF-98FC-1F27-505C-A72496E0784F}"/>
                </a:ext>
              </a:extLst>
            </p:cNvPr>
            <p:cNvSpPr/>
            <p:nvPr/>
          </p:nvSpPr>
          <p:spPr>
            <a:xfrm>
              <a:off x="4149374" y="1125650"/>
              <a:ext cx="12228" cy="12263"/>
            </a:xfrm>
            <a:custGeom>
              <a:avLst/>
              <a:gdLst/>
              <a:ahLst/>
              <a:cxnLst/>
              <a:rect l="l" t="t" r="r" b="b"/>
              <a:pathLst>
                <a:path w="345" h="346" extrusionOk="0">
                  <a:moveTo>
                    <a:pt x="172" y="0"/>
                  </a:moveTo>
                  <a:cubicBezTo>
                    <a:pt x="78" y="0"/>
                    <a:pt x="0" y="79"/>
                    <a:pt x="0" y="173"/>
                  </a:cubicBezTo>
                  <a:cubicBezTo>
                    <a:pt x="0" y="266"/>
                    <a:pt x="78" y="346"/>
                    <a:pt x="172" y="346"/>
                  </a:cubicBezTo>
                  <a:cubicBezTo>
                    <a:pt x="270" y="346"/>
                    <a:pt x="344" y="266"/>
                    <a:pt x="344" y="173"/>
                  </a:cubicBezTo>
                  <a:cubicBezTo>
                    <a:pt x="344" y="79"/>
                    <a:pt x="270"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94;p46">
              <a:extLst>
                <a:ext uri="{FF2B5EF4-FFF2-40B4-BE49-F238E27FC236}">
                  <a16:creationId xmlns:a16="http://schemas.microsoft.com/office/drawing/2014/main" id="{61CC9C75-4F83-762C-C906-8F9603CA8110}"/>
                </a:ext>
              </a:extLst>
            </p:cNvPr>
            <p:cNvSpPr/>
            <p:nvPr/>
          </p:nvSpPr>
          <p:spPr>
            <a:xfrm>
              <a:off x="4215865" y="804681"/>
              <a:ext cx="203865" cy="222473"/>
            </a:xfrm>
            <a:custGeom>
              <a:avLst/>
              <a:gdLst/>
              <a:ahLst/>
              <a:cxnLst/>
              <a:rect l="l" t="t" r="r" b="b"/>
              <a:pathLst>
                <a:path w="5752" h="6277" extrusionOk="0">
                  <a:moveTo>
                    <a:pt x="2881" y="1"/>
                  </a:moveTo>
                  <a:cubicBezTo>
                    <a:pt x="2867" y="1"/>
                    <a:pt x="2854" y="1"/>
                    <a:pt x="2840" y="1"/>
                  </a:cubicBezTo>
                  <a:cubicBezTo>
                    <a:pt x="2095" y="13"/>
                    <a:pt x="1394" y="308"/>
                    <a:pt x="862" y="837"/>
                  </a:cubicBezTo>
                  <a:cubicBezTo>
                    <a:pt x="331" y="1365"/>
                    <a:pt x="27" y="2065"/>
                    <a:pt x="12" y="2807"/>
                  </a:cubicBezTo>
                  <a:cubicBezTo>
                    <a:pt x="1" y="3317"/>
                    <a:pt x="125" y="3819"/>
                    <a:pt x="372" y="4261"/>
                  </a:cubicBezTo>
                  <a:cubicBezTo>
                    <a:pt x="600" y="4673"/>
                    <a:pt x="929" y="5025"/>
                    <a:pt x="1327" y="5283"/>
                  </a:cubicBezTo>
                  <a:lnTo>
                    <a:pt x="1087" y="5906"/>
                  </a:lnTo>
                  <a:cubicBezTo>
                    <a:pt x="1050" y="6007"/>
                    <a:pt x="1072" y="6123"/>
                    <a:pt x="1151" y="6198"/>
                  </a:cubicBezTo>
                  <a:cubicBezTo>
                    <a:pt x="1204" y="6250"/>
                    <a:pt x="1271" y="6277"/>
                    <a:pt x="1342" y="6277"/>
                  </a:cubicBezTo>
                  <a:cubicBezTo>
                    <a:pt x="1375" y="6277"/>
                    <a:pt x="1410" y="6272"/>
                    <a:pt x="1439" y="6262"/>
                  </a:cubicBezTo>
                  <a:lnTo>
                    <a:pt x="2762" y="5752"/>
                  </a:lnTo>
                  <a:cubicBezTo>
                    <a:pt x="2780" y="5746"/>
                    <a:pt x="2801" y="5740"/>
                    <a:pt x="2822" y="5740"/>
                  </a:cubicBezTo>
                  <a:cubicBezTo>
                    <a:pt x="2827" y="5740"/>
                    <a:pt x="2832" y="5740"/>
                    <a:pt x="2837" y="5741"/>
                  </a:cubicBezTo>
                  <a:lnTo>
                    <a:pt x="2840" y="5741"/>
                  </a:lnTo>
                  <a:cubicBezTo>
                    <a:pt x="2851" y="5741"/>
                    <a:pt x="2861" y="5741"/>
                    <a:pt x="2871" y="5741"/>
                  </a:cubicBezTo>
                  <a:cubicBezTo>
                    <a:pt x="3209" y="5741"/>
                    <a:pt x="3540" y="5684"/>
                    <a:pt x="3856" y="5568"/>
                  </a:cubicBezTo>
                  <a:cubicBezTo>
                    <a:pt x="3946" y="5539"/>
                    <a:pt x="3991" y="5441"/>
                    <a:pt x="3960" y="5351"/>
                  </a:cubicBezTo>
                  <a:cubicBezTo>
                    <a:pt x="3934" y="5280"/>
                    <a:pt x="3868" y="5237"/>
                    <a:pt x="3797" y="5237"/>
                  </a:cubicBezTo>
                  <a:cubicBezTo>
                    <a:pt x="3778" y="5237"/>
                    <a:pt x="3758" y="5240"/>
                    <a:pt x="3739" y="5247"/>
                  </a:cubicBezTo>
                  <a:cubicBezTo>
                    <a:pt x="3474" y="5344"/>
                    <a:pt x="3192" y="5397"/>
                    <a:pt x="2906" y="5397"/>
                  </a:cubicBezTo>
                  <a:cubicBezTo>
                    <a:pt x="2885" y="5397"/>
                    <a:pt x="2865" y="5396"/>
                    <a:pt x="2845" y="5396"/>
                  </a:cubicBezTo>
                  <a:lnTo>
                    <a:pt x="2840" y="5396"/>
                  </a:lnTo>
                  <a:cubicBezTo>
                    <a:pt x="2773" y="5396"/>
                    <a:pt x="2702" y="5407"/>
                    <a:pt x="2638" y="5434"/>
                  </a:cubicBezTo>
                  <a:lnTo>
                    <a:pt x="1462" y="5883"/>
                  </a:lnTo>
                  <a:lnTo>
                    <a:pt x="1664" y="5363"/>
                  </a:lnTo>
                  <a:cubicBezTo>
                    <a:pt x="1713" y="5235"/>
                    <a:pt x="1664" y="5089"/>
                    <a:pt x="1548" y="5018"/>
                  </a:cubicBezTo>
                  <a:cubicBezTo>
                    <a:pt x="1181" y="4789"/>
                    <a:pt x="877" y="4471"/>
                    <a:pt x="668" y="4097"/>
                  </a:cubicBezTo>
                  <a:cubicBezTo>
                    <a:pt x="454" y="3706"/>
                    <a:pt x="345" y="3265"/>
                    <a:pt x="353" y="2815"/>
                  </a:cubicBezTo>
                  <a:cubicBezTo>
                    <a:pt x="367" y="2163"/>
                    <a:pt x="634" y="1545"/>
                    <a:pt x="1102" y="1080"/>
                  </a:cubicBezTo>
                  <a:cubicBezTo>
                    <a:pt x="1571" y="616"/>
                    <a:pt x="2188" y="353"/>
                    <a:pt x="2845" y="343"/>
                  </a:cubicBezTo>
                  <a:lnTo>
                    <a:pt x="2881" y="343"/>
                  </a:lnTo>
                  <a:cubicBezTo>
                    <a:pt x="3549" y="343"/>
                    <a:pt x="4178" y="601"/>
                    <a:pt x="4654" y="1073"/>
                  </a:cubicBezTo>
                  <a:cubicBezTo>
                    <a:pt x="5141" y="1548"/>
                    <a:pt x="5407" y="2189"/>
                    <a:pt x="5407" y="2871"/>
                  </a:cubicBezTo>
                  <a:cubicBezTo>
                    <a:pt x="5407" y="3673"/>
                    <a:pt x="5039" y="4411"/>
                    <a:pt x="4396" y="4894"/>
                  </a:cubicBezTo>
                  <a:cubicBezTo>
                    <a:pt x="4320" y="4951"/>
                    <a:pt x="4306" y="5059"/>
                    <a:pt x="4362" y="5134"/>
                  </a:cubicBezTo>
                  <a:cubicBezTo>
                    <a:pt x="4395" y="5178"/>
                    <a:pt x="4446" y="5202"/>
                    <a:pt x="4499" y="5202"/>
                  </a:cubicBezTo>
                  <a:cubicBezTo>
                    <a:pt x="4535" y="5202"/>
                    <a:pt x="4571" y="5191"/>
                    <a:pt x="4602" y="5167"/>
                  </a:cubicBezTo>
                  <a:cubicBezTo>
                    <a:pt x="5332" y="4621"/>
                    <a:pt x="5752" y="3782"/>
                    <a:pt x="5752" y="2871"/>
                  </a:cubicBezTo>
                  <a:cubicBezTo>
                    <a:pt x="5752" y="2096"/>
                    <a:pt x="5448" y="1372"/>
                    <a:pt x="4894" y="829"/>
                  </a:cubicBezTo>
                  <a:cubicBezTo>
                    <a:pt x="4352" y="295"/>
                    <a:pt x="3638" y="1"/>
                    <a:pt x="2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95;p46">
              <a:extLst>
                <a:ext uri="{FF2B5EF4-FFF2-40B4-BE49-F238E27FC236}">
                  <a16:creationId xmlns:a16="http://schemas.microsoft.com/office/drawing/2014/main" id="{AE715B24-9BF7-3491-919E-6F573F2C83D2}"/>
                </a:ext>
              </a:extLst>
            </p:cNvPr>
            <p:cNvSpPr/>
            <p:nvPr/>
          </p:nvSpPr>
          <p:spPr>
            <a:xfrm>
              <a:off x="4311206" y="943652"/>
              <a:ext cx="14106" cy="12405"/>
            </a:xfrm>
            <a:custGeom>
              <a:avLst/>
              <a:gdLst/>
              <a:ahLst/>
              <a:cxnLst/>
              <a:rect l="l" t="t" r="r" b="b"/>
              <a:pathLst>
                <a:path w="398" h="350" extrusionOk="0">
                  <a:moveTo>
                    <a:pt x="197" y="0"/>
                  </a:moveTo>
                  <a:cubicBezTo>
                    <a:pt x="129" y="0"/>
                    <a:pt x="63" y="40"/>
                    <a:pt x="34" y="108"/>
                  </a:cubicBezTo>
                  <a:cubicBezTo>
                    <a:pt x="1" y="198"/>
                    <a:pt x="42" y="299"/>
                    <a:pt x="132" y="336"/>
                  </a:cubicBezTo>
                  <a:cubicBezTo>
                    <a:pt x="153" y="345"/>
                    <a:pt x="174" y="349"/>
                    <a:pt x="196" y="349"/>
                  </a:cubicBezTo>
                  <a:cubicBezTo>
                    <a:pt x="264" y="349"/>
                    <a:pt x="332" y="308"/>
                    <a:pt x="361" y="243"/>
                  </a:cubicBezTo>
                  <a:cubicBezTo>
                    <a:pt x="397" y="153"/>
                    <a:pt x="352" y="48"/>
                    <a:pt x="263" y="14"/>
                  </a:cubicBezTo>
                  <a:cubicBezTo>
                    <a:pt x="241" y="5"/>
                    <a:pt x="219" y="0"/>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496;p46">
              <a:extLst>
                <a:ext uri="{FF2B5EF4-FFF2-40B4-BE49-F238E27FC236}">
                  <a16:creationId xmlns:a16="http://schemas.microsoft.com/office/drawing/2014/main" id="{C5B4101F-A609-590A-D054-52936CC7916A}"/>
                </a:ext>
              </a:extLst>
            </p:cNvPr>
            <p:cNvSpPr/>
            <p:nvPr/>
          </p:nvSpPr>
          <p:spPr>
            <a:xfrm>
              <a:off x="4285722" y="850757"/>
              <a:ext cx="64824" cy="80135"/>
            </a:xfrm>
            <a:custGeom>
              <a:avLst/>
              <a:gdLst/>
              <a:ahLst/>
              <a:cxnLst/>
              <a:rect l="l" t="t" r="r" b="b"/>
              <a:pathLst>
                <a:path w="1829" h="2261" extrusionOk="0">
                  <a:moveTo>
                    <a:pt x="915" y="1"/>
                  </a:moveTo>
                  <a:cubicBezTo>
                    <a:pt x="461" y="1"/>
                    <a:pt x="75" y="332"/>
                    <a:pt x="11" y="781"/>
                  </a:cubicBezTo>
                  <a:cubicBezTo>
                    <a:pt x="1" y="874"/>
                    <a:pt x="64" y="960"/>
                    <a:pt x="158" y="976"/>
                  </a:cubicBezTo>
                  <a:cubicBezTo>
                    <a:pt x="165" y="977"/>
                    <a:pt x="172" y="977"/>
                    <a:pt x="179" y="977"/>
                  </a:cubicBezTo>
                  <a:cubicBezTo>
                    <a:pt x="264" y="977"/>
                    <a:pt x="339" y="916"/>
                    <a:pt x="352" y="829"/>
                  </a:cubicBezTo>
                  <a:cubicBezTo>
                    <a:pt x="390" y="549"/>
                    <a:pt x="630" y="342"/>
                    <a:pt x="910" y="342"/>
                  </a:cubicBezTo>
                  <a:lnTo>
                    <a:pt x="922" y="342"/>
                  </a:lnTo>
                  <a:cubicBezTo>
                    <a:pt x="1214" y="350"/>
                    <a:pt x="1458" y="582"/>
                    <a:pt x="1472" y="878"/>
                  </a:cubicBezTo>
                  <a:cubicBezTo>
                    <a:pt x="1481" y="1031"/>
                    <a:pt x="1428" y="1182"/>
                    <a:pt x="1319" y="1294"/>
                  </a:cubicBezTo>
                  <a:cubicBezTo>
                    <a:pt x="1211" y="1410"/>
                    <a:pt x="1064" y="1470"/>
                    <a:pt x="910" y="1470"/>
                  </a:cubicBezTo>
                  <a:cubicBezTo>
                    <a:pt x="813" y="1470"/>
                    <a:pt x="739" y="1548"/>
                    <a:pt x="739" y="1642"/>
                  </a:cubicBezTo>
                  <a:lnTo>
                    <a:pt x="739" y="2092"/>
                  </a:lnTo>
                  <a:cubicBezTo>
                    <a:pt x="739" y="2185"/>
                    <a:pt x="813" y="2261"/>
                    <a:pt x="910" y="2261"/>
                  </a:cubicBezTo>
                  <a:cubicBezTo>
                    <a:pt x="1004" y="2261"/>
                    <a:pt x="1080" y="2185"/>
                    <a:pt x="1080" y="2092"/>
                  </a:cubicBezTo>
                  <a:lnTo>
                    <a:pt x="1080" y="1796"/>
                  </a:lnTo>
                  <a:cubicBezTo>
                    <a:pt x="1267" y="1762"/>
                    <a:pt x="1436" y="1668"/>
                    <a:pt x="1566" y="1530"/>
                  </a:cubicBezTo>
                  <a:cubicBezTo>
                    <a:pt x="1739" y="1350"/>
                    <a:pt x="1829" y="1111"/>
                    <a:pt x="1813" y="859"/>
                  </a:cubicBezTo>
                  <a:cubicBezTo>
                    <a:pt x="1791" y="387"/>
                    <a:pt x="1401" y="13"/>
                    <a:pt x="929" y="1"/>
                  </a:cubicBezTo>
                  <a:cubicBezTo>
                    <a:pt x="925" y="1"/>
                    <a:pt x="920" y="1"/>
                    <a:pt x="9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7" name="TextBox 56">
            <a:extLst>
              <a:ext uri="{FF2B5EF4-FFF2-40B4-BE49-F238E27FC236}">
                <a16:creationId xmlns:a16="http://schemas.microsoft.com/office/drawing/2014/main" id="{0D056784-821D-5ECF-7A2D-EF77B2964DBD}"/>
              </a:ext>
            </a:extLst>
          </p:cNvPr>
          <p:cNvSpPr txBox="1"/>
          <p:nvPr/>
        </p:nvSpPr>
        <p:spPr>
          <a:xfrm>
            <a:off x="3379246" y="1231421"/>
            <a:ext cx="407862" cy="769441"/>
          </a:xfrm>
          <a:prstGeom prst="rect">
            <a:avLst/>
          </a:prstGeom>
          <a:noFill/>
        </p:spPr>
        <p:txBody>
          <a:bodyPr wrap="square" rtlCol="0">
            <a:spAutoFit/>
          </a:bodyPr>
          <a:lstStyle/>
          <a:p>
            <a:r>
              <a:rPr lang="en" altLang="ko-KR" sz="4400" b="1" dirty="0">
                <a:solidFill>
                  <a:schemeClr val="bg2"/>
                </a:solidFill>
              </a:rPr>
              <a:t>S</a:t>
            </a:r>
            <a:endParaRPr kumimoji="1" lang="ko-KR" altLang="en-US" sz="4400" dirty="0">
              <a:solidFill>
                <a:schemeClr val="bg2"/>
              </a:solidFill>
            </a:endParaRPr>
          </a:p>
        </p:txBody>
      </p:sp>
      <p:sp>
        <p:nvSpPr>
          <p:cNvPr id="59" name="TextBox 58">
            <a:extLst>
              <a:ext uri="{FF2B5EF4-FFF2-40B4-BE49-F238E27FC236}">
                <a16:creationId xmlns:a16="http://schemas.microsoft.com/office/drawing/2014/main" id="{143B7646-8B3E-008E-5374-EB05B9A2D57A}"/>
              </a:ext>
            </a:extLst>
          </p:cNvPr>
          <p:cNvSpPr txBox="1"/>
          <p:nvPr/>
        </p:nvSpPr>
        <p:spPr>
          <a:xfrm>
            <a:off x="5339914" y="1543283"/>
            <a:ext cx="407862" cy="769441"/>
          </a:xfrm>
          <a:prstGeom prst="rect">
            <a:avLst/>
          </a:prstGeom>
          <a:noFill/>
        </p:spPr>
        <p:txBody>
          <a:bodyPr wrap="square" rtlCol="0">
            <a:spAutoFit/>
          </a:bodyPr>
          <a:lstStyle/>
          <a:p>
            <a:r>
              <a:rPr kumimoji="1" lang="en" altLang="ko-KR" sz="4400" b="1" dirty="0">
                <a:solidFill>
                  <a:schemeClr val="bg2"/>
                </a:solidFill>
              </a:rPr>
              <a:t>W</a:t>
            </a:r>
            <a:endParaRPr kumimoji="1" lang="ko-KR" altLang="en-US" sz="4400" dirty="0">
              <a:solidFill>
                <a:schemeClr val="bg2"/>
              </a:solidFill>
            </a:endParaRPr>
          </a:p>
        </p:txBody>
      </p:sp>
      <p:sp>
        <p:nvSpPr>
          <p:cNvPr id="60" name="TextBox 59">
            <a:extLst>
              <a:ext uri="{FF2B5EF4-FFF2-40B4-BE49-F238E27FC236}">
                <a16:creationId xmlns:a16="http://schemas.microsoft.com/office/drawing/2014/main" id="{00836D71-DF94-7AF0-FA9B-0F579A781B2F}"/>
              </a:ext>
            </a:extLst>
          </p:cNvPr>
          <p:cNvSpPr txBox="1"/>
          <p:nvPr/>
        </p:nvSpPr>
        <p:spPr>
          <a:xfrm>
            <a:off x="3152946" y="3047247"/>
            <a:ext cx="407862" cy="769441"/>
          </a:xfrm>
          <a:prstGeom prst="rect">
            <a:avLst/>
          </a:prstGeom>
          <a:noFill/>
        </p:spPr>
        <p:txBody>
          <a:bodyPr wrap="square" rtlCol="0">
            <a:spAutoFit/>
          </a:bodyPr>
          <a:lstStyle/>
          <a:p>
            <a:r>
              <a:rPr kumimoji="1" lang="en" altLang="ko-KR" sz="4400" b="1" dirty="0">
                <a:solidFill>
                  <a:schemeClr val="bg2"/>
                </a:solidFill>
              </a:rPr>
              <a:t>O</a:t>
            </a:r>
            <a:endParaRPr kumimoji="1" lang="ko-KR" altLang="en-US" sz="4400" dirty="0">
              <a:solidFill>
                <a:schemeClr val="bg2"/>
              </a:solidFill>
            </a:endParaRPr>
          </a:p>
        </p:txBody>
      </p:sp>
      <p:sp>
        <p:nvSpPr>
          <p:cNvPr id="61" name="TextBox 60">
            <a:extLst>
              <a:ext uri="{FF2B5EF4-FFF2-40B4-BE49-F238E27FC236}">
                <a16:creationId xmlns:a16="http://schemas.microsoft.com/office/drawing/2014/main" id="{DF73874D-4686-C2CB-A46F-E9498881921E}"/>
              </a:ext>
            </a:extLst>
          </p:cNvPr>
          <p:cNvSpPr txBox="1"/>
          <p:nvPr/>
        </p:nvSpPr>
        <p:spPr>
          <a:xfrm>
            <a:off x="5243512" y="3306487"/>
            <a:ext cx="407862" cy="769441"/>
          </a:xfrm>
          <a:prstGeom prst="rect">
            <a:avLst/>
          </a:prstGeom>
          <a:noFill/>
        </p:spPr>
        <p:txBody>
          <a:bodyPr wrap="square" rtlCol="0">
            <a:spAutoFit/>
          </a:bodyPr>
          <a:lstStyle/>
          <a:p>
            <a:r>
              <a:rPr kumimoji="1" lang="en" altLang="ko-KR" sz="4400" b="1" dirty="0">
                <a:solidFill>
                  <a:schemeClr val="bg2"/>
                </a:solidFill>
              </a:rPr>
              <a:t>T</a:t>
            </a:r>
            <a:endParaRPr kumimoji="1" lang="ko-KR" altLang="en-US" sz="4400" dirty="0">
              <a:solidFill>
                <a:schemeClr val="bg2"/>
              </a:solidFill>
            </a:endParaRPr>
          </a:p>
        </p:txBody>
      </p:sp>
    </p:spTree>
    <p:extLst>
      <p:ext uri="{BB962C8B-B14F-4D97-AF65-F5344CB8AC3E}">
        <p14:creationId xmlns:p14="http://schemas.microsoft.com/office/powerpoint/2010/main" val="20254396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970" name="Google Shape;1466;p46">
            <a:extLst>
              <a:ext uri="{FF2B5EF4-FFF2-40B4-BE49-F238E27FC236}">
                <a16:creationId xmlns:a16="http://schemas.microsoft.com/office/drawing/2014/main" id="{9B431136-478A-A49A-43A5-4660DB90EE91}"/>
              </a:ext>
            </a:extLst>
          </p:cNvPr>
          <p:cNvSpPr/>
          <p:nvPr/>
        </p:nvSpPr>
        <p:spPr>
          <a:xfrm>
            <a:off x="8570314" y="2277815"/>
            <a:ext cx="559392" cy="530100"/>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accent4">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1487;p46">
            <a:extLst>
              <a:ext uri="{FF2B5EF4-FFF2-40B4-BE49-F238E27FC236}">
                <a16:creationId xmlns:a16="http://schemas.microsoft.com/office/drawing/2014/main" id="{D3D6E09C-6649-0D38-9FC8-8047B31C0E9B}"/>
              </a:ext>
            </a:extLst>
          </p:cNvPr>
          <p:cNvSpPr/>
          <p:nvPr/>
        </p:nvSpPr>
        <p:spPr>
          <a:xfrm>
            <a:off x="5461924" y="3701500"/>
            <a:ext cx="570757" cy="540871"/>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63" name="Google Shape;963;p35"/>
          <p:cNvSpPr txBox="1">
            <a:spLocks noGrp="1"/>
          </p:cNvSpPr>
          <p:nvPr>
            <p:ph type="title"/>
          </p:nvPr>
        </p:nvSpPr>
        <p:spPr>
          <a:xfrm>
            <a:off x="442205" y="206356"/>
            <a:ext cx="8282174" cy="572700"/>
          </a:xfrm>
          <a:prstGeom prst="rect">
            <a:avLst/>
          </a:prstGeom>
        </p:spPr>
        <p:txBody>
          <a:bodyPr spcFirstLastPara="1" wrap="square" lIns="91425" tIns="91425" rIns="91425" bIns="91425" anchor="ctr" anchorCtr="0">
            <a:noAutofit/>
          </a:bodyPr>
          <a:lstStyle/>
          <a:p>
            <a:r>
              <a:rPr lang="en" altLang="ko-KR" b="1" dirty="0"/>
              <a:t>Strategic Analysis</a:t>
            </a:r>
            <a:r>
              <a:rPr lang="ko-KR" altLang="en-US" b="1" dirty="0"/>
              <a:t> </a:t>
            </a:r>
            <a:r>
              <a:rPr lang="en-US" altLang="ko-KR" b="1" dirty="0"/>
              <a:t>–</a:t>
            </a:r>
            <a:r>
              <a:rPr lang="ko-KR" altLang="en-US" b="1" dirty="0"/>
              <a:t> </a:t>
            </a:r>
            <a:r>
              <a:rPr lang="en-US" altLang="ko-KR" dirty="0"/>
              <a:t>5</a:t>
            </a:r>
            <a:r>
              <a:rPr lang="ko-KR" altLang="en-US" dirty="0"/>
              <a:t> </a:t>
            </a:r>
            <a:r>
              <a:rPr lang="en-US" altLang="ko-KR" dirty="0"/>
              <a:t>Forces Model</a:t>
            </a:r>
            <a:endParaRPr lang="en" altLang="ko-KR" b="1" dirty="0"/>
          </a:p>
        </p:txBody>
      </p:sp>
      <p:grpSp>
        <p:nvGrpSpPr>
          <p:cNvPr id="9" name="Google Shape;1454;p46">
            <a:extLst>
              <a:ext uri="{FF2B5EF4-FFF2-40B4-BE49-F238E27FC236}">
                <a16:creationId xmlns:a16="http://schemas.microsoft.com/office/drawing/2014/main" id="{699EF55B-485F-9949-2D1F-DDB2F897F611}"/>
              </a:ext>
            </a:extLst>
          </p:cNvPr>
          <p:cNvGrpSpPr/>
          <p:nvPr/>
        </p:nvGrpSpPr>
        <p:grpSpPr>
          <a:xfrm>
            <a:off x="135695" y="1914300"/>
            <a:ext cx="2328393" cy="807879"/>
            <a:chOff x="504582" y="3798149"/>
            <a:chExt cx="2328393" cy="807879"/>
          </a:xfrm>
        </p:grpSpPr>
        <p:sp>
          <p:nvSpPr>
            <p:cNvPr id="10" name="Google Shape;1455;p46">
              <a:extLst>
                <a:ext uri="{FF2B5EF4-FFF2-40B4-BE49-F238E27FC236}">
                  <a16:creationId xmlns:a16="http://schemas.microsoft.com/office/drawing/2014/main" id="{2C720E24-2D40-5C5F-31B5-05424C8B97BF}"/>
                </a:ext>
              </a:extLst>
            </p:cNvPr>
            <p:cNvSpPr txBox="1"/>
            <p:nvPr/>
          </p:nvSpPr>
          <p:spPr>
            <a:xfrm>
              <a:off x="720075" y="3798149"/>
              <a:ext cx="2112900" cy="517627"/>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dirty="0">
                  <a:solidFill>
                    <a:schemeClr val="lt1"/>
                  </a:solidFill>
                  <a:latin typeface="Poppins"/>
                  <a:ea typeface="Poppins"/>
                  <a:cs typeface="Poppins"/>
                  <a:sym typeface="Poppins"/>
                </a:rPr>
                <a:t>Low</a:t>
              </a:r>
              <a:endParaRPr sz="1800" b="1" dirty="0">
                <a:solidFill>
                  <a:schemeClr val="lt1"/>
                </a:solidFill>
                <a:latin typeface="Poppins"/>
                <a:ea typeface="Poppins"/>
                <a:cs typeface="Poppins"/>
                <a:sym typeface="Poppins"/>
              </a:endParaRPr>
            </a:p>
          </p:txBody>
        </p:sp>
        <p:sp>
          <p:nvSpPr>
            <p:cNvPr id="11" name="Google Shape;1456;p46">
              <a:extLst>
                <a:ext uri="{FF2B5EF4-FFF2-40B4-BE49-F238E27FC236}">
                  <a16:creationId xmlns:a16="http://schemas.microsoft.com/office/drawing/2014/main" id="{20D0C346-C1FF-0E25-07C1-29144A7982D9}"/>
                </a:ext>
              </a:extLst>
            </p:cNvPr>
            <p:cNvSpPr txBox="1"/>
            <p:nvPr/>
          </p:nvSpPr>
          <p:spPr>
            <a:xfrm>
              <a:off x="504582" y="4075928"/>
              <a:ext cx="2328393" cy="530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tLang="ko-KR" sz="1050" dirty="0">
                  <a:latin typeface="Poppins" pitchFamily="2" charset="0"/>
                  <a:cs typeface="Poppins" pitchFamily="2" charset="0"/>
                </a:rPr>
                <a:t>multiple suppliers or the company can develop its own proprietary technologies</a:t>
              </a:r>
              <a:endParaRPr sz="1300" dirty="0">
                <a:solidFill>
                  <a:schemeClr val="dk1"/>
                </a:solidFill>
                <a:latin typeface="Poppins" pitchFamily="2" charset="0"/>
                <a:ea typeface="Poppins Light"/>
                <a:cs typeface="Poppins" pitchFamily="2" charset="0"/>
                <a:sym typeface="Poppins Light"/>
              </a:endParaRPr>
            </a:p>
          </p:txBody>
        </p:sp>
      </p:grpSp>
      <p:grpSp>
        <p:nvGrpSpPr>
          <p:cNvPr id="15" name="Google Shape;1460;p46">
            <a:extLst>
              <a:ext uri="{FF2B5EF4-FFF2-40B4-BE49-F238E27FC236}">
                <a16:creationId xmlns:a16="http://schemas.microsoft.com/office/drawing/2014/main" id="{B899BA96-E738-F8A4-9EEC-F6EBC5ADAEB7}"/>
              </a:ext>
            </a:extLst>
          </p:cNvPr>
          <p:cNvGrpSpPr/>
          <p:nvPr/>
        </p:nvGrpSpPr>
        <p:grpSpPr>
          <a:xfrm>
            <a:off x="3152805" y="1905014"/>
            <a:ext cx="2292393" cy="924591"/>
            <a:chOff x="6131532" y="3681462"/>
            <a:chExt cx="2292393" cy="924591"/>
          </a:xfrm>
        </p:grpSpPr>
        <p:sp>
          <p:nvSpPr>
            <p:cNvPr id="16" name="Google Shape;1461;p46">
              <a:extLst>
                <a:ext uri="{FF2B5EF4-FFF2-40B4-BE49-F238E27FC236}">
                  <a16:creationId xmlns:a16="http://schemas.microsoft.com/office/drawing/2014/main" id="{1B5CA01F-80D8-30F5-7004-848F5D694C2C}"/>
                </a:ext>
              </a:extLst>
            </p:cNvPr>
            <p:cNvSpPr txBox="1"/>
            <p:nvPr/>
          </p:nvSpPr>
          <p:spPr>
            <a:xfrm>
              <a:off x="6311025" y="3681462"/>
              <a:ext cx="2112900" cy="540027"/>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US" sz="1800" b="1" dirty="0">
                  <a:solidFill>
                    <a:schemeClr val="lt1"/>
                  </a:solidFill>
                  <a:latin typeface="Poppins"/>
                  <a:ea typeface="Poppins"/>
                  <a:cs typeface="Poppins"/>
                  <a:sym typeface="Poppins"/>
                </a:rPr>
                <a:t>Moderate</a:t>
              </a:r>
              <a:endParaRPr sz="1800" b="1" dirty="0">
                <a:solidFill>
                  <a:schemeClr val="lt1"/>
                </a:solidFill>
                <a:latin typeface="Poppins"/>
                <a:ea typeface="Poppins"/>
                <a:cs typeface="Poppins"/>
                <a:sym typeface="Poppins"/>
              </a:endParaRPr>
            </a:p>
          </p:txBody>
        </p:sp>
        <p:sp>
          <p:nvSpPr>
            <p:cNvPr id="17" name="Google Shape;1462;p46">
              <a:extLst>
                <a:ext uri="{FF2B5EF4-FFF2-40B4-BE49-F238E27FC236}">
                  <a16:creationId xmlns:a16="http://schemas.microsoft.com/office/drawing/2014/main" id="{324BDE30-BC6E-1E3C-2F5F-F5F2A8E5F7D0}"/>
                </a:ext>
              </a:extLst>
            </p:cNvPr>
            <p:cNvSpPr txBox="1"/>
            <p:nvPr/>
          </p:nvSpPr>
          <p:spPr>
            <a:xfrm>
              <a:off x="6131532" y="3983790"/>
              <a:ext cx="2292393" cy="622263"/>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tLang="ko-KR" sz="1050" dirty="0">
                  <a:latin typeface="Poppins" pitchFamily="2" charset="0"/>
                  <a:cs typeface="Poppins" pitchFamily="2" charset="0"/>
                </a:rPr>
                <a:t>The focus on evidence-based treatment experiences differentiates company</a:t>
              </a:r>
              <a:endParaRPr sz="1050" dirty="0">
                <a:solidFill>
                  <a:schemeClr val="dk1"/>
                </a:solidFill>
                <a:latin typeface="Poppins" pitchFamily="2" charset="0"/>
                <a:ea typeface="Poppins Light"/>
                <a:cs typeface="Poppins" pitchFamily="2" charset="0"/>
                <a:sym typeface="Poppins Light"/>
              </a:endParaRPr>
            </a:p>
          </p:txBody>
        </p:sp>
      </p:grpSp>
      <p:grpSp>
        <p:nvGrpSpPr>
          <p:cNvPr id="18" name="Google Shape;1463;p46">
            <a:extLst>
              <a:ext uri="{FF2B5EF4-FFF2-40B4-BE49-F238E27FC236}">
                <a16:creationId xmlns:a16="http://schemas.microsoft.com/office/drawing/2014/main" id="{03CA4B6F-0AA9-70F4-FD64-F777D7209339}"/>
              </a:ext>
            </a:extLst>
          </p:cNvPr>
          <p:cNvGrpSpPr/>
          <p:nvPr/>
        </p:nvGrpSpPr>
        <p:grpSpPr>
          <a:xfrm>
            <a:off x="3349020" y="561499"/>
            <a:ext cx="2112904" cy="935015"/>
            <a:chOff x="6311025" y="1993300"/>
            <a:chExt cx="2112904" cy="935015"/>
          </a:xfrm>
        </p:grpSpPr>
        <p:sp>
          <p:nvSpPr>
            <p:cNvPr id="19" name="Google Shape;1464;p46">
              <a:extLst>
                <a:ext uri="{FF2B5EF4-FFF2-40B4-BE49-F238E27FC236}">
                  <a16:creationId xmlns:a16="http://schemas.microsoft.com/office/drawing/2014/main" id="{BF8A2A83-D4E2-F69E-FD5B-BB9FE1753323}"/>
                </a:ext>
              </a:extLst>
            </p:cNvPr>
            <p:cNvSpPr txBox="1"/>
            <p:nvPr/>
          </p:nvSpPr>
          <p:spPr>
            <a:xfrm>
              <a:off x="6311029" y="1993300"/>
              <a:ext cx="2112900" cy="522982"/>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dirty="0">
                  <a:solidFill>
                    <a:schemeClr val="lt1"/>
                  </a:solidFill>
                  <a:latin typeface="Poppins"/>
                  <a:ea typeface="Poppins"/>
                  <a:cs typeface="Poppins"/>
                  <a:sym typeface="Poppins"/>
                </a:rPr>
                <a:t>High</a:t>
              </a:r>
              <a:endParaRPr sz="1800" b="1" dirty="0">
                <a:solidFill>
                  <a:schemeClr val="lt1"/>
                </a:solidFill>
                <a:latin typeface="Poppins"/>
                <a:ea typeface="Poppins"/>
                <a:cs typeface="Poppins"/>
                <a:sym typeface="Poppins"/>
              </a:endParaRPr>
            </a:p>
          </p:txBody>
        </p:sp>
        <p:sp>
          <p:nvSpPr>
            <p:cNvPr id="20" name="Google Shape;1465;p46">
              <a:extLst>
                <a:ext uri="{FF2B5EF4-FFF2-40B4-BE49-F238E27FC236}">
                  <a16:creationId xmlns:a16="http://schemas.microsoft.com/office/drawing/2014/main" id="{002021E7-1FBE-692D-3541-9E39A2631F38}"/>
                </a:ext>
              </a:extLst>
            </p:cNvPr>
            <p:cNvSpPr txBox="1"/>
            <p:nvPr/>
          </p:nvSpPr>
          <p:spPr>
            <a:xfrm>
              <a:off x="6311025" y="2355616"/>
              <a:ext cx="2112900" cy="572699"/>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tLang="ko-KR" sz="1050" dirty="0">
                  <a:latin typeface="Poppins" pitchFamily="2" charset="0"/>
                  <a:cs typeface="Poppins" pitchFamily="2" charset="0"/>
                </a:rPr>
                <a:t>The mental health treatment market is increasing rapidly</a:t>
              </a:r>
              <a:endParaRPr sz="1300" dirty="0">
                <a:solidFill>
                  <a:schemeClr val="dk1"/>
                </a:solidFill>
                <a:latin typeface="Poppins" pitchFamily="2" charset="0"/>
                <a:ea typeface="Poppins Light"/>
                <a:cs typeface="Poppins" pitchFamily="2" charset="0"/>
                <a:sym typeface="Poppins Light"/>
              </a:endParaRPr>
            </a:p>
          </p:txBody>
        </p:sp>
      </p:grpSp>
      <p:sp>
        <p:nvSpPr>
          <p:cNvPr id="21" name="Google Shape;1466;p46">
            <a:extLst>
              <a:ext uri="{FF2B5EF4-FFF2-40B4-BE49-F238E27FC236}">
                <a16:creationId xmlns:a16="http://schemas.microsoft.com/office/drawing/2014/main" id="{1C1C298F-3C6E-45DF-E4F8-2151CED244A7}"/>
              </a:ext>
            </a:extLst>
          </p:cNvPr>
          <p:cNvSpPr/>
          <p:nvPr/>
        </p:nvSpPr>
        <p:spPr>
          <a:xfrm>
            <a:off x="2370522" y="2276982"/>
            <a:ext cx="559392" cy="530100"/>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475;p46">
            <a:extLst>
              <a:ext uri="{FF2B5EF4-FFF2-40B4-BE49-F238E27FC236}">
                <a16:creationId xmlns:a16="http://schemas.microsoft.com/office/drawing/2014/main" id="{72AA3F44-B15B-B9F8-B362-F9D9D5883B01}"/>
              </a:ext>
            </a:extLst>
          </p:cNvPr>
          <p:cNvSpPr/>
          <p:nvPr/>
        </p:nvSpPr>
        <p:spPr>
          <a:xfrm>
            <a:off x="5461924" y="832458"/>
            <a:ext cx="570757" cy="540871"/>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 name="Google Shape;1476;p46">
            <a:extLst>
              <a:ext uri="{FF2B5EF4-FFF2-40B4-BE49-F238E27FC236}">
                <a16:creationId xmlns:a16="http://schemas.microsoft.com/office/drawing/2014/main" id="{AF3B7E4D-67A3-3EED-DB3C-37036BF3E84A}"/>
              </a:ext>
            </a:extLst>
          </p:cNvPr>
          <p:cNvGrpSpPr/>
          <p:nvPr/>
        </p:nvGrpSpPr>
        <p:grpSpPr>
          <a:xfrm>
            <a:off x="7943535" y="2873443"/>
            <a:ext cx="495060" cy="495399"/>
            <a:chOff x="4982313" y="3192986"/>
            <a:chExt cx="413791" cy="414075"/>
          </a:xfrm>
        </p:grpSpPr>
        <p:sp>
          <p:nvSpPr>
            <p:cNvPr id="32" name="Google Shape;1477;p46">
              <a:extLst>
                <a:ext uri="{FF2B5EF4-FFF2-40B4-BE49-F238E27FC236}">
                  <a16:creationId xmlns:a16="http://schemas.microsoft.com/office/drawing/2014/main" id="{D1686EAC-F560-5136-73BD-1D4529BBF7FA}"/>
                </a:ext>
              </a:extLst>
            </p:cNvPr>
            <p:cNvSpPr/>
            <p:nvPr/>
          </p:nvSpPr>
          <p:spPr>
            <a:xfrm>
              <a:off x="5135815" y="3219391"/>
              <a:ext cx="106788" cy="106788"/>
            </a:xfrm>
            <a:custGeom>
              <a:avLst/>
              <a:gdLst/>
              <a:ahLst/>
              <a:cxnLst/>
              <a:rect l="l" t="t" r="r" b="b"/>
              <a:pathLst>
                <a:path w="3013" h="3013" extrusionOk="0">
                  <a:moveTo>
                    <a:pt x="1507" y="342"/>
                  </a:moveTo>
                  <a:cubicBezTo>
                    <a:pt x="2147" y="342"/>
                    <a:pt x="2672" y="863"/>
                    <a:pt x="2672" y="1507"/>
                  </a:cubicBezTo>
                  <a:cubicBezTo>
                    <a:pt x="2672" y="2148"/>
                    <a:pt x="2147" y="2672"/>
                    <a:pt x="1507" y="2672"/>
                  </a:cubicBezTo>
                  <a:cubicBezTo>
                    <a:pt x="862" y="2672"/>
                    <a:pt x="341" y="2148"/>
                    <a:pt x="341" y="1507"/>
                  </a:cubicBezTo>
                  <a:cubicBezTo>
                    <a:pt x="341" y="863"/>
                    <a:pt x="862" y="342"/>
                    <a:pt x="1507" y="342"/>
                  </a:cubicBezTo>
                  <a:close/>
                  <a:moveTo>
                    <a:pt x="1507" y="1"/>
                  </a:moveTo>
                  <a:cubicBezTo>
                    <a:pt x="675" y="1"/>
                    <a:pt x="1" y="675"/>
                    <a:pt x="1" y="1507"/>
                  </a:cubicBezTo>
                  <a:cubicBezTo>
                    <a:pt x="1" y="2339"/>
                    <a:pt x="675" y="3013"/>
                    <a:pt x="1507" y="3013"/>
                  </a:cubicBezTo>
                  <a:cubicBezTo>
                    <a:pt x="2338" y="3013"/>
                    <a:pt x="3013" y="2339"/>
                    <a:pt x="3013" y="1507"/>
                  </a:cubicBezTo>
                  <a:cubicBezTo>
                    <a:pt x="3013" y="675"/>
                    <a:pt x="2338" y="1"/>
                    <a:pt x="15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78;p46">
              <a:extLst>
                <a:ext uri="{FF2B5EF4-FFF2-40B4-BE49-F238E27FC236}">
                  <a16:creationId xmlns:a16="http://schemas.microsoft.com/office/drawing/2014/main" id="{F46DB34A-3545-8E34-CC12-63077AC69EA0}"/>
                </a:ext>
              </a:extLst>
            </p:cNvPr>
            <p:cNvSpPr/>
            <p:nvPr/>
          </p:nvSpPr>
          <p:spPr>
            <a:xfrm>
              <a:off x="5183060" y="3245441"/>
              <a:ext cx="12263" cy="33351"/>
            </a:xfrm>
            <a:custGeom>
              <a:avLst/>
              <a:gdLst/>
              <a:ahLst/>
              <a:cxnLst/>
              <a:rect l="l" t="t" r="r" b="b"/>
              <a:pathLst>
                <a:path w="346" h="941" extrusionOk="0">
                  <a:moveTo>
                    <a:pt x="174" y="0"/>
                  </a:moveTo>
                  <a:cubicBezTo>
                    <a:pt x="80" y="0"/>
                    <a:pt x="1" y="79"/>
                    <a:pt x="1" y="173"/>
                  </a:cubicBezTo>
                  <a:lnTo>
                    <a:pt x="1" y="772"/>
                  </a:lnTo>
                  <a:cubicBezTo>
                    <a:pt x="1" y="865"/>
                    <a:pt x="80" y="941"/>
                    <a:pt x="174" y="941"/>
                  </a:cubicBezTo>
                  <a:cubicBezTo>
                    <a:pt x="267" y="941"/>
                    <a:pt x="345" y="865"/>
                    <a:pt x="345" y="772"/>
                  </a:cubicBezTo>
                  <a:lnTo>
                    <a:pt x="345" y="173"/>
                  </a:lnTo>
                  <a:cubicBezTo>
                    <a:pt x="345" y="79"/>
                    <a:pt x="267" y="0"/>
                    <a:pt x="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79;p46">
              <a:extLst>
                <a:ext uri="{FF2B5EF4-FFF2-40B4-BE49-F238E27FC236}">
                  <a16:creationId xmlns:a16="http://schemas.microsoft.com/office/drawing/2014/main" id="{B86C028D-596B-6BE9-4FEF-4C8002D1159D}"/>
                </a:ext>
              </a:extLst>
            </p:cNvPr>
            <p:cNvSpPr/>
            <p:nvPr/>
          </p:nvSpPr>
          <p:spPr>
            <a:xfrm>
              <a:off x="4982313" y="3192986"/>
              <a:ext cx="413791" cy="414075"/>
            </a:xfrm>
            <a:custGeom>
              <a:avLst/>
              <a:gdLst/>
              <a:ahLst/>
              <a:cxnLst/>
              <a:rect l="l" t="t" r="r" b="b"/>
              <a:pathLst>
                <a:path w="11675" h="11683" extrusionOk="0">
                  <a:moveTo>
                    <a:pt x="2155" y="345"/>
                  </a:moveTo>
                  <a:cubicBezTo>
                    <a:pt x="2162" y="345"/>
                    <a:pt x="2165" y="349"/>
                    <a:pt x="2165" y="356"/>
                  </a:cubicBezTo>
                  <a:lnTo>
                    <a:pt x="2165" y="1990"/>
                  </a:lnTo>
                  <a:cubicBezTo>
                    <a:pt x="2165" y="2084"/>
                    <a:pt x="2245" y="2158"/>
                    <a:pt x="2338" y="2158"/>
                  </a:cubicBezTo>
                  <a:lnTo>
                    <a:pt x="2799" y="2158"/>
                  </a:lnTo>
                  <a:cubicBezTo>
                    <a:pt x="2833" y="2158"/>
                    <a:pt x="2848" y="2181"/>
                    <a:pt x="2852" y="2193"/>
                  </a:cubicBezTo>
                  <a:cubicBezTo>
                    <a:pt x="2859" y="2203"/>
                    <a:pt x="2867" y="2229"/>
                    <a:pt x="2848" y="2255"/>
                  </a:cubicBezTo>
                  <a:lnTo>
                    <a:pt x="1889" y="3533"/>
                  </a:lnTo>
                  <a:cubicBezTo>
                    <a:pt x="1889" y="3533"/>
                    <a:pt x="1885" y="3537"/>
                    <a:pt x="1878" y="3537"/>
                  </a:cubicBezTo>
                  <a:cubicBezTo>
                    <a:pt x="1870" y="3537"/>
                    <a:pt x="1870" y="3533"/>
                    <a:pt x="1866" y="3533"/>
                  </a:cubicBezTo>
                  <a:lnTo>
                    <a:pt x="911" y="2255"/>
                  </a:lnTo>
                  <a:cubicBezTo>
                    <a:pt x="889" y="2229"/>
                    <a:pt x="896" y="2203"/>
                    <a:pt x="903" y="2193"/>
                  </a:cubicBezTo>
                  <a:cubicBezTo>
                    <a:pt x="911" y="2181"/>
                    <a:pt x="926" y="2158"/>
                    <a:pt x="956" y="2158"/>
                  </a:cubicBezTo>
                  <a:lnTo>
                    <a:pt x="1416" y="2158"/>
                  </a:lnTo>
                  <a:cubicBezTo>
                    <a:pt x="1510" y="2158"/>
                    <a:pt x="1589" y="2084"/>
                    <a:pt x="1589" y="1990"/>
                  </a:cubicBezTo>
                  <a:lnTo>
                    <a:pt x="1589" y="356"/>
                  </a:lnTo>
                  <a:cubicBezTo>
                    <a:pt x="1589" y="349"/>
                    <a:pt x="1593" y="345"/>
                    <a:pt x="1600" y="345"/>
                  </a:cubicBezTo>
                  <a:close/>
                  <a:moveTo>
                    <a:pt x="10074" y="345"/>
                  </a:moveTo>
                  <a:cubicBezTo>
                    <a:pt x="10078" y="345"/>
                    <a:pt x="10086" y="349"/>
                    <a:pt x="10086" y="356"/>
                  </a:cubicBezTo>
                  <a:lnTo>
                    <a:pt x="10086" y="1990"/>
                  </a:lnTo>
                  <a:cubicBezTo>
                    <a:pt x="10086" y="2084"/>
                    <a:pt x="10161" y="2158"/>
                    <a:pt x="10258" y="2158"/>
                  </a:cubicBezTo>
                  <a:lnTo>
                    <a:pt x="10719" y="2158"/>
                  </a:lnTo>
                  <a:cubicBezTo>
                    <a:pt x="10749" y="2158"/>
                    <a:pt x="10764" y="2181"/>
                    <a:pt x="10771" y="2193"/>
                  </a:cubicBezTo>
                  <a:cubicBezTo>
                    <a:pt x="10775" y="2203"/>
                    <a:pt x="10783" y="2229"/>
                    <a:pt x="10764" y="2255"/>
                  </a:cubicBezTo>
                  <a:lnTo>
                    <a:pt x="9808" y="3533"/>
                  </a:lnTo>
                  <a:cubicBezTo>
                    <a:pt x="9805" y="3533"/>
                    <a:pt x="9801" y="3537"/>
                    <a:pt x="9797" y="3537"/>
                  </a:cubicBezTo>
                  <a:cubicBezTo>
                    <a:pt x="9790" y="3537"/>
                    <a:pt x="9786" y="3533"/>
                    <a:pt x="9786" y="3533"/>
                  </a:cubicBezTo>
                  <a:lnTo>
                    <a:pt x="8827" y="2255"/>
                  </a:lnTo>
                  <a:cubicBezTo>
                    <a:pt x="8808" y="2229"/>
                    <a:pt x="8816" y="2203"/>
                    <a:pt x="8824" y="2193"/>
                  </a:cubicBezTo>
                  <a:cubicBezTo>
                    <a:pt x="8827" y="2181"/>
                    <a:pt x="8842" y="2158"/>
                    <a:pt x="8876" y="2158"/>
                  </a:cubicBezTo>
                  <a:lnTo>
                    <a:pt x="9336" y="2158"/>
                  </a:lnTo>
                  <a:cubicBezTo>
                    <a:pt x="9431" y="2158"/>
                    <a:pt x="9505" y="2084"/>
                    <a:pt x="9505" y="1990"/>
                  </a:cubicBezTo>
                  <a:lnTo>
                    <a:pt x="9505" y="356"/>
                  </a:lnTo>
                  <a:cubicBezTo>
                    <a:pt x="9505" y="349"/>
                    <a:pt x="9512" y="345"/>
                    <a:pt x="9521" y="345"/>
                  </a:cubicBezTo>
                  <a:close/>
                  <a:moveTo>
                    <a:pt x="5838" y="349"/>
                  </a:moveTo>
                  <a:cubicBezTo>
                    <a:pt x="6886" y="349"/>
                    <a:pt x="7740" y="1203"/>
                    <a:pt x="7740" y="2252"/>
                  </a:cubicBezTo>
                  <a:cubicBezTo>
                    <a:pt x="7740" y="3301"/>
                    <a:pt x="6886" y="4152"/>
                    <a:pt x="5838" y="4152"/>
                  </a:cubicBezTo>
                  <a:cubicBezTo>
                    <a:pt x="4788" y="4152"/>
                    <a:pt x="3934" y="3301"/>
                    <a:pt x="3934" y="2252"/>
                  </a:cubicBezTo>
                  <a:cubicBezTo>
                    <a:pt x="3934" y="1203"/>
                    <a:pt x="4788" y="349"/>
                    <a:pt x="5838" y="349"/>
                  </a:cubicBezTo>
                  <a:close/>
                  <a:moveTo>
                    <a:pt x="6115" y="4496"/>
                  </a:moveTo>
                  <a:cubicBezTo>
                    <a:pt x="6122" y="4496"/>
                    <a:pt x="6126" y="4500"/>
                    <a:pt x="6126" y="4508"/>
                  </a:cubicBezTo>
                  <a:lnTo>
                    <a:pt x="6126" y="6141"/>
                  </a:lnTo>
                  <a:cubicBezTo>
                    <a:pt x="6126" y="6234"/>
                    <a:pt x="6204" y="6313"/>
                    <a:pt x="6298" y="6313"/>
                  </a:cubicBezTo>
                  <a:lnTo>
                    <a:pt x="6759" y="6313"/>
                  </a:lnTo>
                  <a:cubicBezTo>
                    <a:pt x="6789" y="6313"/>
                    <a:pt x="6804" y="6332"/>
                    <a:pt x="6811" y="6343"/>
                  </a:cubicBezTo>
                  <a:cubicBezTo>
                    <a:pt x="6819" y="6358"/>
                    <a:pt x="6827" y="6381"/>
                    <a:pt x="6808" y="6407"/>
                  </a:cubicBezTo>
                  <a:lnTo>
                    <a:pt x="5848" y="7685"/>
                  </a:lnTo>
                  <a:cubicBezTo>
                    <a:pt x="5845" y="7685"/>
                    <a:pt x="5845" y="7688"/>
                    <a:pt x="5838" y="7688"/>
                  </a:cubicBezTo>
                  <a:cubicBezTo>
                    <a:pt x="5830" y="7688"/>
                    <a:pt x="5826" y="7685"/>
                    <a:pt x="5826" y="7685"/>
                  </a:cubicBezTo>
                  <a:lnTo>
                    <a:pt x="4867" y="6407"/>
                  </a:lnTo>
                  <a:cubicBezTo>
                    <a:pt x="4849" y="6381"/>
                    <a:pt x="4856" y="6358"/>
                    <a:pt x="4863" y="6343"/>
                  </a:cubicBezTo>
                  <a:cubicBezTo>
                    <a:pt x="4867" y="6332"/>
                    <a:pt x="4885" y="6313"/>
                    <a:pt x="4916" y="6313"/>
                  </a:cubicBezTo>
                  <a:lnTo>
                    <a:pt x="5376" y="6313"/>
                  </a:lnTo>
                  <a:cubicBezTo>
                    <a:pt x="5470" y="6313"/>
                    <a:pt x="5549" y="6234"/>
                    <a:pt x="5549" y="6141"/>
                  </a:cubicBezTo>
                  <a:lnTo>
                    <a:pt x="5549" y="4508"/>
                  </a:lnTo>
                  <a:cubicBezTo>
                    <a:pt x="5549" y="4500"/>
                    <a:pt x="5553" y="4496"/>
                    <a:pt x="5560" y="4496"/>
                  </a:cubicBezTo>
                  <a:close/>
                  <a:moveTo>
                    <a:pt x="1600" y="0"/>
                  </a:moveTo>
                  <a:cubicBezTo>
                    <a:pt x="1406" y="0"/>
                    <a:pt x="1248" y="161"/>
                    <a:pt x="1248" y="356"/>
                  </a:cubicBezTo>
                  <a:lnTo>
                    <a:pt x="1248" y="1818"/>
                  </a:lnTo>
                  <a:lnTo>
                    <a:pt x="956" y="1818"/>
                  </a:lnTo>
                  <a:cubicBezTo>
                    <a:pt x="802" y="1818"/>
                    <a:pt x="667" y="1904"/>
                    <a:pt x="596" y="2039"/>
                  </a:cubicBezTo>
                  <a:cubicBezTo>
                    <a:pt x="529" y="2177"/>
                    <a:pt x="543" y="2338"/>
                    <a:pt x="633" y="2458"/>
                  </a:cubicBezTo>
                  <a:lnTo>
                    <a:pt x="821" y="2705"/>
                  </a:lnTo>
                  <a:cubicBezTo>
                    <a:pt x="619" y="2788"/>
                    <a:pt x="439" y="2923"/>
                    <a:pt x="300" y="3092"/>
                  </a:cubicBezTo>
                  <a:cubicBezTo>
                    <a:pt x="105" y="3327"/>
                    <a:pt x="0" y="3627"/>
                    <a:pt x="0" y="3931"/>
                  </a:cubicBezTo>
                  <a:cubicBezTo>
                    <a:pt x="0" y="3983"/>
                    <a:pt x="4" y="4039"/>
                    <a:pt x="7" y="4092"/>
                  </a:cubicBezTo>
                  <a:lnTo>
                    <a:pt x="825" y="10723"/>
                  </a:lnTo>
                  <a:cubicBezTo>
                    <a:pt x="892" y="11270"/>
                    <a:pt x="1356" y="11682"/>
                    <a:pt x="1907" y="11682"/>
                  </a:cubicBezTo>
                  <a:lnTo>
                    <a:pt x="9768" y="11682"/>
                  </a:lnTo>
                  <a:cubicBezTo>
                    <a:pt x="10318" y="11682"/>
                    <a:pt x="10783" y="11270"/>
                    <a:pt x="10850" y="10723"/>
                  </a:cubicBezTo>
                  <a:lnTo>
                    <a:pt x="11446" y="5864"/>
                  </a:lnTo>
                  <a:cubicBezTo>
                    <a:pt x="11457" y="5770"/>
                    <a:pt x="11393" y="5684"/>
                    <a:pt x="11300" y="5672"/>
                  </a:cubicBezTo>
                  <a:cubicBezTo>
                    <a:pt x="11293" y="5671"/>
                    <a:pt x="11287" y="5671"/>
                    <a:pt x="11280" y="5671"/>
                  </a:cubicBezTo>
                  <a:cubicBezTo>
                    <a:pt x="11195" y="5671"/>
                    <a:pt x="11119" y="5736"/>
                    <a:pt x="11108" y="5822"/>
                  </a:cubicBezTo>
                  <a:lnTo>
                    <a:pt x="10513" y="10681"/>
                  </a:lnTo>
                  <a:cubicBezTo>
                    <a:pt x="10465" y="11056"/>
                    <a:pt x="10145" y="11341"/>
                    <a:pt x="9768" y="11341"/>
                  </a:cubicBezTo>
                  <a:lnTo>
                    <a:pt x="1907" y="11341"/>
                  </a:lnTo>
                  <a:cubicBezTo>
                    <a:pt x="1529" y="11341"/>
                    <a:pt x="1211" y="11056"/>
                    <a:pt x="1162" y="10681"/>
                  </a:cubicBezTo>
                  <a:lnTo>
                    <a:pt x="349" y="4050"/>
                  </a:lnTo>
                  <a:cubicBezTo>
                    <a:pt x="345" y="4009"/>
                    <a:pt x="341" y="3972"/>
                    <a:pt x="341" y="3931"/>
                  </a:cubicBezTo>
                  <a:cubicBezTo>
                    <a:pt x="341" y="3706"/>
                    <a:pt x="420" y="3485"/>
                    <a:pt x="562" y="3308"/>
                  </a:cubicBezTo>
                  <a:cubicBezTo>
                    <a:pt x="686" y="3159"/>
                    <a:pt x="851" y="3050"/>
                    <a:pt x="1034" y="2990"/>
                  </a:cubicBezTo>
                  <a:lnTo>
                    <a:pt x="1593" y="3735"/>
                  </a:lnTo>
                  <a:cubicBezTo>
                    <a:pt x="1660" y="3829"/>
                    <a:pt x="1765" y="3878"/>
                    <a:pt x="1878" y="3878"/>
                  </a:cubicBezTo>
                  <a:cubicBezTo>
                    <a:pt x="1990" y="3878"/>
                    <a:pt x="2094" y="3829"/>
                    <a:pt x="2162" y="3735"/>
                  </a:cubicBezTo>
                  <a:lnTo>
                    <a:pt x="3035" y="2575"/>
                  </a:lnTo>
                  <a:lnTo>
                    <a:pt x="3604" y="2458"/>
                  </a:lnTo>
                  <a:cubicBezTo>
                    <a:pt x="3687" y="3391"/>
                    <a:pt x="4346" y="4159"/>
                    <a:pt x="5219" y="4410"/>
                  </a:cubicBezTo>
                  <a:cubicBezTo>
                    <a:pt x="5212" y="4440"/>
                    <a:pt x="5205" y="4474"/>
                    <a:pt x="5205" y="4508"/>
                  </a:cubicBezTo>
                  <a:lnTo>
                    <a:pt x="5205" y="5028"/>
                  </a:lnTo>
                  <a:cubicBezTo>
                    <a:pt x="5155" y="5002"/>
                    <a:pt x="5103" y="4984"/>
                    <a:pt x="5051" y="4972"/>
                  </a:cubicBezTo>
                  <a:lnTo>
                    <a:pt x="1900" y="4294"/>
                  </a:lnTo>
                  <a:cubicBezTo>
                    <a:pt x="1854" y="4284"/>
                    <a:pt x="1809" y="4279"/>
                    <a:pt x="1763" y="4279"/>
                  </a:cubicBezTo>
                  <a:cubicBezTo>
                    <a:pt x="1609" y="4279"/>
                    <a:pt x="1461" y="4337"/>
                    <a:pt x="1342" y="4444"/>
                  </a:cubicBezTo>
                  <a:cubicBezTo>
                    <a:pt x="1192" y="4582"/>
                    <a:pt x="1117" y="4778"/>
                    <a:pt x="1140" y="4984"/>
                  </a:cubicBezTo>
                  <a:lnTo>
                    <a:pt x="1274" y="6115"/>
                  </a:lnTo>
                  <a:cubicBezTo>
                    <a:pt x="1282" y="6201"/>
                    <a:pt x="1356" y="6265"/>
                    <a:pt x="1443" y="6265"/>
                  </a:cubicBezTo>
                  <a:lnTo>
                    <a:pt x="1461" y="6265"/>
                  </a:lnTo>
                  <a:cubicBezTo>
                    <a:pt x="1555" y="6253"/>
                    <a:pt x="1622" y="6167"/>
                    <a:pt x="1612" y="6073"/>
                  </a:cubicBezTo>
                  <a:lnTo>
                    <a:pt x="1480" y="4942"/>
                  </a:lnTo>
                  <a:cubicBezTo>
                    <a:pt x="1469" y="4849"/>
                    <a:pt x="1503" y="4759"/>
                    <a:pt x="1574" y="4695"/>
                  </a:cubicBezTo>
                  <a:cubicBezTo>
                    <a:pt x="1626" y="4646"/>
                    <a:pt x="1693" y="4621"/>
                    <a:pt x="1765" y="4621"/>
                  </a:cubicBezTo>
                  <a:cubicBezTo>
                    <a:pt x="1786" y="4621"/>
                    <a:pt x="1807" y="4623"/>
                    <a:pt x="1828" y="4627"/>
                  </a:cubicBezTo>
                  <a:lnTo>
                    <a:pt x="4975" y="5305"/>
                  </a:lnTo>
                  <a:cubicBezTo>
                    <a:pt x="5110" y="5335"/>
                    <a:pt x="5205" y="5452"/>
                    <a:pt x="5205" y="5587"/>
                  </a:cubicBezTo>
                  <a:lnTo>
                    <a:pt x="5205" y="5969"/>
                  </a:lnTo>
                  <a:lnTo>
                    <a:pt x="4916" y="5969"/>
                  </a:lnTo>
                  <a:cubicBezTo>
                    <a:pt x="4762" y="5969"/>
                    <a:pt x="4624" y="6054"/>
                    <a:pt x="4556" y="6189"/>
                  </a:cubicBezTo>
                  <a:cubicBezTo>
                    <a:pt x="4489" y="6329"/>
                    <a:pt x="4503" y="6490"/>
                    <a:pt x="4593" y="6613"/>
                  </a:cubicBezTo>
                  <a:lnTo>
                    <a:pt x="5205" y="7426"/>
                  </a:lnTo>
                  <a:lnTo>
                    <a:pt x="5205" y="10315"/>
                  </a:lnTo>
                  <a:cubicBezTo>
                    <a:pt x="5205" y="10472"/>
                    <a:pt x="5077" y="10603"/>
                    <a:pt x="4916" y="10603"/>
                  </a:cubicBezTo>
                  <a:lnTo>
                    <a:pt x="2398" y="10603"/>
                  </a:lnTo>
                  <a:cubicBezTo>
                    <a:pt x="2252" y="10603"/>
                    <a:pt x="2129" y="10491"/>
                    <a:pt x="2113" y="10344"/>
                  </a:cubicBezTo>
                  <a:lnTo>
                    <a:pt x="1705" y="6868"/>
                  </a:lnTo>
                  <a:cubicBezTo>
                    <a:pt x="1694" y="6781"/>
                    <a:pt x="1620" y="6717"/>
                    <a:pt x="1535" y="6717"/>
                  </a:cubicBezTo>
                  <a:cubicBezTo>
                    <a:pt x="1528" y="6717"/>
                    <a:pt x="1521" y="6717"/>
                    <a:pt x="1514" y="6718"/>
                  </a:cubicBezTo>
                  <a:cubicBezTo>
                    <a:pt x="1420" y="6729"/>
                    <a:pt x="1353" y="6815"/>
                    <a:pt x="1364" y="6909"/>
                  </a:cubicBezTo>
                  <a:lnTo>
                    <a:pt x="1773" y="10386"/>
                  </a:lnTo>
                  <a:cubicBezTo>
                    <a:pt x="1810" y="10704"/>
                    <a:pt x="2080" y="10944"/>
                    <a:pt x="2398" y="10944"/>
                  </a:cubicBezTo>
                  <a:lnTo>
                    <a:pt x="4916" y="10944"/>
                  </a:lnTo>
                  <a:cubicBezTo>
                    <a:pt x="5264" y="10944"/>
                    <a:pt x="5549" y="10659"/>
                    <a:pt x="5549" y="10315"/>
                  </a:cubicBezTo>
                  <a:lnTo>
                    <a:pt x="5549" y="7883"/>
                  </a:lnTo>
                  <a:lnTo>
                    <a:pt x="5553" y="7890"/>
                  </a:lnTo>
                  <a:cubicBezTo>
                    <a:pt x="5620" y="7980"/>
                    <a:pt x="5725" y="8033"/>
                    <a:pt x="5838" y="8033"/>
                  </a:cubicBezTo>
                  <a:cubicBezTo>
                    <a:pt x="5950" y="8033"/>
                    <a:pt x="6054" y="7980"/>
                    <a:pt x="6122" y="7890"/>
                  </a:cubicBezTo>
                  <a:lnTo>
                    <a:pt x="6126" y="7883"/>
                  </a:lnTo>
                  <a:lnTo>
                    <a:pt x="6126" y="8520"/>
                  </a:lnTo>
                  <a:cubicBezTo>
                    <a:pt x="6126" y="8617"/>
                    <a:pt x="6204" y="8693"/>
                    <a:pt x="6298" y="8693"/>
                  </a:cubicBezTo>
                  <a:cubicBezTo>
                    <a:pt x="6391" y="8693"/>
                    <a:pt x="6471" y="8617"/>
                    <a:pt x="6471" y="8520"/>
                  </a:cubicBezTo>
                  <a:lnTo>
                    <a:pt x="6471" y="7426"/>
                  </a:lnTo>
                  <a:lnTo>
                    <a:pt x="7081" y="6613"/>
                  </a:lnTo>
                  <a:cubicBezTo>
                    <a:pt x="7171" y="6490"/>
                    <a:pt x="7186" y="6329"/>
                    <a:pt x="7119" y="6189"/>
                  </a:cubicBezTo>
                  <a:cubicBezTo>
                    <a:pt x="7048" y="6054"/>
                    <a:pt x="6913" y="5969"/>
                    <a:pt x="6759" y="5969"/>
                  </a:cubicBezTo>
                  <a:lnTo>
                    <a:pt x="6471" y="5969"/>
                  </a:lnTo>
                  <a:lnTo>
                    <a:pt x="6471" y="5587"/>
                  </a:lnTo>
                  <a:cubicBezTo>
                    <a:pt x="6471" y="5452"/>
                    <a:pt x="6564" y="5335"/>
                    <a:pt x="6699" y="5305"/>
                  </a:cubicBezTo>
                  <a:lnTo>
                    <a:pt x="9846" y="4627"/>
                  </a:lnTo>
                  <a:cubicBezTo>
                    <a:pt x="9867" y="4623"/>
                    <a:pt x="9889" y="4621"/>
                    <a:pt x="9909" y="4621"/>
                  </a:cubicBezTo>
                  <a:cubicBezTo>
                    <a:pt x="9980" y="4621"/>
                    <a:pt x="10046" y="4646"/>
                    <a:pt x="10101" y="4695"/>
                  </a:cubicBezTo>
                  <a:cubicBezTo>
                    <a:pt x="10172" y="4759"/>
                    <a:pt x="10206" y="4849"/>
                    <a:pt x="10195" y="4946"/>
                  </a:cubicBezTo>
                  <a:lnTo>
                    <a:pt x="9561" y="10344"/>
                  </a:lnTo>
                  <a:cubicBezTo>
                    <a:pt x="9547" y="10491"/>
                    <a:pt x="9423" y="10603"/>
                    <a:pt x="9273" y="10603"/>
                  </a:cubicBezTo>
                  <a:lnTo>
                    <a:pt x="6759" y="10603"/>
                  </a:lnTo>
                  <a:cubicBezTo>
                    <a:pt x="6598" y="10603"/>
                    <a:pt x="6471" y="10472"/>
                    <a:pt x="6471" y="10315"/>
                  </a:cubicBezTo>
                  <a:lnTo>
                    <a:pt x="6471" y="9322"/>
                  </a:lnTo>
                  <a:cubicBezTo>
                    <a:pt x="6471" y="9224"/>
                    <a:pt x="6391" y="9149"/>
                    <a:pt x="6298" y="9149"/>
                  </a:cubicBezTo>
                  <a:cubicBezTo>
                    <a:pt x="6204" y="9149"/>
                    <a:pt x="6126" y="9224"/>
                    <a:pt x="6126" y="9322"/>
                  </a:cubicBezTo>
                  <a:lnTo>
                    <a:pt x="6126" y="10315"/>
                  </a:lnTo>
                  <a:cubicBezTo>
                    <a:pt x="6126" y="10659"/>
                    <a:pt x="6410" y="10944"/>
                    <a:pt x="6759" y="10944"/>
                  </a:cubicBezTo>
                  <a:lnTo>
                    <a:pt x="9273" y="10944"/>
                  </a:lnTo>
                  <a:cubicBezTo>
                    <a:pt x="9595" y="10944"/>
                    <a:pt x="9865" y="10704"/>
                    <a:pt x="9903" y="10386"/>
                  </a:cubicBezTo>
                  <a:lnTo>
                    <a:pt x="10536" y="4984"/>
                  </a:lnTo>
                  <a:cubicBezTo>
                    <a:pt x="10558" y="4778"/>
                    <a:pt x="10483" y="4582"/>
                    <a:pt x="10333" y="4444"/>
                  </a:cubicBezTo>
                  <a:cubicBezTo>
                    <a:pt x="10214" y="4337"/>
                    <a:pt x="10066" y="4279"/>
                    <a:pt x="9912" y="4279"/>
                  </a:cubicBezTo>
                  <a:cubicBezTo>
                    <a:pt x="9867" y="4279"/>
                    <a:pt x="9821" y="4284"/>
                    <a:pt x="9775" y="4294"/>
                  </a:cubicBezTo>
                  <a:lnTo>
                    <a:pt x="6624" y="4972"/>
                  </a:lnTo>
                  <a:cubicBezTo>
                    <a:pt x="6568" y="4984"/>
                    <a:pt x="6519" y="5002"/>
                    <a:pt x="6471" y="5028"/>
                  </a:cubicBezTo>
                  <a:lnTo>
                    <a:pt x="6471" y="4508"/>
                  </a:lnTo>
                  <a:cubicBezTo>
                    <a:pt x="6471" y="4474"/>
                    <a:pt x="6463" y="4440"/>
                    <a:pt x="6455" y="4410"/>
                  </a:cubicBezTo>
                  <a:cubicBezTo>
                    <a:pt x="7328" y="4159"/>
                    <a:pt x="7984" y="3391"/>
                    <a:pt x="8070" y="2458"/>
                  </a:cubicBezTo>
                  <a:lnTo>
                    <a:pt x="8639" y="2575"/>
                  </a:lnTo>
                  <a:lnTo>
                    <a:pt x="9512" y="3735"/>
                  </a:lnTo>
                  <a:cubicBezTo>
                    <a:pt x="9580" y="3829"/>
                    <a:pt x="9685" y="3878"/>
                    <a:pt x="9797" y="3878"/>
                  </a:cubicBezTo>
                  <a:cubicBezTo>
                    <a:pt x="9910" y="3878"/>
                    <a:pt x="10015" y="3829"/>
                    <a:pt x="10083" y="3735"/>
                  </a:cubicBezTo>
                  <a:lnTo>
                    <a:pt x="10640" y="2990"/>
                  </a:lnTo>
                  <a:cubicBezTo>
                    <a:pt x="11045" y="3118"/>
                    <a:pt x="11333" y="3496"/>
                    <a:pt x="11333" y="3931"/>
                  </a:cubicBezTo>
                  <a:cubicBezTo>
                    <a:pt x="11333" y="3972"/>
                    <a:pt x="11330" y="4009"/>
                    <a:pt x="11326" y="4050"/>
                  </a:cubicBezTo>
                  <a:lnTo>
                    <a:pt x="11206" y="5028"/>
                  </a:lnTo>
                  <a:cubicBezTo>
                    <a:pt x="11195" y="5122"/>
                    <a:pt x="11259" y="5208"/>
                    <a:pt x="11352" y="5219"/>
                  </a:cubicBezTo>
                  <a:lnTo>
                    <a:pt x="11375" y="5219"/>
                  </a:lnTo>
                  <a:cubicBezTo>
                    <a:pt x="11461" y="5219"/>
                    <a:pt x="11532" y="5160"/>
                    <a:pt x="11544" y="5070"/>
                  </a:cubicBezTo>
                  <a:lnTo>
                    <a:pt x="11663" y="4092"/>
                  </a:lnTo>
                  <a:cubicBezTo>
                    <a:pt x="11670" y="4039"/>
                    <a:pt x="11674" y="3983"/>
                    <a:pt x="11674" y="3931"/>
                  </a:cubicBezTo>
                  <a:cubicBezTo>
                    <a:pt x="11674" y="3388"/>
                    <a:pt x="11341" y="2907"/>
                    <a:pt x="10854" y="2705"/>
                  </a:cubicBezTo>
                  <a:lnTo>
                    <a:pt x="11037" y="2458"/>
                  </a:lnTo>
                  <a:cubicBezTo>
                    <a:pt x="11131" y="2338"/>
                    <a:pt x="11146" y="2177"/>
                    <a:pt x="11075" y="2039"/>
                  </a:cubicBezTo>
                  <a:cubicBezTo>
                    <a:pt x="11008" y="1904"/>
                    <a:pt x="10869" y="1818"/>
                    <a:pt x="10719" y="1818"/>
                  </a:cubicBezTo>
                  <a:lnTo>
                    <a:pt x="10427" y="1818"/>
                  </a:lnTo>
                  <a:lnTo>
                    <a:pt x="10427" y="356"/>
                  </a:lnTo>
                  <a:cubicBezTo>
                    <a:pt x="10427" y="161"/>
                    <a:pt x="10270" y="0"/>
                    <a:pt x="10074" y="0"/>
                  </a:cubicBezTo>
                  <a:lnTo>
                    <a:pt x="9521" y="0"/>
                  </a:lnTo>
                  <a:cubicBezTo>
                    <a:pt x="9325" y="0"/>
                    <a:pt x="9164" y="161"/>
                    <a:pt x="9164" y="356"/>
                  </a:cubicBezTo>
                  <a:lnTo>
                    <a:pt x="9164" y="1818"/>
                  </a:lnTo>
                  <a:lnTo>
                    <a:pt x="8876" y="1818"/>
                  </a:lnTo>
                  <a:cubicBezTo>
                    <a:pt x="8722" y="1818"/>
                    <a:pt x="8584" y="1904"/>
                    <a:pt x="8516" y="2039"/>
                  </a:cubicBezTo>
                  <a:cubicBezTo>
                    <a:pt x="8490" y="2087"/>
                    <a:pt x="8478" y="2139"/>
                    <a:pt x="8475" y="2193"/>
                  </a:cubicBezTo>
                  <a:lnTo>
                    <a:pt x="8077" y="2110"/>
                  </a:lnTo>
                  <a:cubicBezTo>
                    <a:pt x="8003" y="937"/>
                    <a:pt x="7029" y="8"/>
                    <a:pt x="5838" y="8"/>
                  </a:cubicBezTo>
                  <a:cubicBezTo>
                    <a:pt x="4646" y="8"/>
                    <a:pt x="3672" y="937"/>
                    <a:pt x="3597" y="2110"/>
                  </a:cubicBezTo>
                  <a:lnTo>
                    <a:pt x="3199" y="2193"/>
                  </a:lnTo>
                  <a:cubicBezTo>
                    <a:pt x="3196" y="2139"/>
                    <a:pt x="3182" y="2087"/>
                    <a:pt x="3159" y="2039"/>
                  </a:cubicBezTo>
                  <a:cubicBezTo>
                    <a:pt x="3092" y="1904"/>
                    <a:pt x="2952" y="1818"/>
                    <a:pt x="2799" y="1818"/>
                  </a:cubicBezTo>
                  <a:lnTo>
                    <a:pt x="2511" y="1818"/>
                  </a:lnTo>
                  <a:lnTo>
                    <a:pt x="2511" y="356"/>
                  </a:lnTo>
                  <a:cubicBezTo>
                    <a:pt x="2511" y="161"/>
                    <a:pt x="2350" y="0"/>
                    <a:pt x="2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1480;p46">
            <a:extLst>
              <a:ext uri="{FF2B5EF4-FFF2-40B4-BE49-F238E27FC236}">
                <a16:creationId xmlns:a16="http://schemas.microsoft.com/office/drawing/2014/main" id="{A1D3F9FE-008A-D97F-B5B2-750BD345F825}"/>
              </a:ext>
            </a:extLst>
          </p:cNvPr>
          <p:cNvSpPr/>
          <p:nvPr/>
        </p:nvSpPr>
        <p:spPr>
          <a:xfrm>
            <a:off x="5467607" y="2276982"/>
            <a:ext cx="559392" cy="530100"/>
          </a:xfrm>
          <a:custGeom>
            <a:avLst/>
            <a:gdLst/>
            <a:ahLst/>
            <a:cxnLst/>
            <a:rect l="l" t="t" r="r" b="b"/>
            <a:pathLst>
              <a:path w="10382" h="9839" extrusionOk="0">
                <a:moveTo>
                  <a:pt x="5290" y="1"/>
                </a:moveTo>
                <a:cubicBezTo>
                  <a:pt x="5288" y="1"/>
                  <a:pt x="5286" y="1"/>
                  <a:pt x="5284" y="1"/>
                </a:cubicBezTo>
                <a:cubicBezTo>
                  <a:pt x="2647" y="1"/>
                  <a:pt x="455" y="2124"/>
                  <a:pt x="371" y="4760"/>
                </a:cubicBezTo>
                <a:cubicBezTo>
                  <a:pt x="341" y="5692"/>
                  <a:pt x="572" y="6569"/>
                  <a:pt x="997" y="7324"/>
                </a:cubicBezTo>
                <a:cubicBezTo>
                  <a:pt x="1056" y="7430"/>
                  <a:pt x="1056" y="7562"/>
                  <a:pt x="994" y="7669"/>
                </a:cubicBezTo>
                <a:cubicBezTo>
                  <a:pt x="774" y="8053"/>
                  <a:pt x="459" y="8527"/>
                  <a:pt x="66" y="8896"/>
                </a:cubicBezTo>
                <a:cubicBezTo>
                  <a:pt x="0" y="8959"/>
                  <a:pt x="37" y="9065"/>
                  <a:pt x="125" y="9077"/>
                </a:cubicBezTo>
                <a:cubicBezTo>
                  <a:pt x="304" y="9094"/>
                  <a:pt x="577" y="9114"/>
                  <a:pt x="896" y="9114"/>
                </a:cubicBezTo>
                <a:cubicBezTo>
                  <a:pt x="1312" y="9114"/>
                  <a:pt x="1806" y="9080"/>
                  <a:pt x="2270" y="8959"/>
                </a:cubicBezTo>
                <a:cubicBezTo>
                  <a:pt x="2300" y="8951"/>
                  <a:pt x="2331" y="8947"/>
                  <a:pt x="2362" y="8947"/>
                </a:cubicBezTo>
                <a:cubicBezTo>
                  <a:pt x="2428" y="8947"/>
                  <a:pt x="2494" y="8966"/>
                  <a:pt x="2549" y="9003"/>
                </a:cubicBezTo>
                <a:cubicBezTo>
                  <a:pt x="3331" y="9529"/>
                  <a:pt x="4273" y="9839"/>
                  <a:pt x="5287" y="9839"/>
                </a:cubicBezTo>
                <a:cubicBezTo>
                  <a:pt x="5375" y="9839"/>
                  <a:pt x="5463" y="9837"/>
                  <a:pt x="5552" y="9832"/>
                </a:cubicBezTo>
                <a:cubicBezTo>
                  <a:pt x="8027" y="9703"/>
                  <a:pt x="10040" y="7716"/>
                  <a:pt x="10198" y="5241"/>
                </a:cubicBezTo>
                <a:cubicBezTo>
                  <a:pt x="10381" y="2379"/>
                  <a:pt x="8115" y="1"/>
                  <a:pt x="5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486;p46">
            <a:extLst>
              <a:ext uri="{FF2B5EF4-FFF2-40B4-BE49-F238E27FC236}">
                <a16:creationId xmlns:a16="http://schemas.microsoft.com/office/drawing/2014/main" id="{D0743E06-B1A2-5F84-A603-B1F1B5047C1B}"/>
              </a:ext>
            </a:extLst>
          </p:cNvPr>
          <p:cNvSpPr/>
          <p:nvPr/>
        </p:nvSpPr>
        <p:spPr>
          <a:xfrm>
            <a:off x="791900" y="1248613"/>
            <a:ext cx="656400" cy="656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그룹 1">
            <a:extLst>
              <a:ext uri="{FF2B5EF4-FFF2-40B4-BE49-F238E27FC236}">
                <a16:creationId xmlns:a16="http://schemas.microsoft.com/office/drawing/2014/main" id="{642069FD-ACF0-1C46-4F5E-1B2B31AFAF73}"/>
              </a:ext>
            </a:extLst>
          </p:cNvPr>
          <p:cNvGrpSpPr/>
          <p:nvPr/>
        </p:nvGrpSpPr>
        <p:grpSpPr>
          <a:xfrm>
            <a:off x="3103704" y="1379521"/>
            <a:ext cx="2753965" cy="643933"/>
            <a:chOff x="552587" y="1317993"/>
            <a:chExt cx="2378158" cy="556062"/>
          </a:xfrm>
        </p:grpSpPr>
        <p:sp>
          <p:nvSpPr>
            <p:cNvPr id="3" name="직사각형 2">
              <a:extLst>
                <a:ext uri="{FF2B5EF4-FFF2-40B4-BE49-F238E27FC236}">
                  <a16:creationId xmlns:a16="http://schemas.microsoft.com/office/drawing/2014/main" id="{9FEB56EF-FC89-C718-03CE-1776A5A44B56}"/>
                </a:ext>
              </a:extLst>
            </p:cNvPr>
            <p:cNvSpPr/>
            <p:nvPr/>
          </p:nvSpPr>
          <p:spPr>
            <a:xfrm>
              <a:off x="552587" y="1317993"/>
              <a:ext cx="2378158" cy="556062"/>
            </a:xfrm>
            <a:prstGeom prst="rect">
              <a:avLst/>
            </a:prstGeom>
            <a:solidFill>
              <a:srgbClr val="F9BE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40" name="직사각형 39">
              <a:extLst>
                <a:ext uri="{FF2B5EF4-FFF2-40B4-BE49-F238E27FC236}">
                  <a16:creationId xmlns:a16="http://schemas.microsoft.com/office/drawing/2014/main" id="{A572CA50-594D-84DA-9F65-A573AECEEE08}"/>
                </a:ext>
              </a:extLst>
            </p:cNvPr>
            <p:cNvSpPr/>
            <p:nvPr/>
          </p:nvSpPr>
          <p:spPr>
            <a:xfrm>
              <a:off x="552587" y="1317993"/>
              <a:ext cx="592466" cy="55606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grpSp>
      <p:grpSp>
        <p:nvGrpSpPr>
          <p:cNvPr id="52" name="그룹 51">
            <a:extLst>
              <a:ext uri="{FF2B5EF4-FFF2-40B4-BE49-F238E27FC236}">
                <a16:creationId xmlns:a16="http://schemas.microsoft.com/office/drawing/2014/main" id="{8C57B716-7023-A7F0-B613-887EB324C978}"/>
              </a:ext>
            </a:extLst>
          </p:cNvPr>
          <p:cNvGrpSpPr/>
          <p:nvPr/>
        </p:nvGrpSpPr>
        <p:grpSpPr>
          <a:xfrm>
            <a:off x="3103704" y="2815356"/>
            <a:ext cx="2753963" cy="650765"/>
            <a:chOff x="552587" y="1956916"/>
            <a:chExt cx="2378157" cy="561962"/>
          </a:xfrm>
        </p:grpSpPr>
        <p:sp>
          <p:nvSpPr>
            <p:cNvPr id="53" name="직사각형 52">
              <a:extLst>
                <a:ext uri="{FF2B5EF4-FFF2-40B4-BE49-F238E27FC236}">
                  <a16:creationId xmlns:a16="http://schemas.microsoft.com/office/drawing/2014/main" id="{70532927-908B-B13E-96B0-0E52F4CEF717}"/>
                </a:ext>
              </a:extLst>
            </p:cNvPr>
            <p:cNvSpPr/>
            <p:nvPr/>
          </p:nvSpPr>
          <p:spPr>
            <a:xfrm>
              <a:off x="552587" y="1958413"/>
              <a:ext cx="2378157" cy="556061"/>
            </a:xfrm>
            <a:prstGeom prst="rect">
              <a:avLst/>
            </a:prstGeom>
            <a:solidFill>
              <a:srgbClr val="E246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54" name="직사각형 53">
              <a:extLst>
                <a:ext uri="{FF2B5EF4-FFF2-40B4-BE49-F238E27FC236}">
                  <a16:creationId xmlns:a16="http://schemas.microsoft.com/office/drawing/2014/main" id="{1DBF1BC6-E0FF-2D44-6927-EDB375CE5B18}"/>
                </a:ext>
              </a:extLst>
            </p:cNvPr>
            <p:cNvSpPr/>
            <p:nvPr/>
          </p:nvSpPr>
          <p:spPr>
            <a:xfrm>
              <a:off x="552587" y="1956916"/>
              <a:ext cx="592466" cy="561962"/>
            </a:xfrm>
            <a:prstGeom prst="rect">
              <a:avLst/>
            </a:prstGeom>
            <a:solidFill>
              <a:schemeClr val="bg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grpSp>
      <p:grpSp>
        <p:nvGrpSpPr>
          <p:cNvPr id="55" name="그룹 54">
            <a:extLst>
              <a:ext uri="{FF2B5EF4-FFF2-40B4-BE49-F238E27FC236}">
                <a16:creationId xmlns:a16="http://schemas.microsoft.com/office/drawing/2014/main" id="{D87C05FB-49B2-693A-65C6-0D89691A4C43}"/>
              </a:ext>
            </a:extLst>
          </p:cNvPr>
          <p:cNvGrpSpPr/>
          <p:nvPr/>
        </p:nvGrpSpPr>
        <p:grpSpPr>
          <a:xfrm>
            <a:off x="0" y="2815354"/>
            <a:ext cx="2753961" cy="643936"/>
            <a:chOff x="552587" y="2585677"/>
            <a:chExt cx="2378156" cy="556064"/>
          </a:xfrm>
        </p:grpSpPr>
        <p:sp>
          <p:nvSpPr>
            <p:cNvPr id="56" name="직사각형 55">
              <a:extLst>
                <a:ext uri="{FF2B5EF4-FFF2-40B4-BE49-F238E27FC236}">
                  <a16:creationId xmlns:a16="http://schemas.microsoft.com/office/drawing/2014/main" id="{448F76D9-7702-285E-0B27-AF616B1FFDE4}"/>
                </a:ext>
              </a:extLst>
            </p:cNvPr>
            <p:cNvSpPr/>
            <p:nvPr/>
          </p:nvSpPr>
          <p:spPr>
            <a:xfrm>
              <a:off x="552587" y="2585680"/>
              <a:ext cx="2378156" cy="556061"/>
            </a:xfrm>
            <a:prstGeom prst="rect">
              <a:avLst/>
            </a:prstGeom>
            <a:solidFill>
              <a:srgbClr val="6DA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58" name="직사각형 57">
              <a:extLst>
                <a:ext uri="{FF2B5EF4-FFF2-40B4-BE49-F238E27FC236}">
                  <a16:creationId xmlns:a16="http://schemas.microsoft.com/office/drawing/2014/main" id="{DE2CCAE4-0B25-79A2-F5DE-BC966A57619C}"/>
                </a:ext>
              </a:extLst>
            </p:cNvPr>
            <p:cNvSpPr/>
            <p:nvPr/>
          </p:nvSpPr>
          <p:spPr>
            <a:xfrm>
              <a:off x="552587" y="2585677"/>
              <a:ext cx="534377" cy="556061"/>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grpSp>
      <p:grpSp>
        <p:nvGrpSpPr>
          <p:cNvPr id="62" name="그룹 61">
            <a:extLst>
              <a:ext uri="{FF2B5EF4-FFF2-40B4-BE49-F238E27FC236}">
                <a16:creationId xmlns:a16="http://schemas.microsoft.com/office/drawing/2014/main" id="{8D67D35D-2812-8165-1B66-8643EE2DE2FC}"/>
              </a:ext>
            </a:extLst>
          </p:cNvPr>
          <p:cNvGrpSpPr/>
          <p:nvPr/>
        </p:nvGrpSpPr>
        <p:grpSpPr>
          <a:xfrm>
            <a:off x="3103703" y="4254828"/>
            <a:ext cx="2753963" cy="650765"/>
            <a:chOff x="552587" y="3858696"/>
            <a:chExt cx="2378157" cy="561962"/>
          </a:xfrm>
        </p:grpSpPr>
        <p:sp>
          <p:nvSpPr>
            <p:cNvPr id="63" name="직사각형 62">
              <a:extLst>
                <a:ext uri="{FF2B5EF4-FFF2-40B4-BE49-F238E27FC236}">
                  <a16:creationId xmlns:a16="http://schemas.microsoft.com/office/drawing/2014/main" id="{8D7423B5-9452-73BA-C5BB-21E7A6836BF7}"/>
                </a:ext>
              </a:extLst>
            </p:cNvPr>
            <p:cNvSpPr/>
            <p:nvPr/>
          </p:nvSpPr>
          <p:spPr>
            <a:xfrm>
              <a:off x="552587" y="3861228"/>
              <a:ext cx="2378157" cy="556061"/>
            </a:xfrm>
            <a:prstGeom prst="rect">
              <a:avLst/>
            </a:prstGeom>
            <a:solidFill>
              <a:srgbClr val="8C96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960" name="직사각형 959">
              <a:extLst>
                <a:ext uri="{FF2B5EF4-FFF2-40B4-BE49-F238E27FC236}">
                  <a16:creationId xmlns:a16="http://schemas.microsoft.com/office/drawing/2014/main" id="{A2794C31-B27E-9D54-8F65-19A897AD6C02}"/>
                </a:ext>
              </a:extLst>
            </p:cNvPr>
            <p:cNvSpPr/>
            <p:nvPr/>
          </p:nvSpPr>
          <p:spPr>
            <a:xfrm>
              <a:off x="552587" y="3858696"/>
              <a:ext cx="592466" cy="561962"/>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dirty="0"/>
            </a:p>
          </p:txBody>
        </p:sp>
      </p:grpSp>
      <p:sp>
        <p:nvSpPr>
          <p:cNvPr id="961" name="Google Shape;963;p35">
            <a:extLst>
              <a:ext uri="{FF2B5EF4-FFF2-40B4-BE49-F238E27FC236}">
                <a16:creationId xmlns:a16="http://schemas.microsoft.com/office/drawing/2014/main" id="{F14BEB2D-A042-B7D6-A4C7-51936BEEB41B}"/>
              </a:ext>
            </a:extLst>
          </p:cNvPr>
          <p:cNvSpPr txBox="1">
            <a:spLocks/>
          </p:cNvSpPr>
          <p:nvPr/>
        </p:nvSpPr>
        <p:spPr>
          <a:xfrm>
            <a:off x="3827706" y="1518867"/>
            <a:ext cx="1841559" cy="414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US" altLang="ko-KR" sz="1600" dirty="0">
                <a:solidFill>
                  <a:schemeClr val="bg2"/>
                </a:solidFill>
              </a:rPr>
              <a:t>New Entrants Threat</a:t>
            </a:r>
            <a:endParaRPr lang="en" altLang="ko-KR" sz="1600" dirty="0">
              <a:solidFill>
                <a:schemeClr val="bg2"/>
              </a:solidFill>
            </a:endParaRPr>
          </a:p>
        </p:txBody>
      </p:sp>
      <p:sp>
        <p:nvSpPr>
          <p:cNvPr id="962" name="Google Shape;963;p35">
            <a:extLst>
              <a:ext uri="{FF2B5EF4-FFF2-40B4-BE49-F238E27FC236}">
                <a16:creationId xmlns:a16="http://schemas.microsoft.com/office/drawing/2014/main" id="{0418F5C4-16A4-6644-C5F8-26A756782F06}"/>
              </a:ext>
            </a:extLst>
          </p:cNvPr>
          <p:cNvSpPr txBox="1">
            <a:spLocks/>
          </p:cNvSpPr>
          <p:nvPr/>
        </p:nvSpPr>
        <p:spPr>
          <a:xfrm>
            <a:off x="3600018" y="2936158"/>
            <a:ext cx="2244339" cy="414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1600" dirty="0">
                <a:solidFill>
                  <a:schemeClr val="bg2"/>
                </a:solidFill>
              </a:rPr>
              <a:t>Competition in Industry</a:t>
            </a:r>
          </a:p>
        </p:txBody>
      </p:sp>
      <p:sp>
        <p:nvSpPr>
          <p:cNvPr id="964" name="Google Shape;963;p35">
            <a:extLst>
              <a:ext uri="{FF2B5EF4-FFF2-40B4-BE49-F238E27FC236}">
                <a16:creationId xmlns:a16="http://schemas.microsoft.com/office/drawing/2014/main" id="{009222E9-D6AB-DA46-5105-4FB16CDA57B2}"/>
              </a:ext>
            </a:extLst>
          </p:cNvPr>
          <p:cNvSpPr txBox="1">
            <a:spLocks/>
          </p:cNvSpPr>
          <p:nvPr/>
        </p:nvSpPr>
        <p:spPr>
          <a:xfrm>
            <a:off x="564222" y="2925489"/>
            <a:ext cx="2244339" cy="414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1600" dirty="0">
                <a:solidFill>
                  <a:schemeClr val="bg2"/>
                </a:solidFill>
              </a:rPr>
              <a:t>Power of suppliers</a:t>
            </a:r>
          </a:p>
        </p:txBody>
      </p:sp>
      <p:grpSp>
        <p:nvGrpSpPr>
          <p:cNvPr id="965" name="그룹 964">
            <a:extLst>
              <a:ext uri="{FF2B5EF4-FFF2-40B4-BE49-F238E27FC236}">
                <a16:creationId xmlns:a16="http://schemas.microsoft.com/office/drawing/2014/main" id="{A984094B-5C4F-3704-887D-E117933A4057}"/>
              </a:ext>
            </a:extLst>
          </p:cNvPr>
          <p:cNvGrpSpPr/>
          <p:nvPr/>
        </p:nvGrpSpPr>
        <p:grpSpPr>
          <a:xfrm>
            <a:off x="6222392" y="2821570"/>
            <a:ext cx="2753961" cy="643936"/>
            <a:chOff x="552587" y="2585677"/>
            <a:chExt cx="2378156" cy="556064"/>
          </a:xfrm>
        </p:grpSpPr>
        <p:sp>
          <p:nvSpPr>
            <p:cNvPr id="966" name="직사각형 965">
              <a:extLst>
                <a:ext uri="{FF2B5EF4-FFF2-40B4-BE49-F238E27FC236}">
                  <a16:creationId xmlns:a16="http://schemas.microsoft.com/office/drawing/2014/main" id="{33697691-6539-D163-6DEB-C48025FF7082}"/>
                </a:ext>
              </a:extLst>
            </p:cNvPr>
            <p:cNvSpPr/>
            <p:nvPr/>
          </p:nvSpPr>
          <p:spPr>
            <a:xfrm>
              <a:off x="552587" y="2585680"/>
              <a:ext cx="2378156" cy="55606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dirty="0">
                <a:solidFill>
                  <a:srgbClr val="00B0F0"/>
                </a:solidFill>
              </a:endParaRPr>
            </a:p>
          </p:txBody>
        </p:sp>
        <p:sp>
          <p:nvSpPr>
            <p:cNvPr id="967" name="직사각형 966">
              <a:extLst>
                <a:ext uri="{FF2B5EF4-FFF2-40B4-BE49-F238E27FC236}">
                  <a16:creationId xmlns:a16="http://schemas.microsoft.com/office/drawing/2014/main" id="{5DB38E2E-F833-C33F-6674-657B5DBDFE57}"/>
                </a:ext>
              </a:extLst>
            </p:cNvPr>
            <p:cNvSpPr/>
            <p:nvPr/>
          </p:nvSpPr>
          <p:spPr>
            <a:xfrm>
              <a:off x="552587" y="2585677"/>
              <a:ext cx="531872" cy="556061"/>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grpSp>
      <p:sp>
        <p:nvSpPr>
          <p:cNvPr id="968" name="Google Shape;963;p35">
            <a:extLst>
              <a:ext uri="{FF2B5EF4-FFF2-40B4-BE49-F238E27FC236}">
                <a16:creationId xmlns:a16="http://schemas.microsoft.com/office/drawing/2014/main" id="{0FF8C80F-D621-25F4-4497-D2BB0F7D8BB6}"/>
              </a:ext>
            </a:extLst>
          </p:cNvPr>
          <p:cNvSpPr txBox="1">
            <a:spLocks/>
          </p:cNvSpPr>
          <p:nvPr/>
        </p:nvSpPr>
        <p:spPr>
          <a:xfrm>
            <a:off x="6722633" y="2944967"/>
            <a:ext cx="2384154" cy="414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1600" dirty="0">
                <a:solidFill>
                  <a:schemeClr val="bg2"/>
                </a:solidFill>
              </a:rPr>
              <a:t>Power of Customers</a:t>
            </a:r>
          </a:p>
        </p:txBody>
      </p:sp>
      <p:sp>
        <p:nvSpPr>
          <p:cNvPr id="969" name="Google Shape;963;p35">
            <a:extLst>
              <a:ext uri="{FF2B5EF4-FFF2-40B4-BE49-F238E27FC236}">
                <a16:creationId xmlns:a16="http://schemas.microsoft.com/office/drawing/2014/main" id="{65D4704D-FD9B-2BDE-C724-47383E2E8A7E}"/>
              </a:ext>
            </a:extLst>
          </p:cNvPr>
          <p:cNvSpPr txBox="1">
            <a:spLocks/>
          </p:cNvSpPr>
          <p:nvPr/>
        </p:nvSpPr>
        <p:spPr>
          <a:xfrm>
            <a:off x="3702083" y="4372348"/>
            <a:ext cx="2244339" cy="414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1600" dirty="0">
                <a:solidFill>
                  <a:schemeClr val="bg2"/>
                </a:solidFill>
              </a:rPr>
              <a:t>Threats of Existing Substitutes</a:t>
            </a:r>
          </a:p>
        </p:txBody>
      </p:sp>
      <p:grpSp>
        <p:nvGrpSpPr>
          <p:cNvPr id="971" name="Google Shape;1460;p46">
            <a:extLst>
              <a:ext uri="{FF2B5EF4-FFF2-40B4-BE49-F238E27FC236}">
                <a16:creationId xmlns:a16="http://schemas.microsoft.com/office/drawing/2014/main" id="{C602022C-3E13-C2AC-174E-57980459851D}"/>
              </a:ext>
            </a:extLst>
          </p:cNvPr>
          <p:cNvGrpSpPr/>
          <p:nvPr/>
        </p:nvGrpSpPr>
        <p:grpSpPr>
          <a:xfrm>
            <a:off x="6425843" y="1985340"/>
            <a:ext cx="2112900" cy="863000"/>
            <a:chOff x="6311025" y="3743053"/>
            <a:chExt cx="2112900" cy="863000"/>
          </a:xfrm>
        </p:grpSpPr>
        <p:sp>
          <p:nvSpPr>
            <p:cNvPr id="972" name="Google Shape;1461;p46">
              <a:extLst>
                <a:ext uri="{FF2B5EF4-FFF2-40B4-BE49-F238E27FC236}">
                  <a16:creationId xmlns:a16="http://schemas.microsoft.com/office/drawing/2014/main" id="{2E684572-25EE-0813-B18B-C171BD62CB01}"/>
                </a:ext>
              </a:extLst>
            </p:cNvPr>
            <p:cNvSpPr txBox="1"/>
            <p:nvPr/>
          </p:nvSpPr>
          <p:spPr>
            <a:xfrm>
              <a:off x="6311025" y="3743053"/>
              <a:ext cx="2112900" cy="446588"/>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dirty="0">
                  <a:solidFill>
                    <a:schemeClr val="lt1"/>
                  </a:solidFill>
                  <a:latin typeface="Poppins"/>
                  <a:ea typeface="Poppins"/>
                  <a:cs typeface="Poppins"/>
                  <a:sym typeface="Poppins"/>
                </a:rPr>
                <a:t>High</a:t>
              </a:r>
              <a:endParaRPr sz="1800" b="1" dirty="0">
                <a:solidFill>
                  <a:schemeClr val="lt1"/>
                </a:solidFill>
                <a:latin typeface="Poppins"/>
                <a:ea typeface="Poppins"/>
                <a:cs typeface="Poppins"/>
                <a:sym typeface="Poppins"/>
              </a:endParaRPr>
            </a:p>
          </p:txBody>
        </p:sp>
        <p:sp>
          <p:nvSpPr>
            <p:cNvPr id="973" name="Google Shape;1462;p46">
              <a:extLst>
                <a:ext uri="{FF2B5EF4-FFF2-40B4-BE49-F238E27FC236}">
                  <a16:creationId xmlns:a16="http://schemas.microsoft.com/office/drawing/2014/main" id="{352444DF-83B8-4B24-8E67-B685C1AB705E}"/>
                </a:ext>
              </a:extLst>
            </p:cNvPr>
            <p:cNvSpPr txBox="1"/>
            <p:nvPr/>
          </p:nvSpPr>
          <p:spPr>
            <a:xfrm>
              <a:off x="6311025" y="4110653"/>
              <a:ext cx="2112900" cy="495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50" b="1" dirty="0">
                  <a:solidFill>
                    <a:schemeClr val="accent2">
                      <a:lumMod val="10000"/>
                    </a:schemeClr>
                  </a:solidFill>
                  <a:latin typeface="Poppins Light"/>
                  <a:ea typeface="Poppins Light"/>
                  <a:cs typeface="Poppins Light"/>
                  <a:sym typeface="Poppins Light"/>
                </a:rPr>
                <a:t>customers have the treatment options</a:t>
              </a:r>
              <a:endParaRPr sz="1050" b="1" dirty="0">
                <a:solidFill>
                  <a:schemeClr val="accent2">
                    <a:lumMod val="10000"/>
                  </a:schemeClr>
                </a:solidFill>
                <a:latin typeface="Poppins Light"/>
                <a:ea typeface="Poppins Light"/>
                <a:cs typeface="Poppins Light"/>
                <a:sym typeface="Poppins Light"/>
              </a:endParaRPr>
            </a:p>
          </p:txBody>
        </p:sp>
      </p:grpSp>
      <p:grpSp>
        <p:nvGrpSpPr>
          <p:cNvPr id="974" name="Google Shape;1460;p46">
            <a:extLst>
              <a:ext uri="{FF2B5EF4-FFF2-40B4-BE49-F238E27FC236}">
                <a16:creationId xmlns:a16="http://schemas.microsoft.com/office/drawing/2014/main" id="{522D36D4-570F-48C8-78B4-BFED2CD42D89}"/>
              </a:ext>
            </a:extLst>
          </p:cNvPr>
          <p:cNvGrpSpPr/>
          <p:nvPr/>
        </p:nvGrpSpPr>
        <p:grpSpPr>
          <a:xfrm>
            <a:off x="3281910" y="3567574"/>
            <a:ext cx="2112900" cy="674796"/>
            <a:chOff x="6311025" y="3931256"/>
            <a:chExt cx="2112900" cy="674796"/>
          </a:xfrm>
        </p:grpSpPr>
        <p:sp>
          <p:nvSpPr>
            <p:cNvPr id="975" name="Google Shape;1461;p46">
              <a:extLst>
                <a:ext uri="{FF2B5EF4-FFF2-40B4-BE49-F238E27FC236}">
                  <a16:creationId xmlns:a16="http://schemas.microsoft.com/office/drawing/2014/main" id="{9827C1E3-4142-4FB9-442D-C10D7F0A0F75}"/>
                </a:ext>
              </a:extLst>
            </p:cNvPr>
            <p:cNvSpPr txBox="1"/>
            <p:nvPr/>
          </p:nvSpPr>
          <p:spPr>
            <a:xfrm>
              <a:off x="6311025" y="3931256"/>
              <a:ext cx="2112900" cy="411033"/>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b="1" dirty="0">
                  <a:solidFill>
                    <a:schemeClr val="lt1"/>
                  </a:solidFill>
                  <a:latin typeface="Poppins"/>
                  <a:ea typeface="Poppins"/>
                  <a:cs typeface="Poppins"/>
                  <a:sym typeface="Poppins"/>
                </a:rPr>
                <a:t>High</a:t>
              </a:r>
              <a:endParaRPr sz="1800" b="1" dirty="0">
                <a:solidFill>
                  <a:schemeClr val="lt1"/>
                </a:solidFill>
                <a:latin typeface="Poppins"/>
                <a:ea typeface="Poppins"/>
                <a:cs typeface="Poppins"/>
                <a:sym typeface="Poppins"/>
              </a:endParaRPr>
            </a:p>
          </p:txBody>
        </p:sp>
        <p:sp>
          <p:nvSpPr>
            <p:cNvPr id="976" name="Google Shape;1462;p46">
              <a:extLst>
                <a:ext uri="{FF2B5EF4-FFF2-40B4-BE49-F238E27FC236}">
                  <a16:creationId xmlns:a16="http://schemas.microsoft.com/office/drawing/2014/main" id="{FCA657C8-F305-5667-1C10-84E823453B16}"/>
                </a:ext>
              </a:extLst>
            </p:cNvPr>
            <p:cNvSpPr txBox="1"/>
            <p:nvPr/>
          </p:nvSpPr>
          <p:spPr>
            <a:xfrm>
              <a:off x="6311025" y="4195019"/>
              <a:ext cx="2112900" cy="411033"/>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tLang="ko-KR" sz="1050" dirty="0">
                  <a:latin typeface="Poppins" pitchFamily="2" charset="0"/>
                  <a:cs typeface="Poppins" pitchFamily="2" charset="0"/>
                </a:rPr>
                <a:t>The acceptance of traditional therapy</a:t>
              </a:r>
            </a:p>
          </p:txBody>
        </p:sp>
      </p:grpSp>
      <p:sp>
        <p:nvSpPr>
          <p:cNvPr id="5" name="Google Shape;1439;p45">
            <a:extLst>
              <a:ext uri="{FF2B5EF4-FFF2-40B4-BE49-F238E27FC236}">
                <a16:creationId xmlns:a16="http://schemas.microsoft.com/office/drawing/2014/main" id="{963DA0E7-D34F-07B7-136F-76A0BA378C9E}"/>
              </a:ext>
            </a:extLst>
          </p:cNvPr>
          <p:cNvSpPr/>
          <p:nvPr/>
        </p:nvSpPr>
        <p:spPr>
          <a:xfrm>
            <a:off x="5539912" y="910487"/>
            <a:ext cx="414780" cy="388721"/>
          </a:xfrm>
          <a:custGeom>
            <a:avLst/>
            <a:gdLst/>
            <a:ahLst/>
            <a:cxnLst/>
            <a:rect l="l" t="t" r="r" b="b"/>
            <a:pathLst>
              <a:path w="11682" h="11683" extrusionOk="0">
                <a:moveTo>
                  <a:pt x="1383" y="3960"/>
                </a:moveTo>
                <a:lnTo>
                  <a:pt x="1383" y="5002"/>
                </a:lnTo>
                <a:lnTo>
                  <a:pt x="1323" y="5002"/>
                </a:lnTo>
                <a:cubicBezTo>
                  <a:pt x="1039" y="5002"/>
                  <a:pt x="802" y="4770"/>
                  <a:pt x="802" y="4481"/>
                </a:cubicBezTo>
                <a:cubicBezTo>
                  <a:pt x="802" y="4197"/>
                  <a:pt x="1039" y="3960"/>
                  <a:pt x="1323" y="3960"/>
                </a:cubicBezTo>
                <a:close/>
                <a:moveTo>
                  <a:pt x="6396" y="3960"/>
                </a:moveTo>
                <a:cubicBezTo>
                  <a:pt x="6681" y="3960"/>
                  <a:pt x="6913" y="4197"/>
                  <a:pt x="6913" y="4481"/>
                </a:cubicBezTo>
                <a:cubicBezTo>
                  <a:pt x="6913" y="4770"/>
                  <a:pt x="6681" y="5002"/>
                  <a:pt x="6396" y="5002"/>
                </a:cubicBezTo>
                <a:lnTo>
                  <a:pt x="6335" y="5002"/>
                </a:lnTo>
                <a:lnTo>
                  <a:pt x="6335" y="3960"/>
                </a:lnTo>
                <a:close/>
                <a:moveTo>
                  <a:pt x="3859" y="3500"/>
                </a:moveTo>
                <a:lnTo>
                  <a:pt x="4058" y="3829"/>
                </a:lnTo>
                <a:cubicBezTo>
                  <a:pt x="4088" y="3878"/>
                  <a:pt x="4144" y="3912"/>
                  <a:pt x="4204" y="3912"/>
                </a:cubicBezTo>
                <a:lnTo>
                  <a:pt x="5114" y="3912"/>
                </a:lnTo>
                <a:cubicBezTo>
                  <a:pt x="5178" y="3912"/>
                  <a:pt x="5242" y="3870"/>
                  <a:pt x="5268" y="3811"/>
                </a:cubicBezTo>
                <a:lnTo>
                  <a:pt x="5388" y="3552"/>
                </a:lnTo>
                <a:lnTo>
                  <a:pt x="5991" y="5200"/>
                </a:lnTo>
                <a:cubicBezTo>
                  <a:pt x="5976" y="6366"/>
                  <a:pt x="5024" y="7306"/>
                  <a:pt x="3859" y="7306"/>
                </a:cubicBezTo>
                <a:cubicBezTo>
                  <a:pt x="2694" y="7306"/>
                  <a:pt x="1743" y="6366"/>
                  <a:pt x="1727" y="5205"/>
                </a:cubicBezTo>
                <a:lnTo>
                  <a:pt x="2331" y="3552"/>
                </a:lnTo>
                <a:lnTo>
                  <a:pt x="2450" y="3811"/>
                </a:lnTo>
                <a:cubicBezTo>
                  <a:pt x="2477" y="3870"/>
                  <a:pt x="2537" y="3912"/>
                  <a:pt x="2604" y="3912"/>
                </a:cubicBezTo>
                <a:lnTo>
                  <a:pt x="3515" y="3912"/>
                </a:lnTo>
                <a:cubicBezTo>
                  <a:pt x="3574" y="3912"/>
                  <a:pt x="3627" y="3878"/>
                  <a:pt x="3660" y="3829"/>
                </a:cubicBezTo>
                <a:lnTo>
                  <a:pt x="3859" y="3500"/>
                </a:lnTo>
                <a:close/>
                <a:moveTo>
                  <a:pt x="1390" y="5343"/>
                </a:moveTo>
                <a:cubicBezTo>
                  <a:pt x="1450" y="6246"/>
                  <a:pt x="1997" y="7014"/>
                  <a:pt x="2765" y="7392"/>
                </a:cubicBezTo>
                <a:lnTo>
                  <a:pt x="2765" y="8198"/>
                </a:lnTo>
                <a:lnTo>
                  <a:pt x="1525" y="8505"/>
                </a:lnTo>
                <a:cubicBezTo>
                  <a:pt x="1435" y="8527"/>
                  <a:pt x="1349" y="8558"/>
                  <a:pt x="1263" y="8591"/>
                </a:cubicBezTo>
                <a:lnTo>
                  <a:pt x="1263" y="5343"/>
                </a:lnTo>
                <a:close/>
                <a:moveTo>
                  <a:pt x="6451" y="5343"/>
                </a:moveTo>
                <a:lnTo>
                  <a:pt x="6451" y="8591"/>
                </a:lnTo>
                <a:cubicBezTo>
                  <a:pt x="6370" y="8558"/>
                  <a:pt x="6280" y="8527"/>
                  <a:pt x="6190" y="8505"/>
                </a:cubicBezTo>
                <a:lnTo>
                  <a:pt x="4953" y="8198"/>
                </a:lnTo>
                <a:lnTo>
                  <a:pt x="4953" y="7392"/>
                </a:lnTo>
                <a:cubicBezTo>
                  <a:pt x="5721" y="7014"/>
                  <a:pt x="6268" y="6246"/>
                  <a:pt x="6328" y="5343"/>
                </a:cubicBezTo>
                <a:close/>
                <a:moveTo>
                  <a:pt x="4608" y="7531"/>
                </a:moveTo>
                <a:lnTo>
                  <a:pt x="4608" y="8329"/>
                </a:lnTo>
                <a:cubicBezTo>
                  <a:pt x="4608" y="8407"/>
                  <a:pt x="4665" y="8479"/>
                  <a:pt x="4739" y="8497"/>
                </a:cubicBezTo>
                <a:lnTo>
                  <a:pt x="5673" y="8729"/>
                </a:lnTo>
                <a:cubicBezTo>
                  <a:pt x="5489" y="9569"/>
                  <a:pt x="4732" y="10187"/>
                  <a:pt x="3859" y="10187"/>
                </a:cubicBezTo>
                <a:cubicBezTo>
                  <a:pt x="2986" y="10187"/>
                  <a:pt x="2230" y="9569"/>
                  <a:pt x="2046" y="8729"/>
                </a:cubicBezTo>
                <a:lnTo>
                  <a:pt x="2979" y="8497"/>
                </a:lnTo>
                <a:cubicBezTo>
                  <a:pt x="3054" y="8479"/>
                  <a:pt x="3110" y="8407"/>
                  <a:pt x="3110" y="8329"/>
                </a:cubicBezTo>
                <a:lnTo>
                  <a:pt x="3110" y="7531"/>
                </a:lnTo>
                <a:cubicBezTo>
                  <a:pt x="3346" y="7610"/>
                  <a:pt x="3597" y="7647"/>
                  <a:pt x="3859" y="7647"/>
                </a:cubicBezTo>
                <a:cubicBezTo>
                  <a:pt x="4122" y="7647"/>
                  <a:pt x="4373" y="7610"/>
                  <a:pt x="4608" y="7531"/>
                </a:cubicBezTo>
                <a:close/>
                <a:moveTo>
                  <a:pt x="3859" y="0"/>
                </a:moveTo>
                <a:cubicBezTo>
                  <a:pt x="2900" y="0"/>
                  <a:pt x="1997" y="472"/>
                  <a:pt x="1447" y="1263"/>
                </a:cubicBezTo>
                <a:cubicBezTo>
                  <a:pt x="1394" y="1342"/>
                  <a:pt x="1413" y="1446"/>
                  <a:pt x="1492" y="1499"/>
                </a:cubicBezTo>
                <a:cubicBezTo>
                  <a:pt x="1521" y="1521"/>
                  <a:pt x="1555" y="1531"/>
                  <a:pt x="1589" y="1531"/>
                </a:cubicBezTo>
                <a:cubicBezTo>
                  <a:pt x="1642" y="1531"/>
                  <a:pt x="1695" y="1506"/>
                  <a:pt x="1727" y="1458"/>
                </a:cubicBezTo>
                <a:cubicBezTo>
                  <a:pt x="2215" y="761"/>
                  <a:pt x="3009" y="345"/>
                  <a:pt x="3859" y="345"/>
                </a:cubicBezTo>
                <a:cubicBezTo>
                  <a:pt x="5291" y="345"/>
                  <a:pt x="6451" y="1506"/>
                  <a:pt x="6451" y="2938"/>
                </a:cubicBezTo>
                <a:lnTo>
                  <a:pt x="6451" y="3623"/>
                </a:lnTo>
                <a:cubicBezTo>
                  <a:pt x="6433" y="3619"/>
                  <a:pt x="6415" y="3619"/>
                  <a:pt x="6396" y="3619"/>
                </a:cubicBezTo>
                <a:lnTo>
                  <a:pt x="6164" y="3619"/>
                </a:lnTo>
                <a:cubicBezTo>
                  <a:pt x="6069" y="3619"/>
                  <a:pt x="5991" y="3694"/>
                  <a:pt x="5991" y="3792"/>
                </a:cubicBezTo>
                <a:lnTo>
                  <a:pt x="5991" y="4208"/>
                </a:lnTo>
                <a:lnTo>
                  <a:pt x="5564" y="3039"/>
                </a:lnTo>
                <a:cubicBezTo>
                  <a:pt x="5542" y="2975"/>
                  <a:pt x="5478" y="2930"/>
                  <a:pt x="5410" y="2926"/>
                </a:cubicBezTo>
                <a:cubicBezTo>
                  <a:pt x="5339" y="2926"/>
                  <a:pt x="5275" y="2964"/>
                  <a:pt x="5246" y="3028"/>
                </a:cubicBezTo>
                <a:lnTo>
                  <a:pt x="5002" y="3567"/>
                </a:lnTo>
                <a:lnTo>
                  <a:pt x="4302" y="3567"/>
                </a:lnTo>
                <a:lnTo>
                  <a:pt x="4006" y="3080"/>
                </a:lnTo>
                <a:cubicBezTo>
                  <a:pt x="3975" y="3028"/>
                  <a:pt x="3919" y="2997"/>
                  <a:pt x="3859" y="2997"/>
                </a:cubicBezTo>
                <a:cubicBezTo>
                  <a:pt x="3799" y="2997"/>
                  <a:pt x="3743" y="3028"/>
                  <a:pt x="3714" y="3080"/>
                </a:cubicBezTo>
                <a:lnTo>
                  <a:pt x="3417" y="3567"/>
                </a:lnTo>
                <a:lnTo>
                  <a:pt x="2716" y="3567"/>
                </a:lnTo>
                <a:lnTo>
                  <a:pt x="2469" y="3028"/>
                </a:lnTo>
                <a:cubicBezTo>
                  <a:pt x="2443" y="2964"/>
                  <a:pt x="2379" y="2926"/>
                  <a:pt x="2308" y="2926"/>
                </a:cubicBezTo>
                <a:cubicBezTo>
                  <a:pt x="2241" y="2930"/>
                  <a:pt x="2177" y="2975"/>
                  <a:pt x="2154" y="3039"/>
                </a:cubicBezTo>
                <a:lnTo>
                  <a:pt x="1727" y="4208"/>
                </a:lnTo>
                <a:lnTo>
                  <a:pt x="1727" y="3792"/>
                </a:lnTo>
                <a:cubicBezTo>
                  <a:pt x="1727" y="3694"/>
                  <a:pt x="1649" y="3619"/>
                  <a:pt x="1556" y="3619"/>
                </a:cubicBezTo>
                <a:lnTo>
                  <a:pt x="1323" y="3619"/>
                </a:lnTo>
                <a:cubicBezTo>
                  <a:pt x="1304" y="3619"/>
                  <a:pt x="1286" y="3619"/>
                  <a:pt x="1267" y="3623"/>
                </a:cubicBezTo>
                <a:lnTo>
                  <a:pt x="1267" y="2938"/>
                </a:lnTo>
                <a:cubicBezTo>
                  <a:pt x="1267" y="2660"/>
                  <a:pt x="1308" y="2387"/>
                  <a:pt x="1394" y="2129"/>
                </a:cubicBezTo>
                <a:cubicBezTo>
                  <a:pt x="1424" y="2039"/>
                  <a:pt x="1376" y="1941"/>
                  <a:pt x="1286" y="1911"/>
                </a:cubicBezTo>
                <a:cubicBezTo>
                  <a:pt x="1268" y="1905"/>
                  <a:pt x="1250" y="1902"/>
                  <a:pt x="1232" y="1902"/>
                </a:cubicBezTo>
                <a:cubicBezTo>
                  <a:pt x="1160" y="1902"/>
                  <a:pt x="1092" y="1948"/>
                  <a:pt x="1068" y="2020"/>
                </a:cubicBezTo>
                <a:cubicBezTo>
                  <a:pt x="971" y="2316"/>
                  <a:pt x="922" y="2623"/>
                  <a:pt x="922" y="2938"/>
                </a:cubicBezTo>
                <a:lnTo>
                  <a:pt x="922" y="3717"/>
                </a:lnTo>
                <a:cubicBezTo>
                  <a:pt x="648" y="3863"/>
                  <a:pt x="461" y="4152"/>
                  <a:pt x="461" y="4481"/>
                </a:cubicBezTo>
                <a:cubicBezTo>
                  <a:pt x="461" y="4811"/>
                  <a:pt x="648" y="5099"/>
                  <a:pt x="922" y="5245"/>
                </a:cubicBezTo>
                <a:lnTo>
                  <a:pt x="922" y="8767"/>
                </a:lnTo>
                <a:cubicBezTo>
                  <a:pt x="360" y="9130"/>
                  <a:pt x="0" y="9760"/>
                  <a:pt x="0" y="10460"/>
                </a:cubicBezTo>
                <a:lnTo>
                  <a:pt x="0" y="11510"/>
                </a:lnTo>
                <a:cubicBezTo>
                  <a:pt x="0" y="11603"/>
                  <a:pt x="79" y="11682"/>
                  <a:pt x="173" y="11682"/>
                </a:cubicBezTo>
                <a:lnTo>
                  <a:pt x="7546" y="11682"/>
                </a:lnTo>
                <a:cubicBezTo>
                  <a:pt x="7639" y="11682"/>
                  <a:pt x="7718" y="11603"/>
                  <a:pt x="7718" y="11510"/>
                </a:cubicBezTo>
                <a:lnTo>
                  <a:pt x="7718" y="10460"/>
                </a:lnTo>
                <a:cubicBezTo>
                  <a:pt x="7718" y="10408"/>
                  <a:pt x="7715" y="10352"/>
                  <a:pt x="7710" y="10299"/>
                </a:cubicBezTo>
                <a:cubicBezTo>
                  <a:pt x="7703" y="10210"/>
                  <a:pt x="7628" y="10145"/>
                  <a:pt x="7541" y="10145"/>
                </a:cubicBezTo>
                <a:cubicBezTo>
                  <a:pt x="7536" y="10145"/>
                  <a:pt x="7531" y="10145"/>
                  <a:pt x="7527" y="10146"/>
                </a:cubicBezTo>
                <a:cubicBezTo>
                  <a:pt x="7433" y="10154"/>
                  <a:pt x="7362" y="10235"/>
                  <a:pt x="7369" y="10330"/>
                </a:cubicBezTo>
                <a:cubicBezTo>
                  <a:pt x="7373" y="10370"/>
                  <a:pt x="7373" y="10415"/>
                  <a:pt x="7373" y="10460"/>
                </a:cubicBezTo>
                <a:lnTo>
                  <a:pt x="7373" y="11341"/>
                </a:lnTo>
                <a:lnTo>
                  <a:pt x="6103" y="11341"/>
                </a:lnTo>
                <a:lnTo>
                  <a:pt x="6103" y="10771"/>
                </a:lnTo>
                <a:cubicBezTo>
                  <a:pt x="6103" y="10678"/>
                  <a:pt x="6029" y="10603"/>
                  <a:pt x="5934" y="10603"/>
                </a:cubicBezTo>
                <a:cubicBezTo>
                  <a:pt x="5837" y="10603"/>
                  <a:pt x="5763" y="10678"/>
                  <a:pt x="5763" y="10771"/>
                </a:cubicBezTo>
                <a:lnTo>
                  <a:pt x="5763" y="11341"/>
                </a:lnTo>
                <a:lnTo>
                  <a:pt x="1956" y="11341"/>
                </a:lnTo>
                <a:lnTo>
                  <a:pt x="1956" y="10771"/>
                </a:lnTo>
                <a:cubicBezTo>
                  <a:pt x="1956" y="10678"/>
                  <a:pt x="1881" y="10603"/>
                  <a:pt x="1784" y="10603"/>
                </a:cubicBezTo>
                <a:cubicBezTo>
                  <a:pt x="1690" y="10603"/>
                  <a:pt x="1615" y="10678"/>
                  <a:pt x="1615" y="10771"/>
                </a:cubicBezTo>
                <a:lnTo>
                  <a:pt x="1615" y="11341"/>
                </a:lnTo>
                <a:lnTo>
                  <a:pt x="342" y="11341"/>
                </a:lnTo>
                <a:lnTo>
                  <a:pt x="342" y="10460"/>
                </a:lnTo>
                <a:cubicBezTo>
                  <a:pt x="342" y="9692"/>
                  <a:pt x="862" y="9026"/>
                  <a:pt x="1611" y="8838"/>
                </a:cubicBezTo>
                <a:lnTo>
                  <a:pt x="1713" y="8812"/>
                </a:lnTo>
                <a:cubicBezTo>
                  <a:pt x="1938" y="9805"/>
                  <a:pt x="2825" y="10528"/>
                  <a:pt x="3859" y="10528"/>
                </a:cubicBezTo>
                <a:cubicBezTo>
                  <a:pt x="4890" y="10528"/>
                  <a:pt x="5782" y="9805"/>
                  <a:pt x="6006" y="8812"/>
                </a:cubicBezTo>
                <a:lnTo>
                  <a:pt x="6107" y="8838"/>
                </a:lnTo>
                <a:cubicBezTo>
                  <a:pt x="6549" y="8951"/>
                  <a:pt x="6935" y="9239"/>
                  <a:pt x="7160" y="9637"/>
                </a:cubicBezTo>
                <a:cubicBezTo>
                  <a:pt x="7190" y="9692"/>
                  <a:pt x="7246" y="9727"/>
                  <a:pt x="7306" y="9727"/>
                </a:cubicBezTo>
                <a:cubicBezTo>
                  <a:pt x="7336" y="9727"/>
                  <a:pt x="7366" y="9718"/>
                  <a:pt x="7392" y="9704"/>
                </a:cubicBezTo>
                <a:cubicBezTo>
                  <a:pt x="7475" y="9656"/>
                  <a:pt x="7504" y="9550"/>
                  <a:pt x="7456" y="9468"/>
                </a:cubicBezTo>
                <a:cubicBezTo>
                  <a:pt x="7295" y="9183"/>
                  <a:pt x="7066" y="8947"/>
                  <a:pt x="6797" y="8771"/>
                </a:cubicBezTo>
                <a:lnTo>
                  <a:pt x="6797" y="5245"/>
                </a:lnTo>
                <a:cubicBezTo>
                  <a:pt x="7006" y="5133"/>
                  <a:pt x="7167" y="4935"/>
                  <a:pt x="7227" y="4698"/>
                </a:cubicBezTo>
                <a:cubicBezTo>
                  <a:pt x="7355" y="4826"/>
                  <a:pt x="7494" y="4939"/>
                  <a:pt x="7639" y="5036"/>
                </a:cubicBezTo>
                <a:lnTo>
                  <a:pt x="7430" y="5587"/>
                </a:lnTo>
                <a:cubicBezTo>
                  <a:pt x="7392" y="5684"/>
                  <a:pt x="7414" y="5793"/>
                  <a:pt x="7490" y="5867"/>
                </a:cubicBezTo>
                <a:cubicBezTo>
                  <a:pt x="7539" y="5916"/>
                  <a:pt x="7606" y="5946"/>
                  <a:pt x="7673" y="5946"/>
                </a:cubicBezTo>
                <a:cubicBezTo>
                  <a:pt x="7707" y="5946"/>
                  <a:pt x="7737" y="5938"/>
                  <a:pt x="7771" y="5928"/>
                </a:cubicBezTo>
                <a:cubicBezTo>
                  <a:pt x="7771" y="5928"/>
                  <a:pt x="8789" y="5534"/>
                  <a:pt x="8965" y="5466"/>
                </a:cubicBezTo>
                <a:cubicBezTo>
                  <a:pt x="8979" y="5461"/>
                  <a:pt x="8995" y="5458"/>
                  <a:pt x="9010" y="5458"/>
                </a:cubicBezTo>
                <a:cubicBezTo>
                  <a:pt x="9015" y="5458"/>
                  <a:pt x="9021" y="5458"/>
                  <a:pt x="9026" y="5459"/>
                </a:cubicBezTo>
                <a:lnTo>
                  <a:pt x="9067" y="5459"/>
                </a:lnTo>
                <a:cubicBezTo>
                  <a:pt x="9524" y="5459"/>
                  <a:pt x="9977" y="5335"/>
                  <a:pt x="10371" y="5110"/>
                </a:cubicBezTo>
                <a:cubicBezTo>
                  <a:pt x="10453" y="5062"/>
                  <a:pt x="10483" y="4957"/>
                  <a:pt x="10435" y="4875"/>
                </a:cubicBezTo>
                <a:cubicBezTo>
                  <a:pt x="10402" y="4820"/>
                  <a:pt x="10347" y="4790"/>
                  <a:pt x="10290" y="4790"/>
                </a:cubicBezTo>
                <a:cubicBezTo>
                  <a:pt x="10260" y="4790"/>
                  <a:pt x="10230" y="4798"/>
                  <a:pt x="10202" y="4814"/>
                </a:cubicBezTo>
                <a:cubicBezTo>
                  <a:pt x="9857" y="5010"/>
                  <a:pt x="9464" y="5115"/>
                  <a:pt x="9067" y="5115"/>
                </a:cubicBezTo>
                <a:lnTo>
                  <a:pt x="9033" y="5115"/>
                </a:lnTo>
                <a:cubicBezTo>
                  <a:pt x="8969" y="5115"/>
                  <a:pt x="8906" y="5126"/>
                  <a:pt x="8842" y="5148"/>
                </a:cubicBezTo>
                <a:cubicBezTo>
                  <a:pt x="8666" y="5215"/>
                  <a:pt x="7812" y="5545"/>
                  <a:pt x="7812" y="5545"/>
                </a:cubicBezTo>
                <a:lnTo>
                  <a:pt x="7980" y="5107"/>
                </a:lnTo>
                <a:cubicBezTo>
                  <a:pt x="8025" y="4984"/>
                  <a:pt x="7980" y="4845"/>
                  <a:pt x="7868" y="4773"/>
                </a:cubicBezTo>
                <a:cubicBezTo>
                  <a:pt x="7190" y="4354"/>
                  <a:pt x="6778" y="3593"/>
                  <a:pt x="6797" y="2795"/>
                </a:cubicBezTo>
                <a:cubicBezTo>
                  <a:pt x="6808" y="2207"/>
                  <a:pt x="7048" y="1653"/>
                  <a:pt x="7468" y="1233"/>
                </a:cubicBezTo>
                <a:cubicBezTo>
                  <a:pt x="7890" y="817"/>
                  <a:pt x="8445" y="581"/>
                  <a:pt x="9033" y="574"/>
                </a:cubicBezTo>
                <a:cubicBezTo>
                  <a:pt x="9048" y="574"/>
                  <a:pt x="9062" y="574"/>
                  <a:pt x="9077" y="574"/>
                </a:cubicBezTo>
                <a:cubicBezTo>
                  <a:pt x="9676" y="574"/>
                  <a:pt x="10235" y="805"/>
                  <a:pt x="10663" y="1226"/>
                </a:cubicBezTo>
                <a:cubicBezTo>
                  <a:pt x="11097" y="1657"/>
                  <a:pt x="11337" y="2229"/>
                  <a:pt x="11337" y="2844"/>
                </a:cubicBezTo>
                <a:cubicBezTo>
                  <a:pt x="11337" y="3395"/>
                  <a:pt x="11139" y="3927"/>
                  <a:pt x="10775" y="4342"/>
                </a:cubicBezTo>
                <a:cubicBezTo>
                  <a:pt x="10712" y="4413"/>
                  <a:pt x="10719" y="4522"/>
                  <a:pt x="10790" y="4582"/>
                </a:cubicBezTo>
                <a:cubicBezTo>
                  <a:pt x="10823" y="4612"/>
                  <a:pt x="10863" y="4626"/>
                  <a:pt x="10903" y="4626"/>
                </a:cubicBezTo>
                <a:cubicBezTo>
                  <a:pt x="10950" y="4626"/>
                  <a:pt x="10997" y="4606"/>
                  <a:pt x="11030" y="4567"/>
                </a:cubicBezTo>
                <a:cubicBezTo>
                  <a:pt x="11450" y="4092"/>
                  <a:pt x="11682" y="3481"/>
                  <a:pt x="11682" y="2844"/>
                </a:cubicBezTo>
                <a:cubicBezTo>
                  <a:pt x="11682" y="2139"/>
                  <a:pt x="11405" y="1477"/>
                  <a:pt x="10902" y="982"/>
                </a:cubicBezTo>
                <a:cubicBezTo>
                  <a:pt x="10407" y="494"/>
                  <a:pt x="9755" y="229"/>
                  <a:pt x="9057" y="229"/>
                </a:cubicBezTo>
                <a:cubicBezTo>
                  <a:pt x="9048" y="229"/>
                  <a:pt x="9039" y="229"/>
                  <a:pt x="9029" y="229"/>
                </a:cubicBezTo>
                <a:cubicBezTo>
                  <a:pt x="8351" y="240"/>
                  <a:pt x="7710" y="510"/>
                  <a:pt x="7227" y="989"/>
                </a:cubicBezTo>
                <a:cubicBezTo>
                  <a:pt x="6954" y="1263"/>
                  <a:pt x="6748" y="1581"/>
                  <a:pt x="6617" y="1930"/>
                </a:cubicBezTo>
                <a:cubicBezTo>
                  <a:pt x="6204" y="806"/>
                  <a:pt x="5125" y="0"/>
                  <a:pt x="38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 name="Google Shape;536;p23">
            <a:extLst>
              <a:ext uri="{FF2B5EF4-FFF2-40B4-BE49-F238E27FC236}">
                <a16:creationId xmlns:a16="http://schemas.microsoft.com/office/drawing/2014/main" id="{DF268845-D4C2-1613-ECF7-A4D7289E1155}"/>
              </a:ext>
            </a:extLst>
          </p:cNvPr>
          <p:cNvGrpSpPr/>
          <p:nvPr/>
        </p:nvGrpSpPr>
        <p:grpSpPr>
          <a:xfrm>
            <a:off x="5602090" y="2352940"/>
            <a:ext cx="290423" cy="384445"/>
            <a:chOff x="8115764" y="2386311"/>
            <a:chExt cx="312780" cy="414039"/>
          </a:xfrm>
        </p:grpSpPr>
        <p:sp>
          <p:nvSpPr>
            <p:cNvPr id="8" name="Google Shape;537;p23">
              <a:extLst>
                <a:ext uri="{FF2B5EF4-FFF2-40B4-BE49-F238E27FC236}">
                  <a16:creationId xmlns:a16="http://schemas.microsoft.com/office/drawing/2014/main" id="{A13CFFFA-0C61-F134-BE10-9EAC58E4D44C}"/>
                </a:ext>
              </a:extLst>
            </p:cNvPr>
            <p:cNvSpPr/>
            <p:nvPr/>
          </p:nvSpPr>
          <p:spPr>
            <a:xfrm>
              <a:off x="8115764" y="2386311"/>
              <a:ext cx="312780" cy="414039"/>
            </a:xfrm>
            <a:custGeom>
              <a:avLst/>
              <a:gdLst/>
              <a:ahLst/>
              <a:cxnLst/>
              <a:rect l="l" t="t" r="r" b="b"/>
              <a:pathLst>
                <a:path w="8825" h="11682" extrusionOk="0">
                  <a:moveTo>
                    <a:pt x="634" y="1"/>
                  </a:moveTo>
                  <a:cubicBezTo>
                    <a:pt x="286" y="1"/>
                    <a:pt x="1" y="285"/>
                    <a:pt x="1" y="634"/>
                  </a:cubicBezTo>
                  <a:lnTo>
                    <a:pt x="1" y="11049"/>
                  </a:lnTo>
                  <a:cubicBezTo>
                    <a:pt x="1" y="11398"/>
                    <a:pt x="286" y="11682"/>
                    <a:pt x="634" y="11682"/>
                  </a:cubicBezTo>
                  <a:lnTo>
                    <a:pt x="8190" y="11682"/>
                  </a:lnTo>
                  <a:cubicBezTo>
                    <a:pt x="8539" y="11682"/>
                    <a:pt x="8824" y="11398"/>
                    <a:pt x="8824" y="11049"/>
                  </a:cubicBezTo>
                  <a:lnTo>
                    <a:pt x="8824" y="2784"/>
                  </a:lnTo>
                  <a:cubicBezTo>
                    <a:pt x="8824" y="2687"/>
                    <a:pt x="8749" y="2612"/>
                    <a:pt x="8652" y="2612"/>
                  </a:cubicBezTo>
                  <a:cubicBezTo>
                    <a:pt x="8558" y="2612"/>
                    <a:pt x="8482" y="2687"/>
                    <a:pt x="8482" y="2784"/>
                  </a:cubicBezTo>
                  <a:lnTo>
                    <a:pt x="8482" y="11049"/>
                  </a:lnTo>
                  <a:cubicBezTo>
                    <a:pt x="8482" y="11206"/>
                    <a:pt x="8352" y="11338"/>
                    <a:pt x="8190" y="11338"/>
                  </a:cubicBezTo>
                  <a:lnTo>
                    <a:pt x="634" y="11338"/>
                  </a:lnTo>
                  <a:cubicBezTo>
                    <a:pt x="473" y="11338"/>
                    <a:pt x="342" y="11206"/>
                    <a:pt x="342" y="11049"/>
                  </a:cubicBezTo>
                  <a:lnTo>
                    <a:pt x="342" y="634"/>
                  </a:lnTo>
                  <a:cubicBezTo>
                    <a:pt x="342" y="473"/>
                    <a:pt x="473" y="342"/>
                    <a:pt x="634" y="342"/>
                  </a:cubicBezTo>
                  <a:lnTo>
                    <a:pt x="2174" y="342"/>
                  </a:lnTo>
                  <a:cubicBezTo>
                    <a:pt x="2170" y="361"/>
                    <a:pt x="2166" y="383"/>
                    <a:pt x="2166" y="401"/>
                  </a:cubicBezTo>
                  <a:lnTo>
                    <a:pt x="2166" y="738"/>
                  </a:lnTo>
                  <a:lnTo>
                    <a:pt x="1140" y="738"/>
                  </a:lnTo>
                  <a:cubicBezTo>
                    <a:pt x="919" y="738"/>
                    <a:pt x="739" y="918"/>
                    <a:pt x="739" y="1139"/>
                  </a:cubicBezTo>
                  <a:lnTo>
                    <a:pt x="739" y="8483"/>
                  </a:lnTo>
                  <a:cubicBezTo>
                    <a:pt x="739" y="8576"/>
                    <a:pt x="814" y="8655"/>
                    <a:pt x="912" y="8655"/>
                  </a:cubicBezTo>
                  <a:cubicBezTo>
                    <a:pt x="1005" y="8655"/>
                    <a:pt x="1080" y="8576"/>
                    <a:pt x="1080" y="8483"/>
                  </a:cubicBezTo>
                  <a:lnTo>
                    <a:pt x="1080" y="1139"/>
                  </a:lnTo>
                  <a:cubicBezTo>
                    <a:pt x="1080" y="1106"/>
                    <a:pt x="1106" y="1080"/>
                    <a:pt x="1140" y="1080"/>
                  </a:cubicBezTo>
                  <a:lnTo>
                    <a:pt x="2166" y="1080"/>
                  </a:lnTo>
                  <a:lnTo>
                    <a:pt x="2166" y="1417"/>
                  </a:lnTo>
                  <a:cubicBezTo>
                    <a:pt x="2166" y="1637"/>
                    <a:pt x="2346" y="1817"/>
                    <a:pt x="2571" y="1817"/>
                  </a:cubicBezTo>
                  <a:lnTo>
                    <a:pt x="4998" y="1817"/>
                  </a:lnTo>
                  <a:cubicBezTo>
                    <a:pt x="5093" y="1817"/>
                    <a:pt x="5171" y="1739"/>
                    <a:pt x="5171" y="1646"/>
                  </a:cubicBezTo>
                  <a:cubicBezTo>
                    <a:pt x="5171" y="1552"/>
                    <a:pt x="5093" y="1476"/>
                    <a:pt x="4998" y="1476"/>
                  </a:cubicBezTo>
                  <a:lnTo>
                    <a:pt x="2567" y="1476"/>
                  </a:lnTo>
                  <a:cubicBezTo>
                    <a:pt x="2537" y="1476"/>
                    <a:pt x="2511" y="1447"/>
                    <a:pt x="2511" y="1417"/>
                  </a:cubicBezTo>
                  <a:lnTo>
                    <a:pt x="2511" y="401"/>
                  </a:lnTo>
                  <a:cubicBezTo>
                    <a:pt x="2511" y="368"/>
                    <a:pt x="2537" y="342"/>
                    <a:pt x="2567" y="342"/>
                  </a:cubicBezTo>
                  <a:lnTo>
                    <a:pt x="6257" y="342"/>
                  </a:lnTo>
                  <a:cubicBezTo>
                    <a:pt x="6288" y="342"/>
                    <a:pt x="6314" y="368"/>
                    <a:pt x="6314" y="401"/>
                  </a:cubicBezTo>
                  <a:lnTo>
                    <a:pt x="6314" y="1417"/>
                  </a:lnTo>
                  <a:cubicBezTo>
                    <a:pt x="6314" y="1447"/>
                    <a:pt x="6288" y="1476"/>
                    <a:pt x="6257" y="1476"/>
                  </a:cubicBezTo>
                  <a:lnTo>
                    <a:pt x="5797" y="1476"/>
                  </a:lnTo>
                  <a:cubicBezTo>
                    <a:pt x="5703" y="1476"/>
                    <a:pt x="5628" y="1552"/>
                    <a:pt x="5628" y="1646"/>
                  </a:cubicBezTo>
                  <a:cubicBezTo>
                    <a:pt x="5628" y="1739"/>
                    <a:pt x="5703" y="1817"/>
                    <a:pt x="5797" y="1817"/>
                  </a:cubicBezTo>
                  <a:lnTo>
                    <a:pt x="6257" y="1817"/>
                  </a:lnTo>
                  <a:cubicBezTo>
                    <a:pt x="6478" y="1817"/>
                    <a:pt x="6658" y="1637"/>
                    <a:pt x="6658" y="1417"/>
                  </a:cubicBezTo>
                  <a:lnTo>
                    <a:pt x="6658" y="1080"/>
                  </a:lnTo>
                  <a:lnTo>
                    <a:pt x="7685" y="1080"/>
                  </a:lnTo>
                  <a:cubicBezTo>
                    <a:pt x="7718" y="1080"/>
                    <a:pt x="7745" y="1106"/>
                    <a:pt x="7745" y="1139"/>
                  </a:cubicBezTo>
                  <a:lnTo>
                    <a:pt x="7745" y="10539"/>
                  </a:lnTo>
                  <a:cubicBezTo>
                    <a:pt x="7745" y="10573"/>
                    <a:pt x="7718" y="10599"/>
                    <a:pt x="7685" y="10599"/>
                  </a:cubicBezTo>
                  <a:lnTo>
                    <a:pt x="1140" y="10599"/>
                  </a:lnTo>
                  <a:cubicBezTo>
                    <a:pt x="1106" y="10599"/>
                    <a:pt x="1080" y="10573"/>
                    <a:pt x="1080" y="10539"/>
                  </a:cubicBezTo>
                  <a:lnTo>
                    <a:pt x="1080" y="9280"/>
                  </a:lnTo>
                  <a:cubicBezTo>
                    <a:pt x="1080" y="9187"/>
                    <a:pt x="1005" y="9109"/>
                    <a:pt x="912" y="9109"/>
                  </a:cubicBezTo>
                  <a:cubicBezTo>
                    <a:pt x="814" y="9109"/>
                    <a:pt x="739" y="9187"/>
                    <a:pt x="739" y="9280"/>
                  </a:cubicBezTo>
                  <a:lnTo>
                    <a:pt x="739" y="10539"/>
                  </a:lnTo>
                  <a:cubicBezTo>
                    <a:pt x="739" y="10764"/>
                    <a:pt x="919" y="10944"/>
                    <a:pt x="1140" y="10944"/>
                  </a:cubicBezTo>
                  <a:lnTo>
                    <a:pt x="7685" y="10944"/>
                  </a:lnTo>
                  <a:cubicBezTo>
                    <a:pt x="7906" y="10944"/>
                    <a:pt x="8086" y="10764"/>
                    <a:pt x="8086" y="10539"/>
                  </a:cubicBezTo>
                  <a:lnTo>
                    <a:pt x="8086" y="1139"/>
                  </a:lnTo>
                  <a:cubicBezTo>
                    <a:pt x="8086" y="918"/>
                    <a:pt x="7906" y="738"/>
                    <a:pt x="7685" y="738"/>
                  </a:cubicBezTo>
                  <a:lnTo>
                    <a:pt x="6658" y="738"/>
                  </a:lnTo>
                  <a:lnTo>
                    <a:pt x="6658" y="401"/>
                  </a:lnTo>
                  <a:cubicBezTo>
                    <a:pt x="6658" y="383"/>
                    <a:pt x="6654" y="361"/>
                    <a:pt x="6651" y="342"/>
                  </a:cubicBezTo>
                  <a:lnTo>
                    <a:pt x="8190" y="342"/>
                  </a:lnTo>
                  <a:cubicBezTo>
                    <a:pt x="8352" y="342"/>
                    <a:pt x="8482" y="473"/>
                    <a:pt x="8482" y="634"/>
                  </a:cubicBezTo>
                  <a:lnTo>
                    <a:pt x="8482" y="1986"/>
                  </a:lnTo>
                  <a:cubicBezTo>
                    <a:pt x="8482" y="2080"/>
                    <a:pt x="8558" y="2154"/>
                    <a:pt x="8652" y="2154"/>
                  </a:cubicBezTo>
                  <a:cubicBezTo>
                    <a:pt x="8749" y="2154"/>
                    <a:pt x="8824" y="2080"/>
                    <a:pt x="8824" y="1986"/>
                  </a:cubicBezTo>
                  <a:lnTo>
                    <a:pt x="8824" y="634"/>
                  </a:lnTo>
                  <a:cubicBezTo>
                    <a:pt x="8824" y="285"/>
                    <a:pt x="8539" y="1"/>
                    <a:pt x="81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38;p23">
              <a:extLst>
                <a:ext uri="{FF2B5EF4-FFF2-40B4-BE49-F238E27FC236}">
                  <a16:creationId xmlns:a16="http://schemas.microsoft.com/office/drawing/2014/main" id="{8017E104-4A7C-631F-48DD-73E383ACF062}"/>
                </a:ext>
              </a:extLst>
            </p:cNvPr>
            <p:cNvSpPr/>
            <p:nvPr/>
          </p:nvSpPr>
          <p:spPr>
            <a:xfrm>
              <a:off x="8168113" y="2665989"/>
              <a:ext cx="208083" cy="82085"/>
            </a:xfrm>
            <a:custGeom>
              <a:avLst/>
              <a:gdLst/>
              <a:ahLst/>
              <a:cxnLst/>
              <a:rect l="l" t="t" r="r" b="b"/>
              <a:pathLst>
                <a:path w="5871" h="2316" extrusionOk="0">
                  <a:moveTo>
                    <a:pt x="5470" y="341"/>
                  </a:moveTo>
                  <a:cubicBezTo>
                    <a:pt x="5504" y="341"/>
                    <a:pt x="5530" y="367"/>
                    <a:pt x="5530" y="400"/>
                  </a:cubicBezTo>
                  <a:lnTo>
                    <a:pt x="5530" y="1914"/>
                  </a:lnTo>
                  <a:cubicBezTo>
                    <a:pt x="5530" y="1944"/>
                    <a:pt x="5504" y="1974"/>
                    <a:pt x="5470" y="1974"/>
                  </a:cubicBezTo>
                  <a:lnTo>
                    <a:pt x="401" y="1974"/>
                  </a:lnTo>
                  <a:cubicBezTo>
                    <a:pt x="367" y="1974"/>
                    <a:pt x="341" y="1944"/>
                    <a:pt x="341" y="1914"/>
                  </a:cubicBezTo>
                  <a:lnTo>
                    <a:pt x="341" y="400"/>
                  </a:lnTo>
                  <a:cubicBezTo>
                    <a:pt x="341" y="367"/>
                    <a:pt x="367" y="341"/>
                    <a:pt x="401" y="341"/>
                  </a:cubicBezTo>
                  <a:close/>
                  <a:moveTo>
                    <a:pt x="401" y="0"/>
                  </a:moveTo>
                  <a:cubicBezTo>
                    <a:pt x="180" y="0"/>
                    <a:pt x="0" y="180"/>
                    <a:pt x="0" y="400"/>
                  </a:cubicBezTo>
                  <a:lnTo>
                    <a:pt x="0" y="1914"/>
                  </a:lnTo>
                  <a:cubicBezTo>
                    <a:pt x="0" y="2136"/>
                    <a:pt x="180" y="2315"/>
                    <a:pt x="401" y="2315"/>
                  </a:cubicBezTo>
                  <a:lnTo>
                    <a:pt x="5470" y="2315"/>
                  </a:lnTo>
                  <a:cubicBezTo>
                    <a:pt x="5691" y="2315"/>
                    <a:pt x="5871" y="2136"/>
                    <a:pt x="5871" y="1914"/>
                  </a:cubicBezTo>
                  <a:lnTo>
                    <a:pt x="5871" y="400"/>
                  </a:lnTo>
                  <a:cubicBezTo>
                    <a:pt x="5871" y="180"/>
                    <a:pt x="5691" y="0"/>
                    <a:pt x="54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39;p23">
              <a:extLst>
                <a:ext uri="{FF2B5EF4-FFF2-40B4-BE49-F238E27FC236}">
                  <a16:creationId xmlns:a16="http://schemas.microsoft.com/office/drawing/2014/main" id="{F8A9E7BC-E444-0990-8372-DD023D5B6F3D}"/>
                </a:ext>
              </a:extLst>
            </p:cNvPr>
            <p:cNvSpPr/>
            <p:nvPr/>
          </p:nvSpPr>
          <p:spPr>
            <a:xfrm>
              <a:off x="8220568" y="2464674"/>
              <a:ext cx="103173" cy="69715"/>
            </a:xfrm>
            <a:custGeom>
              <a:avLst/>
              <a:gdLst/>
              <a:ahLst/>
              <a:cxnLst/>
              <a:rect l="l" t="t" r="r" b="b"/>
              <a:pathLst>
                <a:path w="2911" h="1967" extrusionOk="0">
                  <a:moveTo>
                    <a:pt x="1131" y="344"/>
                  </a:moveTo>
                  <a:cubicBezTo>
                    <a:pt x="1192" y="344"/>
                    <a:pt x="1247" y="371"/>
                    <a:pt x="1285" y="415"/>
                  </a:cubicBezTo>
                  <a:lnTo>
                    <a:pt x="1285" y="1574"/>
                  </a:lnTo>
                  <a:cubicBezTo>
                    <a:pt x="1251" y="1574"/>
                    <a:pt x="1218" y="1581"/>
                    <a:pt x="1183" y="1596"/>
                  </a:cubicBezTo>
                  <a:cubicBezTo>
                    <a:pt x="1154" y="1615"/>
                    <a:pt x="1120" y="1622"/>
                    <a:pt x="1086" y="1622"/>
                  </a:cubicBezTo>
                  <a:cubicBezTo>
                    <a:pt x="1026" y="1622"/>
                    <a:pt x="970" y="1596"/>
                    <a:pt x="933" y="1551"/>
                  </a:cubicBezTo>
                  <a:cubicBezTo>
                    <a:pt x="899" y="1509"/>
                    <a:pt x="850" y="1486"/>
                    <a:pt x="799" y="1486"/>
                  </a:cubicBezTo>
                  <a:cubicBezTo>
                    <a:pt x="781" y="1486"/>
                    <a:pt x="763" y="1489"/>
                    <a:pt x="746" y="1494"/>
                  </a:cubicBezTo>
                  <a:cubicBezTo>
                    <a:pt x="723" y="1503"/>
                    <a:pt x="700" y="1506"/>
                    <a:pt x="677" y="1506"/>
                  </a:cubicBezTo>
                  <a:cubicBezTo>
                    <a:pt x="614" y="1506"/>
                    <a:pt x="556" y="1477"/>
                    <a:pt x="517" y="1427"/>
                  </a:cubicBezTo>
                  <a:cubicBezTo>
                    <a:pt x="502" y="1405"/>
                    <a:pt x="479" y="1387"/>
                    <a:pt x="453" y="1375"/>
                  </a:cubicBezTo>
                  <a:cubicBezTo>
                    <a:pt x="386" y="1342"/>
                    <a:pt x="341" y="1270"/>
                    <a:pt x="341" y="1195"/>
                  </a:cubicBezTo>
                  <a:cubicBezTo>
                    <a:pt x="341" y="1124"/>
                    <a:pt x="382" y="1060"/>
                    <a:pt x="442" y="1022"/>
                  </a:cubicBezTo>
                  <a:cubicBezTo>
                    <a:pt x="502" y="989"/>
                    <a:pt x="535" y="922"/>
                    <a:pt x="528" y="854"/>
                  </a:cubicBezTo>
                  <a:lnTo>
                    <a:pt x="528" y="828"/>
                  </a:lnTo>
                  <a:cubicBezTo>
                    <a:pt x="528" y="719"/>
                    <a:pt x="614" y="629"/>
                    <a:pt x="723" y="629"/>
                  </a:cubicBezTo>
                  <a:lnTo>
                    <a:pt x="749" y="629"/>
                  </a:lnTo>
                  <a:cubicBezTo>
                    <a:pt x="759" y="631"/>
                    <a:pt x="768" y="632"/>
                    <a:pt x="777" y="632"/>
                  </a:cubicBezTo>
                  <a:cubicBezTo>
                    <a:pt x="856" y="632"/>
                    <a:pt x="924" y="575"/>
                    <a:pt x="940" y="498"/>
                  </a:cubicBezTo>
                  <a:cubicBezTo>
                    <a:pt x="959" y="408"/>
                    <a:pt x="1041" y="344"/>
                    <a:pt x="1131" y="344"/>
                  </a:cubicBezTo>
                  <a:close/>
                  <a:moveTo>
                    <a:pt x="1780" y="344"/>
                  </a:moveTo>
                  <a:cubicBezTo>
                    <a:pt x="1870" y="344"/>
                    <a:pt x="1951" y="408"/>
                    <a:pt x="1970" y="498"/>
                  </a:cubicBezTo>
                  <a:cubicBezTo>
                    <a:pt x="1987" y="575"/>
                    <a:pt x="2055" y="632"/>
                    <a:pt x="2134" y="632"/>
                  </a:cubicBezTo>
                  <a:cubicBezTo>
                    <a:pt x="2143" y="632"/>
                    <a:pt x="2152" y="631"/>
                    <a:pt x="2162" y="629"/>
                  </a:cubicBezTo>
                  <a:lnTo>
                    <a:pt x="2188" y="629"/>
                  </a:lnTo>
                  <a:cubicBezTo>
                    <a:pt x="2297" y="629"/>
                    <a:pt x="2387" y="719"/>
                    <a:pt x="2387" y="828"/>
                  </a:cubicBezTo>
                  <a:cubicBezTo>
                    <a:pt x="2387" y="832"/>
                    <a:pt x="2383" y="843"/>
                    <a:pt x="2383" y="854"/>
                  </a:cubicBezTo>
                  <a:cubicBezTo>
                    <a:pt x="2375" y="922"/>
                    <a:pt x="2409" y="989"/>
                    <a:pt x="2468" y="1022"/>
                  </a:cubicBezTo>
                  <a:cubicBezTo>
                    <a:pt x="2529" y="1060"/>
                    <a:pt x="2570" y="1124"/>
                    <a:pt x="2570" y="1195"/>
                  </a:cubicBezTo>
                  <a:cubicBezTo>
                    <a:pt x="2570" y="1270"/>
                    <a:pt x="2525" y="1342"/>
                    <a:pt x="2458" y="1375"/>
                  </a:cubicBezTo>
                  <a:cubicBezTo>
                    <a:pt x="2431" y="1387"/>
                    <a:pt x="2409" y="1405"/>
                    <a:pt x="2394" y="1427"/>
                  </a:cubicBezTo>
                  <a:cubicBezTo>
                    <a:pt x="2356" y="1480"/>
                    <a:pt x="2297" y="1510"/>
                    <a:pt x="2233" y="1510"/>
                  </a:cubicBezTo>
                  <a:cubicBezTo>
                    <a:pt x="2210" y="1510"/>
                    <a:pt x="2188" y="1506"/>
                    <a:pt x="2169" y="1494"/>
                  </a:cubicBezTo>
                  <a:cubicBezTo>
                    <a:pt x="2151" y="1489"/>
                    <a:pt x="2132" y="1486"/>
                    <a:pt x="2114" y="1486"/>
                  </a:cubicBezTo>
                  <a:cubicBezTo>
                    <a:pt x="2061" y="1486"/>
                    <a:pt x="2012" y="1509"/>
                    <a:pt x="1978" y="1551"/>
                  </a:cubicBezTo>
                  <a:cubicBezTo>
                    <a:pt x="1941" y="1596"/>
                    <a:pt x="1884" y="1622"/>
                    <a:pt x="1825" y="1622"/>
                  </a:cubicBezTo>
                  <a:cubicBezTo>
                    <a:pt x="1790" y="1622"/>
                    <a:pt x="1757" y="1615"/>
                    <a:pt x="1727" y="1596"/>
                  </a:cubicBezTo>
                  <a:cubicBezTo>
                    <a:pt x="1700" y="1581"/>
                    <a:pt x="1671" y="1574"/>
                    <a:pt x="1641" y="1574"/>
                  </a:cubicBezTo>
                  <a:lnTo>
                    <a:pt x="1626" y="1574"/>
                  </a:lnTo>
                  <a:lnTo>
                    <a:pt x="1626" y="415"/>
                  </a:lnTo>
                  <a:cubicBezTo>
                    <a:pt x="1664" y="371"/>
                    <a:pt x="1719" y="344"/>
                    <a:pt x="1780" y="344"/>
                  </a:cubicBezTo>
                  <a:close/>
                  <a:moveTo>
                    <a:pt x="1131" y="0"/>
                  </a:moveTo>
                  <a:cubicBezTo>
                    <a:pt x="929" y="0"/>
                    <a:pt x="746" y="116"/>
                    <a:pt x="656" y="292"/>
                  </a:cubicBezTo>
                  <a:cubicBezTo>
                    <a:pt x="400" y="322"/>
                    <a:pt x="202" y="532"/>
                    <a:pt x="187" y="787"/>
                  </a:cubicBezTo>
                  <a:cubicBezTo>
                    <a:pt x="71" y="888"/>
                    <a:pt x="0" y="1038"/>
                    <a:pt x="0" y="1195"/>
                  </a:cubicBezTo>
                  <a:cubicBezTo>
                    <a:pt x="0" y="1387"/>
                    <a:pt x="104" y="1566"/>
                    <a:pt x="270" y="1664"/>
                  </a:cubicBezTo>
                  <a:cubicBezTo>
                    <a:pt x="371" y="1780"/>
                    <a:pt x="521" y="1851"/>
                    <a:pt x="678" y="1851"/>
                  </a:cubicBezTo>
                  <a:cubicBezTo>
                    <a:pt x="701" y="1851"/>
                    <a:pt x="727" y="1851"/>
                    <a:pt x="749" y="1847"/>
                  </a:cubicBezTo>
                  <a:cubicBezTo>
                    <a:pt x="843" y="1922"/>
                    <a:pt x="962" y="1967"/>
                    <a:pt x="1086" y="1967"/>
                  </a:cubicBezTo>
                  <a:cubicBezTo>
                    <a:pt x="1150" y="1967"/>
                    <a:pt x="1214" y="1956"/>
                    <a:pt x="1270" y="1933"/>
                  </a:cubicBezTo>
                  <a:cubicBezTo>
                    <a:pt x="1322" y="1952"/>
                    <a:pt x="1379" y="1963"/>
                    <a:pt x="1434" y="1963"/>
                  </a:cubicBezTo>
                  <a:cubicBezTo>
                    <a:pt x="1442" y="1967"/>
                    <a:pt x="1450" y="1967"/>
                    <a:pt x="1457" y="1967"/>
                  </a:cubicBezTo>
                  <a:cubicBezTo>
                    <a:pt x="1461" y="1967"/>
                    <a:pt x="1468" y="1967"/>
                    <a:pt x="1476" y="1963"/>
                  </a:cubicBezTo>
                  <a:cubicBezTo>
                    <a:pt x="1532" y="1963"/>
                    <a:pt x="1588" y="1952"/>
                    <a:pt x="1641" y="1933"/>
                  </a:cubicBezTo>
                  <a:cubicBezTo>
                    <a:pt x="1700" y="1956"/>
                    <a:pt x="1761" y="1967"/>
                    <a:pt x="1825" y="1967"/>
                  </a:cubicBezTo>
                  <a:cubicBezTo>
                    <a:pt x="1948" y="1967"/>
                    <a:pt x="2068" y="1922"/>
                    <a:pt x="2162" y="1847"/>
                  </a:cubicBezTo>
                  <a:cubicBezTo>
                    <a:pt x="2188" y="1851"/>
                    <a:pt x="2210" y="1851"/>
                    <a:pt x="2233" y="1851"/>
                  </a:cubicBezTo>
                  <a:cubicBezTo>
                    <a:pt x="2390" y="1851"/>
                    <a:pt x="2540" y="1780"/>
                    <a:pt x="2641" y="1664"/>
                  </a:cubicBezTo>
                  <a:cubicBezTo>
                    <a:pt x="2806" y="1566"/>
                    <a:pt x="2911" y="1387"/>
                    <a:pt x="2911" y="1195"/>
                  </a:cubicBezTo>
                  <a:cubicBezTo>
                    <a:pt x="2911" y="1038"/>
                    <a:pt x="2843" y="888"/>
                    <a:pt x="2724" y="787"/>
                  </a:cubicBezTo>
                  <a:cubicBezTo>
                    <a:pt x="2708" y="532"/>
                    <a:pt x="2510" y="322"/>
                    <a:pt x="2255" y="292"/>
                  </a:cubicBezTo>
                  <a:cubicBezTo>
                    <a:pt x="2165" y="116"/>
                    <a:pt x="1982" y="0"/>
                    <a:pt x="1780" y="0"/>
                  </a:cubicBezTo>
                  <a:cubicBezTo>
                    <a:pt x="1659" y="0"/>
                    <a:pt x="1547" y="41"/>
                    <a:pt x="1457" y="109"/>
                  </a:cubicBezTo>
                  <a:cubicBezTo>
                    <a:pt x="1363" y="41"/>
                    <a:pt x="1251" y="0"/>
                    <a:pt x="11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40;p23">
              <a:extLst>
                <a:ext uri="{FF2B5EF4-FFF2-40B4-BE49-F238E27FC236}">
                  <a16:creationId xmlns:a16="http://schemas.microsoft.com/office/drawing/2014/main" id="{14EB7458-FFD4-8276-9B78-757DCBF683C6}"/>
                </a:ext>
              </a:extLst>
            </p:cNvPr>
            <p:cNvSpPr/>
            <p:nvPr/>
          </p:nvSpPr>
          <p:spPr>
            <a:xfrm>
              <a:off x="8226912" y="2548319"/>
              <a:ext cx="149284" cy="12228"/>
            </a:xfrm>
            <a:custGeom>
              <a:avLst/>
              <a:gdLst/>
              <a:ahLst/>
              <a:cxnLst/>
              <a:rect l="l" t="t" r="r" b="b"/>
              <a:pathLst>
                <a:path w="4212" h="345" extrusionOk="0">
                  <a:moveTo>
                    <a:pt x="169" y="0"/>
                  </a:moveTo>
                  <a:cubicBezTo>
                    <a:pt x="76" y="0"/>
                    <a:pt x="1" y="79"/>
                    <a:pt x="1" y="173"/>
                  </a:cubicBezTo>
                  <a:cubicBezTo>
                    <a:pt x="1" y="267"/>
                    <a:pt x="76" y="345"/>
                    <a:pt x="169" y="345"/>
                  </a:cubicBezTo>
                  <a:lnTo>
                    <a:pt x="4043" y="345"/>
                  </a:lnTo>
                  <a:cubicBezTo>
                    <a:pt x="4137" y="345"/>
                    <a:pt x="4212" y="267"/>
                    <a:pt x="4212" y="173"/>
                  </a:cubicBezTo>
                  <a:cubicBezTo>
                    <a:pt x="4212" y="79"/>
                    <a:pt x="4137" y="0"/>
                    <a:pt x="4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41;p23">
              <a:extLst>
                <a:ext uri="{FF2B5EF4-FFF2-40B4-BE49-F238E27FC236}">
                  <a16:creationId xmlns:a16="http://schemas.microsoft.com/office/drawing/2014/main" id="{835BEC4D-0302-CE79-0681-1F3A62DEAEC9}"/>
                </a:ext>
              </a:extLst>
            </p:cNvPr>
            <p:cNvSpPr/>
            <p:nvPr/>
          </p:nvSpPr>
          <p:spPr>
            <a:xfrm>
              <a:off x="8226912" y="2580997"/>
              <a:ext cx="28460" cy="12228"/>
            </a:xfrm>
            <a:custGeom>
              <a:avLst/>
              <a:gdLst/>
              <a:ahLst/>
              <a:cxnLst/>
              <a:rect l="l" t="t" r="r" b="b"/>
              <a:pathLst>
                <a:path w="803" h="345" extrusionOk="0">
                  <a:moveTo>
                    <a:pt x="169" y="0"/>
                  </a:moveTo>
                  <a:cubicBezTo>
                    <a:pt x="76" y="0"/>
                    <a:pt x="1" y="78"/>
                    <a:pt x="1" y="173"/>
                  </a:cubicBezTo>
                  <a:cubicBezTo>
                    <a:pt x="1" y="266"/>
                    <a:pt x="76" y="344"/>
                    <a:pt x="169" y="344"/>
                  </a:cubicBezTo>
                  <a:lnTo>
                    <a:pt x="630" y="344"/>
                  </a:lnTo>
                  <a:cubicBezTo>
                    <a:pt x="728" y="344"/>
                    <a:pt x="802" y="266"/>
                    <a:pt x="802" y="173"/>
                  </a:cubicBezTo>
                  <a:cubicBezTo>
                    <a:pt x="802" y="78"/>
                    <a:pt x="728" y="0"/>
                    <a:pt x="6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42;p23">
              <a:extLst>
                <a:ext uri="{FF2B5EF4-FFF2-40B4-BE49-F238E27FC236}">
                  <a16:creationId xmlns:a16="http://schemas.microsoft.com/office/drawing/2014/main" id="{1EA4A01D-2514-9FC8-EACE-0A80A22733C2}"/>
                </a:ext>
              </a:extLst>
            </p:cNvPr>
            <p:cNvSpPr/>
            <p:nvPr/>
          </p:nvSpPr>
          <p:spPr>
            <a:xfrm>
              <a:off x="8269266" y="2580997"/>
              <a:ext cx="74287" cy="12228"/>
            </a:xfrm>
            <a:custGeom>
              <a:avLst/>
              <a:gdLst/>
              <a:ahLst/>
              <a:cxnLst/>
              <a:rect l="l" t="t" r="r" b="b"/>
              <a:pathLst>
                <a:path w="2096" h="345" extrusionOk="0">
                  <a:moveTo>
                    <a:pt x="173" y="0"/>
                  </a:moveTo>
                  <a:cubicBezTo>
                    <a:pt x="79" y="0"/>
                    <a:pt x="1" y="78"/>
                    <a:pt x="1" y="173"/>
                  </a:cubicBezTo>
                  <a:cubicBezTo>
                    <a:pt x="1" y="266"/>
                    <a:pt x="79" y="344"/>
                    <a:pt x="173" y="344"/>
                  </a:cubicBezTo>
                  <a:lnTo>
                    <a:pt x="1926" y="344"/>
                  </a:lnTo>
                  <a:cubicBezTo>
                    <a:pt x="2020" y="344"/>
                    <a:pt x="2095" y="266"/>
                    <a:pt x="2095" y="173"/>
                  </a:cubicBezTo>
                  <a:cubicBezTo>
                    <a:pt x="2095" y="78"/>
                    <a:pt x="2020" y="0"/>
                    <a:pt x="19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43;p23">
              <a:extLst>
                <a:ext uri="{FF2B5EF4-FFF2-40B4-BE49-F238E27FC236}">
                  <a16:creationId xmlns:a16="http://schemas.microsoft.com/office/drawing/2014/main" id="{FC2694BB-415F-A391-F610-03C4E5EDDE6B}"/>
                </a:ext>
              </a:extLst>
            </p:cNvPr>
            <p:cNvSpPr/>
            <p:nvPr/>
          </p:nvSpPr>
          <p:spPr>
            <a:xfrm>
              <a:off x="8226912" y="2607154"/>
              <a:ext cx="149284" cy="12086"/>
            </a:xfrm>
            <a:custGeom>
              <a:avLst/>
              <a:gdLst/>
              <a:ahLst/>
              <a:cxnLst/>
              <a:rect l="l" t="t" r="r" b="b"/>
              <a:pathLst>
                <a:path w="4212" h="341" extrusionOk="0">
                  <a:moveTo>
                    <a:pt x="169" y="0"/>
                  </a:moveTo>
                  <a:cubicBezTo>
                    <a:pt x="76" y="0"/>
                    <a:pt x="1" y="75"/>
                    <a:pt x="1" y="172"/>
                  </a:cubicBezTo>
                  <a:cubicBezTo>
                    <a:pt x="1" y="266"/>
                    <a:pt x="76" y="341"/>
                    <a:pt x="169" y="341"/>
                  </a:cubicBezTo>
                  <a:lnTo>
                    <a:pt x="4043" y="341"/>
                  </a:lnTo>
                  <a:cubicBezTo>
                    <a:pt x="4137" y="341"/>
                    <a:pt x="4212" y="266"/>
                    <a:pt x="4212" y="172"/>
                  </a:cubicBezTo>
                  <a:cubicBezTo>
                    <a:pt x="4212" y="75"/>
                    <a:pt x="4137" y="0"/>
                    <a:pt x="4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44;p23">
              <a:extLst>
                <a:ext uri="{FF2B5EF4-FFF2-40B4-BE49-F238E27FC236}">
                  <a16:creationId xmlns:a16="http://schemas.microsoft.com/office/drawing/2014/main" id="{EC6C72A6-CE5E-C994-B4F3-CDCD9C226AE8}"/>
                </a:ext>
              </a:extLst>
            </p:cNvPr>
            <p:cNvSpPr/>
            <p:nvPr/>
          </p:nvSpPr>
          <p:spPr>
            <a:xfrm>
              <a:off x="8226912" y="2639797"/>
              <a:ext cx="28460" cy="12121"/>
            </a:xfrm>
            <a:custGeom>
              <a:avLst/>
              <a:gdLst/>
              <a:ahLst/>
              <a:cxnLst/>
              <a:rect l="l" t="t" r="r" b="b"/>
              <a:pathLst>
                <a:path w="803" h="342" extrusionOk="0">
                  <a:moveTo>
                    <a:pt x="169" y="1"/>
                  </a:moveTo>
                  <a:cubicBezTo>
                    <a:pt x="76" y="1"/>
                    <a:pt x="1" y="79"/>
                    <a:pt x="1" y="173"/>
                  </a:cubicBezTo>
                  <a:cubicBezTo>
                    <a:pt x="1" y="267"/>
                    <a:pt x="76" y="342"/>
                    <a:pt x="169" y="342"/>
                  </a:cubicBezTo>
                  <a:lnTo>
                    <a:pt x="630" y="342"/>
                  </a:lnTo>
                  <a:cubicBezTo>
                    <a:pt x="728" y="342"/>
                    <a:pt x="802" y="267"/>
                    <a:pt x="802" y="173"/>
                  </a:cubicBezTo>
                  <a:cubicBezTo>
                    <a:pt x="802" y="79"/>
                    <a:pt x="728" y="1"/>
                    <a:pt x="6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45;p23">
              <a:extLst>
                <a:ext uri="{FF2B5EF4-FFF2-40B4-BE49-F238E27FC236}">
                  <a16:creationId xmlns:a16="http://schemas.microsoft.com/office/drawing/2014/main" id="{BFAA783B-62FA-2711-1F52-73792D94878C}"/>
                </a:ext>
              </a:extLst>
            </p:cNvPr>
            <p:cNvSpPr/>
            <p:nvPr/>
          </p:nvSpPr>
          <p:spPr>
            <a:xfrm>
              <a:off x="8269266" y="2639797"/>
              <a:ext cx="74287" cy="12121"/>
            </a:xfrm>
            <a:custGeom>
              <a:avLst/>
              <a:gdLst/>
              <a:ahLst/>
              <a:cxnLst/>
              <a:rect l="l" t="t" r="r" b="b"/>
              <a:pathLst>
                <a:path w="2096" h="342" extrusionOk="0">
                  <a:moveTo>
                    <a:pt x="173" y="1"/>
                  </a:moveTo>
                  <a:cubicBezTo>
                    <a:pt x="79" y="1"/>
                    <a:pt x="1" y="79"/>
                    <a:pt x="1" y="173"/>
                  </a:cubicBezTo>
                  <a:cubicBezTo>
                    <a:pt x="1" y="267"/>
                    <a:pt x="79" y="342"/>
                    <a:pt x="173" y="342"/>
                  </a:cubicBezTo>
                  <a:lnTo>
                    <a:pt x="1926" y="342"/>
                  </a:lnTo>
                  <a:cubicBezTo>
                    <a:pt x="2020" y="342"/>
                    <a:pt x="2095" y="267"/>
                    <a:pt x="2095" y="173"/>
                  </a:cubicBezTo>
                  <a:cubicBezTo>
                    <a:pt x="2095" y="79"/>
                    <a:pt x="2020" y="1"/>
                    <a:pt x="19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546;p23">
              <a:extLst>
                <a:ext uri="{FF2B5EF4-FFF2-40B4-BE49-F238E27FC236}">
                  <a16:creationId xmlns:a16="http://schemas.microsoft.com/office/drawing/2014/main" id="{E7C2BACD-545A-3DAB-B14D-B1E3B7C2D8B1}"/>
                </a:ext>
              </a:extLst>
            </p:cNvPr>
            <p:cNvSpPr/>
            <p:nvPr/>
          </p:nvSpPr>
          <p:spPr>
            <a:xfrm>
              <a:off x="8168113" y="2548319"/>
              <a:ext cx="44764" cy="44906"/>
            </a:xfrm>
            <a:custGeom>
              <a:avLst/>
              <a:gdLst/>
              <a:ahLst/>
              <a:cxnLst/>
              <a:rect l="l" t="t" r="r" b="b"/>
              <a:pathLst>
                <a:path w="1263" h="1267" extrusionOk="0">
                  <a:moveTo>
                    <a:pt x="907" y="345"/>
                  </a:moveTo>
                  <a:cubicBezTo>
                    <a:pt x="914" y="345"/>
                    <a:pt x="922" y="348"/>
                    <a:pt x="922" y="356"/>
                  </a:cubicBezTo>
                  <a:lnTo>
                    <a:pt x="922" y="910"/>
                  </a:lnTo>
                  <a:cubicBezTo>
                    <a:pt x="922" y="918"/>
                    <a:pt x="914" y="922"/>
                    <a:pt x="907" y="922"/>
                  </a:cubicBezTo>
                  <a:lnTo>
                    <a:pt x="356" y="922"/>
                  </a:lnTo>
                  <a:cubicBezTo>
                    <a:pt x="348" y="922"/>
                    <a:pt x="341" y="918"/>
                    <a:pt x="341" y="910"/>
                  </a:cubicBezTo>
                  <a:lnTo>
                    <a:pt x="341" y="356"/>
                  </a:lnTo>
                  <a:cubicBezTo>
                    <a:pt x="341" y="348"/>
                    <a:pt x="348" y="345"/>
                    <a:pt x="356" y="345"/>
                  </a:cubicBezTo>
                  <a:close/>
                  <a:moveTo>
                    <a:pt x="356" y="0"/>
                  </a:moveTo>
                  <a:cubicBezTo>
                    <a:pt x="158" y="0"/>
                    <a:pt x="0" y="161"/>
                    <a:pt x="0" y="356"/>
                  </a:cubicBezTo>
                  <a:lnTo>
                    <a:pt x="0" y="910"/>
                  </a:lnTo>
                  <a:cubicBezTo>
                    <a:pt x="0" y="1105"/>
                    <a:pt x="158" y="1266"/>
                    <a:pt x="356" y="1266"/>
                  </a:cubicBezTo>
                  <a:lnTo>
                    <a:pt x="907" y="1266"/>
                  </a:lnTo>
                  <a:cubicBezTo>
                    <a:pt x="1105" y="1266"/>
                    <a:pt x="1263" y="1105"/>
                    <a:pt x="1263" y="910"/>
                  </a:cubicBezTo>
                  <a:lnTo>
                    <a:pt x="1263" y="356"/>
                  </a:lnTo>
                  <a:cubicBezTo>
                    <a:pt x="1263" y="161"/>
                    <a:pt x="1105" y="0"/>
                    <a:pt x="9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547;p23">
              <a:extLst>
                <a:ext uri="{FF2B5EF4-FFF2-40B4-BE49-F238E27FC236}">
                  <a16:creationId xmlns:a16="http://schemas.microsoft.com/office/drawing/2014/main" id="{D90D3F44-0AE7-F97A-84FB-0E5E73CC7AD7}"/>
                </a:ext>
              </a:extLst>
            </p:cNvPr>
            <p:cNvSpPr/>
            <p:nvPr/>
          </p:nvSpPr>
          <p:spPr>
            <a:xfrm>
              <a:off x="8168113" y="2607154"/>
              <a:ext cx="44764" cy="44764"/>
            </a:xfrm>
            <a:custGeom>
              <a:avLst/>
              <a:gdLst/>
              <a:ahLst/>
              <a:cxnLst/>
              <a:rect l="l" t="t" r="r" b="b"/>
              <a:pathLst>
                <a:path w="1263" h="1263" extrusionOk="0">
                  <a:moveTo>
                    <a:pt x="907" y="341"/>
                  </a:moveTo>
                  <a:cubicBezTo>
                    <a:pt x="914" y="341"/>
                    <a:pt x="922" y="348"/>
                    <a:pt x="922" y="356"/>
                  </a:cubicBezTo>
                  <a:lnTo>
                    <a:pt x="922" y="910"/>
                  </a:lnTo>
                  <a:cubicBezTo>
                    <a:pt x="922" y="914"/>
                    <a:pt x="914" y="922"/>
                    <a:pt x="907" y="922"/>
                  </a:cubicBezTo>
                  <a:lnTo>
                    <a:pt x="356" y="922"/>
                  </a:lnTo>
                  <a:cubicBezTo>
                    <a:pt x="348" y="922"/>
                    <a:pt x="341" y="914"/>
                    <a:pt x="341" y="910"/>
                  </a:cubicBezTo>
                  <a:lnTo>
                    <a:pt x="341" y="356"/>
                  </a:lnTo>
                  <a:cubicBezTo>
                    <a:pt x="341" y="348"/>
                    <a:pt x="348" y="341"/>
                    <a:pt x="356" y="341"/>
                  </a:cubicBezTo>
                  <a:close/>
                  <a:moveTo>
                    <a:pt x="356" y="0"/>
                  </a:moveTo>
                  <a:cubicBezTo>
                    <a:pt x="158" y="0"/>
                    <a:pt x="0" y="161"/>
                    <a:pt x="0" y="356"/>
                  </a:cubicBezTo>
                  <a:lnTo>
                    <a:pt x="0" y="910"/>
                  </a:lnTo>
                  <a:cubicBezTo>
                    <a:pt x="0" y="1105"/>
                    <a:pt x="158" y="1263"/>
                    <a:pt x="356" y="1263"/>
                  </a:cubicBezTo>
                  <a:lnTo>
                    <a:pt x="907" y="1263"/>
                  </a:lnTo>
                  <a:cubicBezTo>
                    <a:pt x="1105" y="1263"/>
                    <a:pt x="1263" y="1105"/>
                    <a:pt x="1263" y="910"/>
                  </a:cubicBezTo>
                  <a:lnTo>
                    <a:pt x="1263" y="356"/>
                  </a:lnTo>
                  <a:cubicBezTo>
                    <a:pt x="1263" y="161"/>
                    <a:pt x="1105" y="0"/>
                    <a:pt x="9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463;p20">
            <a:extLst>
              <a:ext uri="{FF2B5EF4-FFF2-40B4-BE49-F238E27FC236}">
                <a16:creationId xmlns:a16="http://schemas.microsoft.com/office/drawing/2014/main" id="{EFEA4CCC-E9DE-BDF2-23C5-DBD85C7C88A4}"/>
              </a:ext>
            </a:extLst>
          </p:cNvPr>
          <p:cNvSpPr/>
          <p:nvPr/>
        </p:nvSpPr>
        <p:spPr>
          <a:xfrm>
            <a:off x="2454241" y="2301152"/>
            <a:ext cx="388735" cy="446128"/>
          </a:xfrm>
          <a:custGeom>
            <a:avLst/>
            <a:gdLst/>
            <a:ahLst/>
            <a:cxnLst/>
            <a:rect l="l" t="t" r="r" b="b"/>
            <a:pathLst>
              <a:path w="10180" h="11683" extrusionOk="0">
                <a:moveTo>
                  <a:pt x="5093" y="343"/>
                </a:moveTo>
                <a:cubicBezTo>
                  <a:pt x="5302" y="343"/>
                  <a:pt x="5471" y="514"/>
                  <a:pt x="5471" y="725"/>
                </a:cubicBezTo>
                <a:lnTo>
                  <a:pt x="5471" y="735"/>
                </a:lnTo>
                <a:cubicBezTo>
                  <a:pt x="5351" y="706"/>
                  <a:pt x="5224" y="691"/>
                  <a:pt x="5093" y="691"/>
                </a:cubicBezTo>
                <a:cubicBezTo>
                  <a:pt x="4958" y="691"/>
                  <a:pt x="4830" y="706"/>
                  <a:pt x="4710" y="735"/>
                </a:cubicBezTo>
                <a:lnTo>
                  <a:pt x="4710" y="725"/>
                </a:lnTo>
                <a:cubicBezTo>
                  <a:pt x="4710" y="514"/>
                  <a:pt x="4879" y="343"/>
                  <a:pt x="5093" y="343"/>
                </a:cubicBezTo>
                <a:close/>
                <a:moveTo>
                  <a:pt x="5093" y="1031"/>
                </a:moveTo>
                <a:cubicBezTo>
                  <a:pt x="5272" y="1031"/>
                  <a:pt x="5440" y="1069"/>
                  <a:pt x="5598" y="1136"/>
                </a:cubicBezTo>
                <a:cubicBezTo>
                  <a:pt x="5433" y="1305"/>
                  <a:pt x="5122" y="1564"/>
                  <a:pt x="4733" y="1664"/>
                </a:cubicBezTo>
                <a:cubicBezTo>
                  <a:pt x="4639" y="1687"/>
                  <a:pt x="4583" y="1781"/>
                  <a:pt x="4609" y="1871"/>
                </a:cubicBezTo>
                <a:cubicBezTo>
                  <a:pt x="4628" y="1949"/>
                  <a:pt x="4695" y="2001"/>
                  <a:pt x="4774" y="2001"/>
                </a:cubicBezTo>
                <a:cubicBezTo>
                  <a:pt x="4789" y="2001"/>
                  <a:pt x="4800" y="1998"/>
                  <a:pt x="4816" y="1994"/>
                </a:cubicBezTo>
                <a:cubicBezTo>
                  <a:pt x="5340" y="1863"/>
                  <a:pt x="5722" y="1507"/>
                  <a:pt x="5902" y="1316"/>
                </a:cubicBezTo>
                <a:cubicBezTo>
                  <a:pt x="6007" y="1403"/>
                  <a:pt x="6100" y="1503"/>
                  <a:pt x="6175" y="1616"/>
                </a:cubicBezTo>
                <a:cubicBezTo>
                  <a:pt x="6078" y="1747"/>
                  <a:pt x="5890" y="1957"/>
                  <a:pt x="5568" y="2152"/>
                </a:cubicBezTo>
                <a:cubicBezTo>
                  <a:pt x="5089" y="2444"/>
                  <a:pt x="4493" y="2601"/>
                  <a:pt x="3785" y="2624"/>
                </a:cubicBezTo>
                <a:lnTo>
                  <a:pt x="3785" y="2335"/>
                </a:lnTo>
                <a:cubicBezTo>
                  <a:pt x="3785" y="1619"/>
                  <a:pt x="4373" y="1031"/>
                  <a:pt x="5093" y="1031"/>
                </a:cubicBezTo>
                <a:close/>
                <a:moveTo>
                  <a:pt x="6340" y="1957"/>
                </a:moveTo>
                <a:cubicBezTo>
                  <a:pt x="6374" y="2077"/>
                  <a:pt x="6396" y="2204"/>
                  <a:pt x="6396" y="2335"/>
                </a:cubicBezTo>
                <a:lnTo>
                  <a:pt x="6396" y="2777"/>
                </a:lnTo>
                <a:cubicBezTo>
                  <a:pt x="6396" y="3497"/>
                  <a:pt x="5819" y="4092"/>
                  <a:pt x="5108" y="4104"/>
                </a:cubicBezTo>
                <a:cubicBezTo>
                  <a:pt x="5103" y="4104"/>
                  <a:pt x="5099" y="4104"/>
                  <a:pt x="5094" y="4104"/>
                </a:cubicBezTo>
                <a:cubicBezTo>
                  <a:pt x="4747" y="4104"/>
                  <a:pt x="4422" y="3969"/>
                  <a:pt x="4174" y="3725"/>
                </a:cubicBezTo>
                <a:cubicBezTo>
                  <a:pt x="3965" y="3519"/>
                  <a:pt x="3834" y="3253"/>
                  <a:pt x="3796" y="2964"/>
                </a:cubicBezTo>
                <a:cubicBezTo>
                  <a:pt x="5250" y="2920"/>
                  <a:pt x="5999" y="2339"/>
                  <a:pt x="6340" y="1957"/>
                </a:cubicBezTo>
                <a:close/>
                <a:moveTo>
                  <a:pt x="5471" y="4400"/>
                </a:moveTo>
                <a:lnTo>
                  <a:pt x="5471" y="4827"/>
                </a:lnTo>
                <a:cubicBezTo>
                  <a:pt x="5471" y="5036"/>
                  <a:pt x="5302" y="5209"/>
                  <a:pt x="5093" y="5209"/>
                </a:cubicBezTo>
                <a:cubicBezTo>
                  <a:pt x="4879" y="5209"/>
                  <a:pt x="4710" y="5036"/>
                  <a:pt x="4710" y="4827"/>
                </a:cubicBezTo>
                <a:lnTo>
                  <a:pt x="4710" y="4400"/>
                </a:lnTo>
                <a:cubicBezTo>
                  <a:pt x="4834" y="4429"/>
                  <a:pt x="4961" y="4444"/>
                  <a:pt x="5089" y="4444"/>
                </a:cubicBezTo>
                <a:lnTo>
                  <a:pt x="5111" y="4444"/>
                </a:lnTo>
                <a:cubicBezTo>
                  <a:pt x="5235" y="4441"/>
                  <a:pt x="5359" y="4426"/>
                  <a:pt x="5471" y="4400"/>
                </a:cubicBezTo>
                <a:close/>
                <a:moveTo>
                  <a:pt x="5815" y="4516"/>
                </a:moveTo>
                <a:lnTo>
                  <a:pt x="6752" y="4856"/>
                </a:lnTo>
                <a:lnTo>
                  <a:pt x="6535" y="7697"/>
                </a:lnTo>
                <a:cubicBezTo>
                  <a:pt x="6531" y="7711"/>
                  <a:pt x="6531" y="7726"/>
                  <a:pt x="6535" y="7742"/>
                </a:cubicBezTo>
                <a:lnTo>
                  <a:pt x="6730" y="8850"/>
                </a:lnTo>
                <a:lnTo>
                  <a:pt x="3452" y="8850"/>
                </a:lnTo>
                <a:lnTo>
                  <a:pt x="3647" y="7742"/>
                </a:lnTo>
                <a:cubicBezTo>
                  <a:pt x="3650" y="7726"/>
                  <a:pt x="3650" y="7711"/>
                  <a:pt x="3647" y="7697"/>
                </a:cubicBezTo>
                <a:lnTo>
                  <a:pt x="3549" y="6438"/>
                </a:lnTo>
                <a:cubicBezTo>
                  <a:pt x="3542" y="6347"/>
                  <a:pt x="3463" y="6280"/>
                  <a:pt x="3372" y="6280"/>
                </a:cubicBezTo>
                <a:cubicBezTo>
                  <a:pt x="3370" y="6280"/>
                  <a:pt x="3368" y="6280"/>
                  <a:pt x="3365" y="6281"/>
                </a:cubicBezTo>
                <a:cubicBezTo>
                  <a:pt x="3272" y="6288"/>
                  <a:pt x="3201" y="6370"/>
                  <a:pt x="3208" y="6468"/>
                </a:cubicBezTo>
                <a:lnTo>
                  <a:pt x="3305" y="7704"/>
                </a:lnTo>
                <a:lnTo>
                  <a:pt x="3223" y="8172"/>
                </a:lnTo>
                <a:lnTo>
                  <a:pt x="1046" y="9495"/>
                </a:lnTo>
                <a:lnTo>
                  <a:pt x="402" y="9495"/>
                </a:lnTo>
                <a:cubicBezTo>
                  <a:pt x="368" y="9495"/>
                  <a:pt x="342" y="9469"/>
                  <a:pt x="342" y="9435"/>
                </a:cubicBezTo>
                <a:lnTo>
                  <a:pt x="342" y="8790"/>
                </a:lnTo>
                <a:cubicBezTo>
                  <a:pt x="342" y="8757"/>
                  <a:pt x="368" y="8731"/>
                  <a:pt x="402" y="8731"/>
                </a:cubicBezTo>
                <a:lnTo>
                  <a:pt x="735" y="8731"/>
                </a:lnTo>
                <a:cubicBezTo>
                  <a:pt x="777" y="8731"/>
                  <a:pt x="822" y="8745"/>
                  <a:pt x="855" y="8776"/>
                </a:cubicBezTo>
                <a:lnTo>
                  <a:pt x="986" y="8876"/>
                </a:lnTo>
                <a:cubicBezTo>
                  <a:pt x="1017" y="8903"/>
                  <a:pt x="1056" y="8916"/>
                  <a:pt x="1095" y="8916"/>
                </a:cubicBezTo>
                <a:cubicBezTo>
                  <a:pt x="1135" y="8916"/>
                  <a:pt x="1175" y="8902"/>
                  <a:pt x="1207" y="8873"/>
                </a:cubicBezTo>
                <a:lnTo>
                  <a:pt x="2350" y="7865"/>
                </a:lnTo>
                <a:lnTo>
                  <a:pt x="2447" y="7913"/>
                </a:lnTo>
                <a:cubicBezTo>
                  <a:pt x="2470" y="7929"/>
                  <a:pt x="2496" y="7932"/>
                  <a:pt x="2523" y="7932"/>
                </a:cubicBezTo>
                <a:cubicBezTo>
                  <a:pt x="2586" y="7932"/>
                  <a:pt x="2646" y="7899"/>
                  <a:pt x="2676" y="7842"/>
                </a:cubicBezTo>
                <a:cubicBezTo>
                  <a:pt x="2721" y="7756"/>
                  <a:pt x="2687" y="7655"/>
                  <a:pt x="2601" y="7610"/>
                </a:cubicBezTo>
                <a:lnTo>
                  <a:pt x="2496" y="7558"/>
                </a:lnTo>
                <a:lnTo>
                  <a:pt x="2496" y="5748"/>
                </a:lnTo>
                <a:cubicBezTo>
                  <a:pt x="2496" y="5452"/>
                  <a:pt x="2672" y="5183"/>
                  <a:pt x="2942" y="5063"/>
                </a:cubicBezTo>
                <a:lnTo>
                  <a:pt x="3096" y="4996"/>
                </a:lnTo>
                <a:lnTo>
                  <a:pt x="3148" y="5670"/>
                </a:lnTo>
                <a:cubicBezTo>
                  <a:pt x="3156" y="5760"/>
                  <a:pt x="3230" y="5827"/>
                  <a:pt x="3317" y="5827"/>
                </a:cubicBezTo>
                <a:lnTo>
                  <a:pt x="3332" y="5827"/>
                </a:lnTo>
                <a:cubicBezTo>
                  <a:pt x="3425" y="5819"/>
                  <a:pt x="3497" y="5737"/>
                  <a:pt x="3489" y="5643"/>
                </a:cubicBezTo>
                <a:lnTo>
                  <a:pt x="3429" y="4856"/>
                </a:lnTo>
                <a:lnTo>
                  <a:pt x="4366" y="4516"/>
                </a:lnTo>
                <a:lnTo>
                  <a:pt x="4366" y="4827"/>
                </a:lnTo>
                <a:cubicBezTo>
                  <a:pt x="4366" y="5224"/>
                  <a:pt x="4692" y="5550"/>
                  <a:pt x="5093" y="5550"/>
                </a:cubicBezTo>
                <a:cubicBezTo>
                  <a:pt x="5490" y="5550"/>
                  <a:pt x="5815" y="5224"/>
                  <a:pt x="5815" y="4827"/>
                </a:cubicBezTo>
                <a:lnTo>
                  <a:pt x="5815" y="4516"/>
                </a:lnTo>
                <a:close/>
                <a:moveTo>
                  <a:pt x="3144" y="8618"/>
                </a:moveTo>
                <a:lnTo>
                  <a:pt x="3080" y="8989"/>
                </a:lnTo>
                <a:lnTo>
                  <a:pt x="3077" y="8989"/>
                </a:lnTo>
                <a:lnTo>
                  <a:pt x="2957" y="9652"/>
                </a:lnTo>
                <a:lnTo>
                  <a:pt x="1773" y="9454"/>
                </a:lnTo>
                <a:lnTo>
                  <a:pt x="3144" y="8618"/>
                </a:lnTo>
                <a:close/>
                <a:moveTo>
                  <a:pt x="7036" y="8618"/>
                </a:moveTo>
                <a:lnTo>
                  <a:pt x="8408" y="9454"/>
                </a:lnTo>
                <a:lnTo>
                  <a:pt x="7224" y="9652"/>
                </a:lnTo>
                <a:lnTo>
                  <a:pt x="7104" y="8989"/>
                </a:lnTo>
                <a:lnTo>
                  <a:pt x="7100" y="8989"/>
                </a:lnTo>
                <a:lnTo>
                  <a:pt x="7036" y="8618"/>
                </a:lnTo>
                <a:close/>
                <a:moveTo>
                  <a:pt x="6794" y="9191"/>
                </a:moveTo>
                <a:lnTo>
                  <a:pt x="6887" y="9708"/>
                </a:lnTo>
                <a:lnTo>
                  <a:pt x="5089" y="10008"/>
                </a:lnTo>
                <a:lnTo>
                  <a:pt x="3294" y="9708"/>
                </a:lnTo>
                <a:lnTo>
                  <a:pt x="3388" y="9191"/>
                </a:lnTo>
                <a:close/>
                <a:moveTo>
                  <a:pt x="1492" y="9763"/>
                </a:moveTo>
                <a:cubicBezTo>
                  <a:pt x="1530" y="9763"/>
                  <a:pt x="1567" y="9766"/>
                  <a:pt x="1605" y="9772"/>
                </a:cubicBezTo>
                <a:lnTo>
                  <a:pt x="4055" y="10184"/>
                </a:lnTo>
                <a:lnTo>
                  <a:pt x="3744" y="10237"/>
                </a:lnTo>
                <a:lnTo>
                  <a:pt x="3740" y="10237"/>
                </a:lnTo>
                <a:lnTo>
                  <a:pt x="2347" y="10476"/>
                </a:lnTo>
                <a:cubicBezTo>
                  <a:pt x="2054" y="10525"/>
                  <a:pt x="1844" y="10776"/>
                  <a:pt x="1844" y="11076"/>
                </a:cubicBezTo>
                <a:cubicBezTo>
                  <a:pt x="1844" y="11169"/>
                  <a:pt x="1863" y="11259"/>
                  <a:pt x="1904" y="11338"/>
                </a:cubicBezTo>
                <a:lnTo>
                  <a:pt x="1492" y="11338"/>
                </a:lnTo>
                <a:cubicBezTo>
                  <a:pt x="1387" y="11338"/>
                  <a:pt x="1290" y="11316"/>
                  <a:pt x="1200" y="11274"/>
                </a:cubicBezTo>
                <a:lnTo>
                  <a:pt x="1196" y="11271"/>
                </a:lnTo>
                <a:cubicBezTo>
                  <a:pt x="964" y="11158"/>
                  <a:pt x="806" y="10926"/>
                  <a:pt x="806" y="10652"/>
                </a:cubicBezTo>
                <a:lnTo>
                  <a:pt x="806" y="10446"/>
                </a:lnTo>
                <a:cubicBezTo>
                  <a:pt x="806" y="10308"/>
                  <a:pt x="848" y="10177"/>
                  <a:pt x="927" y="10064"/>
                </a:cubicBezTo>
                <a:cubicBezTo>
                  <a:pt x="960" y="10012"/>
                  <a:pt x="1001" y="9967"/>
                  <a:pt x="1050" y="9926"/>
                </a:cubicBezTo>
                <a:cubicBezTo>
                  <a:pt x="1125" y="9862"/>
                  <a:pt x="1214" y="9813"/>
                  <a:pt x="1309" y="9787"/>
                </a:cubicBezTo>
                <a:lnTo>
                  <a:pt x="1312" y="9787"/>
                </a:lnTo>
                <a:cubicBezTo>
                  <a:pt x="1370" y="9771"/>
                  <a:pt x="1431" y="9763"/>
                  <a:pt x="1492" y="9763"/>
                </a:cubicBezTo>
                <a:close/>
                <a:moveTo>
                  <a:pt x="3597" y="10607"/>
                </a:moveTo>
                <a:lnTo>
                  <a:pt x="3597" y="11338"/>
                </a:lnTo>
                <a:lnTo>
                  <a:pt x="2451" y="11338"/>
                </a:lnTo>
                <a:cubicBezTo>
                  <a:pt x="2305" y="11338"/>
                  <a:pt x="2186" y="11222"/>
                  <a:pt x="2186" y="11076"/>
                </a:cubicBezTo>
                <a:cubicBezTo>
                  <a:pt x="2186" y="10944"/>
                  <a:pt x="2279" y="10836"/>
                  <a:pt x="2406" y="10813"/>
                </a:cubicBezTo>
                <a:lnTo>
                  <a:pt x="3597" y="10607"/>
                </a:lnTo>
                <a:close/>
                <a:moveTo>
                  <a:pt x="5093" y="1"/>
                </a:moveTo>
                <a:cubicBezTo>
                  <a:pt x="4692" y="1"/>
                  <a:pt x="4366" y="327"/>
                  <a:pt x="4366" y="725"/>
                </a:cubicBezTo>
                <a:cubicBezTo>
                  <a:pt x="4366" y="770"/>
                  <a:pt x="4370" y="810"/>
                  <a:pt x="4377" y="851"/>
                </a:cubicBezTo>
                <a:cubicBezTo>
                  <a:pt x="3827" y="1121"/>
                  <a:pt x="3444" y="1683"/>
                  <a:pt x="3444" y="2335"/>
                </a:cubicBezTo>
                <a:lnTo>
                  <a:pt x="3444" y="2800"/>
                </a:lnTo>
                <a:cubicBezTo>
                  <a:pt x="3444" y="3242"/>
                  <a:pt x="3620" y="3658"/>
                  <a:pt x="3934" y="3969"/>
                </a:cubicBezTo>
                <a:cubicBezTo>
                  <a:pt x="4024" y="4059"/>
                  <a:pt x="4126" y="4137"/>
                  <a:pt x="4231" y="4201"/>
                </a:cubicBezTo>
                <a:cubicBezTo>
                  <a:pt x="4231" y="4201"/>
                  <a:pt x="3182" y="4579"/>
                  <a:pt x="3178" y="4583"/>
                </a:cubicBezTo>
                <a:lnTo>
                  <a:pt x="2800" y="4752"/>
                </a:lnTo>
                <a:cubicBezTo>
                  <a:pt x="2406" y="4928"/>
                  <a:pt x="2155" y="5318"/>
                  <a:pt x="2155" y="5748"/>
                </a:cubicBezTo>
                <a:lnTo>
                  <a:pt x="2155" y="7584"/>
                </a:lnTo>
                <a:lnTo>
                  <a:pt x="1088" y="8520"/>
                </a:lnTo>
                <a:lnTo>
                  <a:pt x="1072" y="8506"/>
                </a:lnTo>
                <a:cubicBezTo>
                  <a:pt x="975" y="8430"/>
                  <a:pt x="855" y="8390"/>
                  <a:pt x="735" y="8390"/>
                </a:cubicBezTo>
                <a:lnTo>
                  <a:pt x="402" y="8390"/>
                </a:lnTo>
                <a:cubicBezTo>
                  <a:pt x="180" y="8390"/>
                  <a:pt x="1" y="8570"/>
                  <a:pt x="1" y="8790"/>
                </a:cubicBezTo>
                <a:lnTo>
                  <a:pt x="1" y="9435"/>
                </a:lnTo>
                <a:cubicBezTo>
                  <a:pt x="1" y="9656"/>
                  <a:pt x="180" y="9836"/>
                  <a:pt x="402" y="9836"/>
                </a:cubicBezTo>
                <a:lnTo>
                  <a:pt x="664" y="9836"/>
                </a:lnTo>
                <a:cubicBezTo>
                  <a:pt x="657" y="9847"/>
                  <a:pt x="649" y="9858"/>
                  <a:pt x="642" y="9869"/>
                </a:cubicBezTo>
                <a:cubicBezTo>
                  <a:pt x="635" y="9884"/>
                  <a:pt x="623" y="9900"/>
                  <a:pt x="616" y="9910"/>
                </a:cubicBezTo>
                <a:cubicBezTo>
                  <a:pt x="616" y="9914"/>
                  <a:pt x="612" y="9914"/>
                  <a:pt x="612" y="9919"/>
                </a:cubicBezTo>
                <a:cubicBezTo>
                  <a:pt x="518" y="10076"/>
                  <a:pt x="465" y="10259"/>
                  <a:pt x="465" y="10446"/>
                </a:cubicBezTo>
                <a:lnTo>
                  <a:pt x="465" y="10652"/>
                </a:lnTo>
                <a:cubicBezTo>
                  <a:pt x="465" y="11050"/>
                  <a:pt x="687" y="11390"/>
                  <a:pt x="1012" y="11563"/>
                </a:cubicBezTo>
                <a:cubicBezTo>
                  <a:pt x="1155" y="11638"/>
                  <a:pt x="1320" y="11683"/>
                  <a:pt x="1492" y="11683"/>
                </a:cubicBezTo>
                <a:lnTo>
                  <a:pt x="5302" y="11683"/>
                </a:lnTo>
                <a:cubicBezTo>
                  <a:pt x="5400" y="11683"/>
                  <a:pt x="5475" y="11604"/>
                  <a:pt x="5475" y="11510"/>
                </a:cubicBezTo>
                <a:cubicBezTo>
                  <a:pt x="5475" y="11417"/>
                  <a:pt x="5400" y="11338"/>
                  <a:pt x="5302" y="11338"/>
                </a:cubicBezTo>
                <a:lnTo>
                  <a:pt x="3943" y="11338"/>
                </a:lnTo>
                <a:lnTo>
                  <a:pt x="3943" y="10548"/>
                </a:lnTo>
                <a:lnTo>
                  <a:pt x="8577" y="9772"/>
                </a:lnTo>
                <a:cubicBezTo>
                  <a:pt x="8614" y="9766"/>
                  <a:pt x="8652" y="9763"/>
                  <a:pt x="8690" y="9763"/>
                </a:cubicBezTo>
                <a:cubicBezTo>
                  <a:pt x="8850" y="9763"/>
                  <a:pt x="9007" y="9819"/>
                  <a:pt x="9132" y="9926"/>
                </a:cubicBezTo>
                <a:cubicBezTo>
                  <a:pt x="9284" y="10057"/>
                  <a:pt x="9374" y="10244"/>
                  <a:pt x="9374" y="10446"/>
                </a:cubicBezTo>
                <a:lnTo>
                  <a:pt x="9374" y="10652"/>
                </a:lnTo>
                <a:cubicBezTo>
                  <a:pt x="9374" y="11031"/>
                  <a:pt x="9068" y="11338"/>
                  <a:pt x="8689" y="11338"/>
                </a:cubicBezTo>
                <a:lnTo>
                  <a:pt x="6100" y="11338"/>
                </a:lnTo>
                <a:cubicBezTo>
                  <a:pt x="6007" y="11338"/>
                  <a:pt x="5931" y="11417"/>
                  <a:pt x="5931" y="11510"/>
                </a:cubicBezTo>
                <a:cubicBezTo>
                  <a:pt x="5931" y="11604"/>
                  <a:pt x="6007" y="11683"/>
                  <a:pt x="6100" y="11683"/>
                </a:cubicBezTo>
                <a:lnTo>
                  <a:pt x="8689" y="11683"/>
                </a:lnTo>
                <a:cubicBezTo>
                  <a:pt x="9255" y="11683"/>
                  <a:pt x="9716" y="11222"/>
                  <a:pt x="9716" y="10652"/>
                </a:cubicBezTo>
                <a:lnTo>
                  <a:pt x="9716" y="10446"/>
                </a:lnTo>
                <a:cubicBezTo>
                  <a:pt x="9716" y="10225"/>
                  <a:pt x="9644" y="10012"/>
                  <a:pt x="9517" y="9839"/>
                </a:cubicBezTo>
                <a:lnTo>
                  <a:pt x="9779" y="9839"/>
                </a:lnTo>
                <a:cubicBezTo>
                  <a:pt x="10000" y="9839"/>
                  <a:pt x="10180" y="9656"/>
                  <a:pt x="10180" y="9435"/>
                </a:cubicBezTo>
                <a:lnTo>
                  <a:pt x="10180" y="8790"/>
                </a:lnTo>
                <a:cubicBezTo>
                  <a:pt x="10180" y="8570"/>
                  <a:pt x="10000" y="8390"/>
                  <a:pt x="9779" y="8390"/>
                </a:cubicBezTo>
                <a:lnTo>
                  <a:pt x="9450" y="8390"/>
                </a:lnTo>
                <a:cubicBezTo>
                  <a:pt x="9326" y="8390"/>
                  <a:pt x="9206" y="8430"/>
                  <a:pt x="9113" y="8506"/>
                </a:cubicBezTo>
                <a:lnTo>
                  <a:pt x="9094" y="8520"/>
                </a:lnTo>
                <a:lnTo>
                  <a:pt x="8026" y="7584"/>
                </a:lnTo>
                <a:lnTo>
                  <a:pt x="8026" y="7101"/>
                </a:lnTo>
                <a:cubicBezTo>
                  <a:pt x="8026" y="7003"/>
                  <a:pt x="7951" y="6929"/>
                  <a:pt x="7857" y="6929"/>
                </a:cubicBezTo>
                <a:cubicBezTo>
                  <a:pt x="7764" y="6929"/>
                  <a:pt x="7685" y="7003"/>
                  <a:pt x="7685" y="7101"/>
                </a:cubicBezTo>
                <a:lnTo>
                  <a:pt x="7685" y="7558"/>
                </a:lnTo>
                <a:lnTo>
                  <a:pt x="7580" y="7610"/>
                </a:lnTo>
                <a:cubicBezTo>
                  <a:pt x="7494" y="7655"/>
                  <a:pt x="7460" y="7756"/>
                  <a:pt x="7505" y="7842"/>
                </a:cubicBezTo>
                <a:cubicBezTo>
                  <a:pt x="7536" y="7899"/>
                  <a:pt x="7595" y="7932"/>
                  <a:pt x="7659" y="7932"/>
                </a:cubicBezTo>
                <a:cubicBezTo>
                  <a:pt x="7685" y="7932"/>
                  <a:pt x="7711" y="7929"/>
                  <a:pt x="7733" y="7913"/>
                </a:cubicBezTo>
                <a:lnTo>
                  <a:pt x="7831" y="7865"/>
                </a:lnTo>
                <a:lnTo>
                  <a:pt x="8974" y="8873"/>
                </a:lnTo>
                <a:cubicBezTo>
                  <a:pt x="9006" y="8902"/>
                  <a:pt x="9046" y="8916"/>
                  <a:pt x="9086" y="8916"/>
                </a:cubicBezTo>
                <a:cubicBezTo>
                  <a:pt x="9125" y="8916"/>
                  <a:pt x="9164" y="8903"/>
                  <a:pt x="9194" y="8876"/>
                </a:cubicBezTo>
                <a:lnTo>
                  <a:pt x="9326" y="8776"/>
                </a:lnTo>
                <a:cubicBezTo>
                  <a:pt x="9360" y="8745"/>
                  <a:pt x="9405" y="8731"/>
                  <a:pt x="9450" y="8731"/>
                </a:cubicBezTo>
                <a:lnTo>
                  <a:pt x="9779" y="8731"/>
                </a:lnTo>
                <a:cubicBezTo>
                  <a:pt x="9813" y="8731"/>
                  <a:pt x="9839" y="8757"/>
                  <a:pt x="9839" y="8790"/>
                </a:cubicBezTo>
                <a:lnTo>
                  <a:pt x="9839" y="9435"/>
                </a:lnTo>
                <a:cubicBezTo>
                  <a:pt x="9839" y="9469"/>
                  <a:pt x="9813" y="9495"/>
                  <a:pt x="9779" y="9495"/>
                </a:cubicBezTo>
                <a:lnTo>
                  <a:pt x="9135" y="9495"/>
                </a:lnTo>
                <a:lnTo>
                  <a:pt x="6958" y="8172"/>
                </a:lnTo>
                <a:lnTo>
                  <a:pt x="6876" y="7704"/>
                </a:lnTo>
                <a:lnTo>
                  <a:pt x="7086" y="4996"/>
                </a:lnTo>
                <a:lnTo>
                  <a:pt x="7239" y="5063"/>
                </a:lnTo>
                <a:cubicBezTo>
                  <a:pt x="7509" y="5183"/>
                  <a:pt x="7685" y="5452"/>
                  <a:pt x="7685" y="5748"/>
                </a:cubicBezTo>
                <a:lnTo>
                  <a:pt x="7685" y="6299"/>
                </a:lnTo>
                <a:cubicBezTo>
                  <a:pt x="7685" y="6397"/>
                  <a:pt x="7764" y="6471"/>
                  <a:pt x="7857" y="6471"/>
                </a:cubicBezTo>
                <a:cubicBezTo>
                  <a:pt x="7951" y="6471"/>
                  <a:pt x="8026" y="6397"/>
                  <a:pt x="8026" y="6299"/>
                </a:cubicBezTo>
                <a:lnTo>
                  <a:pt x="8026" y="5748"/>
                </a:lnTo>
                <a:cubicBezTo>
                  <a:pt x="8026" y="5318"/>
                  <a:pt x="7775" y="4928"/>
                  <a:pt x="7382" y="4752"/>
                </a:cubicBezTo>
                <a:lnTo>
                  <a:pt x="7003" y="4583"/>
                </a:lnTo>
                <a:cubicBezTo>
                  <a:pt x="7000" y="4583"/>
                  <a:pt x="5943" y="4201"/>
                  <a:pt x="5943" y="4201"/>
                </a:cubicBezTo>
                <a:cubicBezTo>
                  <a:pt x="6419" y="3905"/>
                  <a:pt x="6737" y="3377"/>
                  <a:pt x="6737" y="2777"/>
                </a:cubicBezTo>
                <a:lnTo>
                  <a:pt x="6737" y="2335"/>
                </a:lnTo>
                <a:cubicBezTo>
                  <a:pt x="6737" y="1683"/>
                  <a:pt x="6355" y="1121"/>
                  <a:pt x="5805" y="851"/>
                </a:cubicBezTo>
                <a:cubicBezTo>
                  <a:pt x="5812" y="810"/>
                  <a:pt x="5815" y="770"/>
                  <a:pt x="5815" y="725"/>
                </a:cubicBezTo>
                <a:cubicBezTo>
                  <a:pt x="5815" y="327"/>
                  <a:pt x="5490" y="1"/>
                  <a:pt x="50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9" name="Google Shape;1022;p37">
            <a:extLst>
              <a:ext uri="{FF2B5EF4-FFF2-40B4-BE49-F238E27FC236}">
                <a16:creationId xmlns:a16="http://schemas.microsoft.com/office/drawing/2014/main" id="{A6B0DECA-B6C2-2E8E-4DEC-9A89BA165527}"/>
              </a:ext>
            </a:extLst>
          </p:cNvPr>
          <p:cNvGrpSpPr/>
          <p:nvPr/>
        </p:nvGrpSpPr>
        <p:grpSpPr>
          <a:xfrm>
            <a:off x="8691115" y="2381861"/>
            <a:ext cx="317190" cy="317163"/>
            <a:chOff x="8014469" y="3936041"/>
            <a:chExt cx="414077" cy="414041"/>
          </a:xfrm>
        </p:grpSpPr>
        <p:sp>
          <p:nvSpPr>
            <p:cNvPr id="43" name="Google Shape;1023;p37">
              <a:extLst>
                <a:ext uri="{FF2B5EF4-FFF2-40B4-BE49-F238E27FC236}">
                  <a16:creationId xmlns:a16="http://schemas.microsoft.com/office/drawing/2014/main" id="{FC146641-402A-F727-0CD4-B73EC85DCE80}"/>
                </a:ext>
              </a:extLst>
            </p:cNvPr>
            <p:cNvSpPr/>
            <p:nvPr/>
          </p:nvSpPr>
          <p:spPr>
            <a:xfrm>
              <a:off x="8416389" y="4112404"/>
              <a:ext cx="12157" cy="237677"/>
            </a:xfrm>
            <a:custGeom>
              <a:avLst/>
              <a:gdLst/>
              <a:ahLst/>
              <a:cxnLst/>
              <a:rect l="l" t="t" r="r" b="b"/>
              <a:pathLst>
                <a:path w="343" h="6706" extrusionOk="0">
                  <a:moveTo>
                    <a:pt x="170" y="0"/>
                  </a:moveTo>
                  <a:cubicBezTo>
                    <a:pt x="76" y="0"/>
                    <a:pt x="0" y="79"/>
                    <a:pt x="0" y="173"/>
                  </a:cubicBezTo>
                  <a:lnTo>
                    <a:pt x="0" y="6534"/>
                  </a:lnTo>
                  <a:cubicBezTo>
                    <a:pt x="0" y="6628"/>
                    <a:pt x="76" y="6706"/>
                    <a:pt x="170" y="6706"/>
                  </a:cubicBezTo>
                  <a:cubicBezTo>
                    <a:pt x="267" y="6706"/>
                    <a:pt x="342" y="6628"/>
                    <a:pt x="342" y="6534"/>
                  </a:cubicBezTo>
                  <a:lnTo>
                    <a:pt x="342" y="173"/>
                  </a:lnTo>
                  <a:cubicBezTo>
                    <a:pt x="342" y="79"/>
                    <a:pt x="267" y="0"/>
                    <a:pt x="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24;p37">
              <a:extLst>
                <a:ext uri="{FF2B5EF4-FFF2-40B4-BE49-F238E27FC236}">
                  <a16:creationId xmlns:a16="http://schemas.microsoft.com/office/drawing/2014/main" id="{0E0534CA-0FCC-8274-7FED-61BD63385F12}"/>
                </a:ext>
              </a:extLst>
            </p:cNvPr>
            <p:cNvSpPr/>
            <p:nvPr/>
          </p:nvSpPr>
          <p:spPr>
            <a:xfrm>
              <a:off x="8014469" y="3936041"/>
              <a:ext cx="414075" cy="414039"/>
            </a:xfrm>
            <a:custGeom>
              <a:avLst/>
              <a:gdLst/>
              <a:ahLst/>
              <a:cxnLst/>
              <a:rect l="l" t="t" r="r" b="b"/>
              <a:pathLst>
                <a:path w="11683" h="11682" extrusionOk="0">
                  <a:moveTo>
                    <a:pt x="7598" y="1986"/>
                  </a:moveTo>
                  <a:cubicBezTo>
                    <a:pt x="7609" y="1986"/>
                    <a:pt x="7624" y="1990"/>
                    <a:pt x="7640" y="2005"/>
                  </a:cubicBezTo>
                  <a:lnTo>
                    <a:pt x="8231" y="2593"/>
                  </a:lnTo>
                  <a:cubicBezTo>
                    <a:pt x="8250" y="2616"/>
                    <a:pt x="8246" y="2642"/>
                    <a:pt x="8246" y="2654"/>
                  </a:cubicBezTo>
                  <a:cubicBezTo>
                    <a:pt x="8243" y="2668"/>
                    <a:pt x="8231" y="2687"/>
                    <a:pt x="8209" y="2690"/>
                  </a:cubicBezTo>
                  <a:cubicBezTo>
                    <a:pt x="8158" y="2706"/>
                    <a:pt x="8105" y="2713"/>
                    <a:pt x="8053" y="2713"/>
                  </a:cubicBezTo>
                  <a:cubicBezTo>
                    <a:pt x="7914" y="2713"/>
                    <a:pt x="7778" y="2659"/>
                    <a:pt x="7676" y="2555"/>
                  </a:cubicBezTo>
                  <a:cubicBezTo>
                    <a:pt x="7538" y="2417"/>
                    <a:pt x="7486" y="2215"/>
                    <a:pt x="7542" y="2024"/>
                  </a:cubicBezTo>
                  <a:cubicBezTo>
                    <a:pt x="7550" y="2002"/>
                    <a:pt x="7569" y="1994"/>
                    <a:pt x="7579" y="1990"/>
                  </a:cubicBezTo>
                  <a:cubicBezTo>
                    <a:pt x="7583" y="1990"/>
                    <a:pt x="7591" y="1986"/>
                    <a:pt x="7598" y="1986"/>
                  </a:cubicBezTo>
                  <a:close/>
                  <a:moveTo>
                    <a:pt x="4088" y="1986"/>
                  </a:moveTo>
                  <a:cubicBezTo>
                    <a:pt x="4091" y="1986"/>
                    <a:pt x="4099" y="1990"/>
                    <a:pt x="4102" y="1990"/>
                  </a:cubicBezTo>
                  <a:cubicBezTo>
                    <a:pt x="4118" y="1994"/>
                    <a:pt x="4133" y="2002"/>
                    <a:pt x="4140" y="2024"/>
                  </a:cubicBezTo>
                  <a:cubicBezTo>
                    <a:pt x="4197" y="2215"/>
                    <a:pt x="4147" y="2417"/>
                    <a:pt x="4005" y="2560"/>
                  </a:cubicBezTo>
                  <a:cubicBezTo>
                    <a:pt x="3905" y="2660"/>
                    <a:pt x="3771" y="2714"/>
                    <a:pt x="3632" y="2714"/>
                  </a:cubicBezTo>
                  <a:cubicBezTo>
                    <a:pt x="3579" y="2714"/>
                    <a:pt x="3525" y="2706"/>
                    <a:pt x="3473" y="2690"/>
                  </a:cubicBezTo>
                  <a:cubicBezTo>
                    <a:pt x="3450" y="2687"/>
                    <a:pt x="3443" y="2668"/>
                    <a:pt x="3440" y="2654"/>
                  </a:cubicBezTo>
                  <a:cubicBezTo>
                    <a:pt x="3436" y="2642"/>
                    <a:pt x="3432" y="2616"/>
                    <a:pt x="3455" y="2593"/>
                  </a:cubicBezTo>
                  <a:lnTo>
                    <a:pt x="4043" y="2005"/>
                  </a:lnTo>
                  <a:cubicBezTo>
                    <a:pt x="4057" y="1990"/>
                    <a:pt x="4073" y="1986"/>
                    <a:pt x="4088" y="1986"/>
                  </a:cubicBezTo>
                  <a:close/>
                  <a:moveTo>
                    <a:pt x="5841" y="2353"/>
                  </a:moveTo>
                  <a:cubicBezTo>
                    <a:pt x="7272" y="2353"/>
                    <a:pt x="8437" y="3515"/>
                    <a:pt x="8437" y="4946"/>
                  </a:cubicBezTo>
                  <a:lnTo>
                    <a:pt x="8437" y="5632"/>
                  </a:lnTo>
                  <a:cubicBezTo>
                    <a:pt x="8415" y="5628"/>
                    <a:pt x="8396" y="5628"/>
                    <a:pt x="8378" y="5628"/>
                  </a:cubicBezTo>
                  <a:lnTo>
                    <a:pt x="8145" y="5628"/>
                  </a:lnTo>
                  <a:cubicBezTo>
                    <a:pt x="8051" y="5628"/>
                    <a:pt x="7977" y="5703"/>
                    <a:pt x="7977" y="5801"/>
                  </a:cubicBezTo>
                  <a:lnTo>
                    <a:pt x="7977" y="6220"/>
                  </a:lnTo>
                  <a:lnTo>
                    <a:pt x="7647" y="5320"/>
                  </a:lnTo>
                  <a:cubicBezTo>
                    <a:pt x="7560" y="5092"/>
                    <a:pt x="7339" y="4938"/>
                    <a:pt x="7096" y="4938"/>
                  </a:cubicBezTo>
                  <a:lnTo>
                    <a:pt x="6995" y="4938"/>
                  </a:lnTo>
                  <a:cubicBezTo>
                    <a:pt x="6927" y="4938"/>
                    <a:pt x="6872" y="4972"/>
                    <a:pt x="6841" y="5033"/>
                  </a:cubicBezTo>
                  <a:cubicBezTo>
                    <a:pt x="6838" y="5040"/>
                    <a:pt x="6347" y="5995"/>
                    <a:pt x="5058" y="5995"/>
                  </a:cubicBezTo>
                  <a:lnTo>
                    <a:pt x="4627" y="5995"/>
                  </a:lnTo>
                  <a:cubicBezTo>
                    <a:pt x="4252" y="5995"/>
                    <a:pt x="3908" y="6186"/>
                    <a:pt x="3709" y="6497"/>
                  </a:cubicBezTo>
                  <a:lnTo>
                    <a:pt x="3709" y="5801"/>
                  </a:lnTo>
                  <a:cubicBezTo>
                    <a:pt x="3709" y="5703"/>
                    <a:pt x="3630" y="5628"/>
                    <a:pt x="3537" y="5628"/>
                  </a:cubicBezTo>
                  <a:lnTo>
                    <a:pt x="3308" y="5628"/>
                  </a:lnTo>
                  <a:cubicBezTo>
                    <a:pt x="3286" y="5628"/>
                    <a:pt x="3267" y="5628"/>
                    <a:pt x="3248" y="5632"/>
                  </a:cubicBezTo>
                  <a:lnTo>
                    <a:pt x="3248" y="4946"/>
                  </a:lnTo>
                  <a:cubicBezTo>
                    <a:pt x="3248" y="4253"/>
                    <a:pt x="3518" y="3601"/>
                    <a:pt x="4009" y="3110"/>
                  </a:cubicBezTo>
                  <a:cubicBezTo>
                    <a:pt x="4496" y="2623"/>
                    <a:pt x="5148" y="2353"/>
                    <a:pt x="5841" y="2353"/>
                  </a:cubicBezTo>
                  <a:close/>
                  <a:moveTo>
                    <a:pt x="2986" y="4264"/>
                  </a:moveTo>
                  <a:cubicBezTo>
                    <a:pt x="2933" y="4485"/>
                    <a:pt x="2904" y="4713"/>
                    <a:pt x="2904" y="4946"/>
                  </a:cubicBezTo>
                  <a:lnTo>
                    <a:pt x="2904" y="5730"/>
                  </a:lnTo>
                  <a:cubicBezTo>
                    <a:pt x="2630" y="5872"/>
                    <a:pt x="2443" y="6160"/>
                    <a:pt x="2443" y="6489"/>
                  </a:cubicBezTo>
                  <a:cubicBezTo>
                    <a:pt x="2443" y="6512"/>
                    <a:pt x="2447" y="6531"/>
                    <a:pt x="2447" y="6550"/>
                  </a:cubicBezTo>
                  <a:lnTo>
                    <a:pt x="2241" y="6550"/>
                  </a:lnTo>
                  <a:cubicBezTo>
                    <a:pt x="2079" y="6550"/>
                    <a:pt x="1952" y="6418"/>
                    <a:pt x="1952" y="6261"/>
                  </a:cubicBezTo>
                  <a:lnTo>
                    <a:pt x="1952" y="4556"/>
                  </a:lnTo>
                  <a:cubicBezTo>
                    <a:pt x="1952" y="4395"/>
                    <a:pt x="2079" y="4264"/>
                    <a:pt x="2241" y="4264"/>
                  </a:cubicBezTo>
                  <a:close/>
                  <a:moveTo>
                    <a:pt x="9441" y="4264"/>
                  </a:moveTo>
                  <a:cubicBezTo>
                    <a:pt x="9602" y="4264"/>
                    <a:pt x="9734" y="4395"/>
                    <a:pt x="9734" y="4556"/>
                  </a:cubicBezTo>
                  <a:lnTo>
                    <a:pt x="9734" y="6261"/>
                  </a:lnTo>
                  <a:cubicBezTo>
                    <a:pt x="9734" y="6418"/>
                    <a:pt x="9602" y="6550"/>
                    <a:pt x="9441" y="6550"/>
                  </a:cubicBezTo>
                  <a:lnTo>
                    <a:pt x="9236" y="6550"/>
                  </a:lnTo>
                  <a:cubicBezTo>
                    <a:pt x="9239" y="6531"/>
                    <a:pt x="9239" y="6512"/>
                    <a:pt x="9239" y="6489"/>
                  </a:cubicBezTo>
                  <a:cubicBezTo>
                    <a:pt x="9239" y="6160"/>
                    <a:pt x="9052" y="5872"/>
                    <a:pt x="8778" y="5730"/>
                  </a:cubicBezTo>
                  <a:lnTo>
                    <a:pt x="8778" y="4946"/>
                  </a:lnTo>
                  <a:cubicBezTo>
                    <a:pt x="8778" y="4713"/>
                    <a:pt x="8752" y="4485"/>
                    <a:pt x="8700" y="4264"/>
                  </a:cubicBezTo>
                  <a:close/>
                  <a:moveTo>
                    <a:pt x="3365" y="5969"/>
                  </a:moveTo>
                  <a:lnTo>
                    <a:pt x="3365" y="7011"/>
                  </a:lnTo>
                  <a:lnTo>
                    <a:pt x="3308" y="7011"/>
                  </a:lnTo>
                  <a:cubicBezTo>
                    <a:pt x="3020" y="7011"/>
                    <a:pt x="2788" y="6778"/>
                    <a:pt x="2788" y="6489"/>
                  </a:cubicBezTo>
                  <a:cubicBezTo>
                    <a:pt x="2788" y="6205"/>
                    <a:pt x="3020" y="5969"/>
                    <a:pt x="3308" y="5969"/>
                  </a:cubicBezTo>
                  <a:close/>
                  <a:moveTo>
                    <a:pt x="8378" y="5969"/>
                  </a:moveTo>
                  <a:cubicBezTo>
                    <a:pt x="8662" y="5969"/>
                    <a:pt x="8898" y="6205"/>
                    <a:pt x="8898" y="6489"/>
                  </a:cubicBezTo>
                  <a:cubicBezTo>
                    <a:pt x="8898" y="6778"/>
                    <a:pt x="8662" y="7011"/>
                    <a:pt x="8378" y="7011"/>
                  </a:cubicBezTo>
                  <a:lnTo>
                    <a:pt x="8318" y="7011"/>
                  </a:lnTo>
                  <a:lnTo>
                    <a:pt x="8318" y="5969"/>
                  </a:lnTo>
                  <a:close/>
                  <a:moveTo>
                    <a:pt x="7096" y="5280"/>
                  </a:moveTo>
                  <a:cubicBezTo>
                    <a:pt x="7197" y="5280"/>
                    <a:pt x="7291" y="5343"/>
                    <a:pt x="7325" y="5441"/>
                  </a:cubicBezTo>
                  <a:lnTo>
                    <a:pt x="7977" y="7213"/>
                  </a:lnTo>
                  <a:cubicBezTo>
                    <a:pt x="7958" y="8374"/>
                    <a:pt x="7010" y="9314"/>
                    <a:pt x="5841" y="9314"/>
                  </a:cubicBezTo>
                  <a:cubicBezTo>
                    <a:pt x="4680" y="9314"/>
                    <a:pt x="3732" y="8382"/>
                    <a:pt x="3709" y="7224"/>
                  </a:cubicBezTo>
                  <a:lnTo>
                    <a:pt x="3960" y="6741"/>
                  </a:lnTo>
                  <a:cubicBezTo>
                    <a:pt x="4091" y="6494"/>
                    <a:pt x="4346" y="6340"/>
                    <a:pt x="4627" y="6340"/>
                  </a:cubicBezTo>
                  <a:lnTo>
                    <a:pt x="5058" y="6340"/>
                  </a:lnTo>
                  <a:cubicBezTo>
                    <a:pt x="6317" y="6340"/>
                    <a:pt x="6920" y="5557"/>
                    <a:pt x="7092" y="5280"/>
                  </a:cubicBezTo>
                  <a:close/>
                  <a:moveTo>
                    <a:pt x="4515" y="9269"/>
                  </a:moveTo>
                  <a:cubicBezTo>
                    <a:pt x="4897" y="9517"/>
                    <a:pt x="5354" y="9659"/>
                    <a:pt x="5841" y="9659"/>
                  </a:cubicBezTo>
                  <a:cubicBezTo>
                    <a:pt x="6328" y="9659"/>
                    <a:pt x="6785" y="9517"/>
                    <a:pt x="7167" y="9269"/>
                  </a:cubicBezTo>
                  <a:lnTo>
                    <a:pt x="7167" y="9269"/>
                  </a:lnTo>
                  <a:lnTo>
                    <a:pt x="7164" y="9401"/>
                  </a:lnTo>
                  <a:lnTo>
                    <a:pt x="5841" y="10723"/>
                  </a:lnTo>
                  <a:lnTo>
                    <a:pt x="4519" y="9401"/>
                  </a:lnTo>
                  <a:lnTo>
                    <a:pt x="4515" y="9269"/>
                  </a:lnTo>
                  <a:close/>
                  <a:moveTo>
                    <a:pt x="2660" y="1"/>
                  </a:moveTo>
                  <a:cubicBezTo>
                    <a:pt x="1195" y="1"/>
                    <a:pt x="0" y="1192"/>
                    <a:pt x="0" y="2657"/>
                  </a:cubicBezTo>
                  <a:lnTo>
                    <a:pt x="0" y="6688"/>
                  </a:lnTo>
                  <a:cubicBezTo>
                    <a:pt x="0" y="6782"/>
                    <a:pt x="79" y="6857"/>
                    <a:pt x="173" y="6857"/>
                  </a:cubicBezTo>
                  <a:cubicBezTo>
                    <a:pt x="266" y="6857"/>
                    <a:pt x="345" y="6782"/>
                    <a:pt x="345" y="6688"/>
                  </a:cubicBezTo>
                  <a:lnTo>
                    <a:pt x="345" y="2657"/>
                  </a:lnTo>
                  <a:cubicBezTo>
                    <a:pt x="345" y="1379"/>
                    <a:pt x="1382" y="342"/>
                    <a:pt x="2660" y="342"/>
                  </a:cubicBezTo>
                  <a:cubicBezTo>
                    <a:pt x="3215" y="342"/>
                    <a:pt x="3754" y="544"/>
                    <a:pt x="4174" y="907"/>
                  </a:cubicBezTo>
                  <a:cubicBezTo>
                    <a:pt x="4552" y="1234"/>
                    <a:pt x="4811" y="1675"/>
                    <a:pt x="4920" y="2159"/>
                  </a:cubicBezTo>
                  <a:cubicBezTo>
                    <a:pt x="4769" y="2208"/>
                    <a:pt x="4627" y="2268"/>
                    <a:pt x="4493" y="2339"/>
                  </a:cubicBezTo>
                  <a:cubicBezTo>
                    <a:pt x="4515" y="2204"/>
                    <a:pt x="4511" y="2065"/>
                    <a:pt x="4470" y="1926"/>
                  </a:cubicBezTo>
                  <a:cubicBezTo>
                    <a:pt x="4429" y="1791"/>
                    <a:pt x="4323" y="1694"/>
                    <a:pt x="4185" y="1656"/>
                  </a:cubicBezTo>
                  <a:cubicBezTo>
                    <a:pt x="4152" y="1648"/>
                    <a:pt x="4119" y="1645"/>
                    <a:pt x="4086" y="1645"/>
                  </a:cubicBezTo>
                  <a:cubicBezTo>
                    <a:pt x="3981" y="1645"/>
                    <a:pt x="3880" y="1685"/>
                    <a:pt x="3803" y="1762"/>
                  </a:cubicBezTo>
                  <a:lnTo>
                    <a:pt x="3211" y="2353"/>
                  </a:lnTo>
                  <a:cubicBezTo>
                    <a:pt x="3110" y="2455"/>
                    <a:pt x="3073" y="2597"/>
                    <a:pt x="3106" y="2735"/>
                  </a:cubicBezTo>
                  <a:cubicBezTo>
                    <a:pt x="3140" y="2875"/>
                    <a:pt x="3241" y="2979"/>
                    <a:pt x="3376" y="3020"/>
                  </a:cubicBezTo>
                  <a:cubicBezTo>
                    <a:pt x="3447" y="3043"/>
                    <a:pt x="3522" y="3055"/>
                    <a:pt x="3597" y="3055"/>
                  </a:cubicBezTo>
                  <a:cubicBezTo>
                    <a:pt x="3376" y="3316"/>
                    <a:pt x="3203" y="3608"/>
                    <a:pt x="3087" y="3923"/>
                  </a:cubicBezTo>
                  <a:lnTo>
                    <a:pt x="2241" y="3923"/>
                  </a:lnTo>
                  <a:cubicBezTo>
                    <a:pt x="1892" y="3923"/>
                    <a:pt x="1607" y="4208"/>
                    <a:pt x="1607" y="4556"/>
                  </a:cubicBezTo>
                  <a:lnTo>
                    <a:pt x="1607" y="6261"/>
                  </a:lnTo>
                  <a:cubicBezTo>
                    <a:pt x="1607" y="6610"/>
                    <a:pt x="1892" y="6890"/>
                    <a:pt x="2241" y="6890"/>
                  </a:cubicBezTo>
                  <a:lnTo>
                    <a:pt x="2544" y="6890"/>
                  </a:lnTo>
                  <a:cubicBezTo>
                    <a:pt x="2691" y="7168"/>
                    <a:pt x="2975" y="7352"/>
                    <a:pt x="3308" y="7352"/>
                  </a:cubicBezTo>
                  <a:lnTo>
                    <a:pt x="3372" y="7352"/>
                  </a:lnTo>
                  <a:cubicBezTo>
                    <a:pt x="3391" y="7632"/>
                    <a:pt x="3458" y="7902"/>
                    <a:pt x="3563" y="8149"/>
                  </a:cubicBezTo>
                  <a:cubicBezTo>
                    <a:pt x="3481" y="8149"/>
                    <a:pt x="3398" y="8168"/>
                    <a:pt x="3327" y="8206"/>
                  </a:cubicBezTo>
                  <a:lnTo>
                    <a:pt x="3234" y="8112"/>
                  </a:lnTo>
                  <a:cubicBezTo>
                    <a:pt x="3128" y="8011"/>
                    <a:pt x="2994" y="7955"/>
                    <a:pt x="2852" y="7955"/>
                  </a:cubicBezTo>
                  <a:cubicBezTo>
                    <a:pt x="2705" y="7955"/>
                    <a:pt x="2570" y="8011"/>
                    <a:pt x="2469" y="8112"/>
                  </a:cubicBezTo>
                  <a:lnTo>
                    <a:pt x="1780" y="8797"/>
                  </a:lnTo>
                  <a:cubicBezTo>
                    <a:pt x="1679" y="8899"/>
                    <a:pt x="1622" y="9034"/>
                    <a:pt x="1622" y="9180"/>
                  </a:cubicBezTo>
                  <a:cubicBezTo>
                    <a:pt x="1622" y="9326"/>
                    <a:pt x="1679" y="9461"/>
                    <a:pt x="1780" y="9562"/>
                  </a:cubicBezTo>
                  <a:lnTo>
                    <a:pt x="2076" y="9858"/>
                  </a:lnTo>
                  <a:cubicBezTo>
                    <a:pt x="2016" y="10053"/>
                    <a:pt x="1982" y="10255"/>
                    <a:pt x="1982" y="10461"/>
                  </a:cubicBezTo>
                  <a:lnTo>
                    <a:pt x="1982" y="11510"/>
                  </a:lnTo>
                  <a:cubicBezTo>
                    <a:pt x="1982" y="11604"/>
                    <a:pt x="2061" y="11682"/>
                    <a:pt x="2155" y="11682"/>
                  </a:cubicBezTo>
                  <a:cubicBezTo>
                    <a:pt x="2248" y="11682"/>
                    <a:pt x="2326" y="11604"/>
                    <a:pt x="2326" y="11510"/>
                  </a:cubicBezTo>
                  <a:lnTo>
                    <a:pt x="2326" y="10461"/>
                  </a:lnTo>
                  <a:cubicBezTo>
                    <a:pt x="2326" y="10352"/>
                    <a:pt x="2338" y="10243"/>
                    <a:pt x="2357" y="10139"/>
                  </a:cubicBezTo>
                  <a:lnTo>
                    <a:pt x="2736" y="10513"/>
                  </a:lnTo>
                  <a:cubicBezTo>
                    <a:pt x="2769" y="10547"/>
                    <a:pt x="2812" y="10564"/>
                    <a:pt x="2855" y="10564"/>
                  </a:cubicBezTo>
                  <a:cubicBezTo>
                    <a:pt x="2898" y="10564"/>
                    <a:pt x="2941" y="10547"/>
                    <a:pt x="2975" y="10513"/>
                  </a:cubicBezTo>
                  <a:cubicBezTo>
                    <a:pt x="3042" y="10446"/>
                    <a:pt x="3042" y="10341"/>
                    <a:pt x="2975" y="10274"/>
                  </a:cubicBezTo>
                  <a:lnTo>
                    <a:pt x="2023" y="9318"/>
                  </a:lnTo>
                  <a:cubicBezTo>
                    <a:pt x="1986" y="9281"/>
                    <a:pt x="1967" y="9232"/>
                    <a:pt x="1967" y="9180"/>
                  </a:cubicBezTo>
                  <a:cubicBezTo>
                    <a:pt x="1967" y="9127"/>
                    <a:pt x="1986" y="9079"/>
                    <a:pt x="2023" y="9041"/>
                  </a:cubicBezTo>
                  <a:lnTo>
                    <a:pt x="2709" y="8355"/>
                  </a:lnTo>
                  <a:cubicBezTo>
                    <a:pt x="2746" y="8318"/>
                    <a:pt x="2795" y="8296"/>
                    <a:pt x="2852" y="8296"/>
                  </a:cubicBezTo>
                  <a:cubicBezTo>
                    <a:pt x="2904" y="8296"/>
                    <a:pt x="2952" y="8318"/>
                    <a:pt x="2990" y="8355"/>
                  </a:cubicBezTo>
                  <a:lnTo>
                    <a:pt x="3185" y="8550"/>
                  </a:lnTo>
                  <a:cubicBezTo>
                    <a:pt x="3218" y="8580"/>
                    <a:pt x="3263" y="8599"/>
                    <a:pt x="3308" y="8599"/>
                  </a:cubicBezTo>
                  <a:cubicBezTo>
                    <a:pt x="3353" y="8599"/>
                    <a:pt x="3395" y="8580"/>
                    <a:pt x="3428" y="8550"/>
                  </a:cubicBezTo>
                  <a:cubicBezTo>
                    <a:pt x="3466" y="8512"/>
                    <a:pt x="3514" y="8490"/>
                    <a:pt x="3567" y="8490"/>
                  </a:cubicBezTo>
                  <a:cubicBezTo>
                    <a:pt x="3619" y="8490"/>
                    <a:pt x="3672" y="8512"/>
                    <a:pt x="3709" y="8550"/>
                  </a:cubicBezTo>
                  <a:lnTo>
                    <a:pt x="4080" y="8925"/>
                  </a:lnTo>
                  <a:cubicBezTo>
                    <a:pt x="4133" y="8974"/>
                    <a:pt x="4163" y="9045"/>
                    <a:pt x="4166" y="9116"/>
                  </a:cubicBezTo>
                  <a:lnTo>
                    <a:pt x="4181" y="9479"/>
                  </a:lnTo>
                  <a:cubicBezTo>
                    <a:pt x="4181" y="9524"/>
                    <a:pt x="4200" y="9565"/>
                    <a:pt x="4230" y="9596"/>
                  </a:cubicBezTo>
                  <a:lnTo>
                    <a:pt x="5601" y="10963"/>
                  </a:lnTo>
                  <a:lnTo>
                    <a:pt x="5174" y="11390"/>
                  </a:lnTo>
                  <a:cubicBezTo>
                    <a:pt x="5107" y="11454"/>
                    <a:pt x="5107" y="11562"/>
                    <a:pt x="5174" y="11630"/>
                  </a:cubicBezTo>
                  <a:cubicBezTo>
                    <a:pt x="5208" y="11664"/>
                    <a:pt x="5253" y="11682"/>
                    <a:pt x="5294" y="11682"/>
                  </a:cubicBezTo>
                  <a:cubicBezTo>
                    <a:pt x="5339" y="11682"/>
                    <a:pt x="5384" y="11664"/>
                    <a:pt x="5418" y="11630"/>
                  </a:cubicBezTo>
                  <a:lnTo>
                    <a:pt x="7452" y="9596"/>
                  </a:lnTo>
                  <a:cubicBezTo>
                    <a:pt x="7482" y="9565"/>
                    <a:pt x="7501" y="9524"/>
                    <a:pt x="7501" y="9479"/>
                  </a:cubicBezTo>
                  <a:lnTo>
                    <a:pt x="7515" y="9116"/>
                  </a:lnTo>
                  <a:cubicBezTo>
                    <a:pt x="7519" y="9045"/>
                    <a:pt x="7550" y="8974"/>
                    <a:pt x="7602" y="8922"/>
                  </a:cubicBezTo>
                  <a:lnTo>
                    <a:pt x="7977" y="8550"/>
                  </a:lnTo>
                  <a:cubicBezTo>
                    <a:pt x="8014" y="8511"/>
                    <a:pt x="8065" y="8491"/>
                    <a:pt x="8115" y="8491"/>
                  </a:cubicBezTo>
                  <a:cubicBezTo>
                    <a:pt x="8166" y="8491"/>
                    <a:pt x="8216" y="8511"/>
                    <a:pt x="8254" y="8550"/>
                  </a:cubicBezTo>
                  <a:cubicBezTo>
                    <a:pt x="8287" y="8584"/>
                    <a:pt x="8331" y="8601"/>
                    <a:pt x="8376" y="8601"/>
                  </a:cubicBezTo>
                  <a:cubicBezTo>
                    <a:pt x="8420" y="8601"/>
                    <a:pt x="8464" y="8584"/>
                    <a:pt x="8497" y="8550"/>
                  </a:cubicBezTo>
                  <a:lnTo>
                    <a:pt x="8692" y="8355"/>
                  </a:lnTo>
                  <a:cubicBezTo>
                    <a:pt x="8732" y="8316"/>
                    <a:pt x="8783" y="8296"/>
                    <a:pt x="8834" y="8296"/>
                  </a:cubicBezTo>
                  <a:cubicBezTo>
                    <a:pt x="8885" y="8296"/>
                    <a:pt x="8936" y="8316"/>
                    <a:pt x="8973" y="8355"/>
                  </a:cubicBezTo>
                  <a:lnTo>
                    <a:pt x="9659" y="9041"/>
                  </a:lnTo>
                  <a:cubicBezTo>
                    <a:pt x="9696" y="9079"/>
                    <a:pt x="9718" y="9127"/>
                    <a:pt x="9718" y="9180"/>
                  </a:cubicBezTo>
                  <a:cubicBezTo>
                    <a:pt x="9718" y="9232"/>
                    <a:pt x="9696" y="9281"/>
                    <a:pt x="9659" y="9318"/>
                  </a:cubicBezTo>
                  <a:lnTo>
                    <a:pt x="7591" y="11390"/>
                  </a:lnTo>
                  <a:cubicBezTo>
                    <a:pt x="7524" y="11454"/>
                    <a:pt x="7524" y="11562"/>
                    <a:pt x="7591" y="11630"/>
                  </a:cubicBezTo>
                  <a:cubicBezTo>
                    <a:pt x="7625" y="11663"/>
                    <a:pt x="7669" y="11680"/>
                    <a:pt x="7712" y="11680"/>
                  </a:cubicBezTo>
                  <a:cubicBezTo>
                    <a:pt x="7756" y="11680"/>
                    <a:pt x="7800" y="11663"/>
                    <a:pt x="7834" y="11630"/>
                  </a:cubicBezTo>
                  <a:lnTo>
                    <a:pt x="9325" y="10139"/>
                  </a:lnTo>
                  <a:cubicBezTo>
                    <a:pt x="9348" y="10243"/>
                    <a:pt x="9359" y="10352"/>
                    <a:pt x="9359" y="10461"/>
                  </a:cubicBezTo>
                  <a:lnTo>
                    <a:pt x="9359" y="11510"/>
                  </a:lnTo>
                  <a:cubicBezTo>
                    <a:pt x="9359" y="11604"/>
                    <a:pt x="9434" y="11682"/>
                    <a:pt x="9528" y="11682"/>
                  </a:cubicBezTo>
                  <a:cubicBezTo>
                    <a:pt x="9625" y="11682"/>
                    <a:pt x="9700" y="11604"/>
                    <a:pt x="9700" y="11510"/>
                  </a:cubicBezTo>
                  <a:lnTo>
                    <a:pt x="9700" y="10461"/>
                  </a:lnTo>
                  <a:cubicBezTo>
                    <a:pt x="9700" y="10255"/>
                    <a:pt x="9670" y="10053"/>
                    <a:pt x="9606" y="9858"/>
                  </a:cubicBezTo>
                  <a:lnTo>
                    <a:pt x="9902" y="9562"/>
                  </a:lnTo>
                  <a:cubicBezTo>
                    <a:pt x="10003" y="9461"/>
                    <a:pt x="10059" y="9326"/>
                    <a:pt x="10059" y="9180"/>
                  </a:cubicBezTo>
                  <a:cubicBezTo>
                    <a:pt x="10059" y="9034"/>
                    <a:pt x="10003" y="8899"/>
                    <a:pt x="9902" y="8797"/>
                  </a:cubicBezTo>
                  <a:lnTo>
                    <a:pt x="9217" y="8112"/>
                  </a:lnTo>
                  <a:cubicBezTo>
                    <a:pt x="9112" y="8007"/>
                    <a:pt x="8973" y="7954"/>
                    <a:pt x="8835" y="7954"/>
                  </a:cubicBezTo>
                  <a:cubicBezTo>
                    <a:pt x="8696" y="7954"/>
                    <a:pt x="8557" y="8007"/>
                    <a:pt x="8452" y="8112"/>
                  </a:cubicBezTo>
                  <a:lnTo>
                    <a:pt x="8359" y="8206"/>
                  </a:lnTo>
                  <a:cubicBezTo>
                    <a:pt x="8283" y="8168"/>
                    <a:pt x="8202" y="8149"/>
                    <a:pt x="8119" y="8149"/>
                  </a:cubicBezTo>
                  <a:cubicBezTo>
                    <a:pt x="8228" y="7902"/>
                    <a:pt x="8291" y="7632"/>
                    <a:pt x="8310" y="7352"/>
                  </a:cubicBezTo>
                  <a:lnTo>
                    <a:pt x="8378" y="7352"/>
                  </a:lnTo>
                  <a:cubicBezTo>
                    <a:pt x="8707" y="7352"/>
                    <a:pt x="8995" y="7164"/>
                    <a:pt x="9138" y="6890"/>
                  </a:cubicBezTo>
                  <a:lnTo>
                    <a:pt x="9441" y="6890"/>
                  </a:lnTo>
                  <a:cubicBezTo>
                    <a:pt x="9789" y="6890"/>
                    <a:pt x="10074" y="6610"/>
                    <a:pt x="10074" y="6261"/>
                  </a:cubicBezTo>
                  <a:lnTo>
                    <a:pt x="10074" y="4556"/>
                  </a:lnTo>
                  <a:cubicBezTo>
                    <a:pt x="10074" y="4208"/>
                    <a:pt x="9789" y="3923"/>
                    <a:pt x="9441" y="3923"/>
                  </a:cubicBezTo>
                  <a:lnTo>
                    <a:pt x="8594" y="3923"/>
                  </a:lnTo>
                  <a:cubicBezTo>
                    <a:pt x="8475" y="3605"/>
                    <a:pt x="8302" y="3313"/>
                    <a:pt x="8086" y="3055"/>
                  </a:cubicBezTo>
                  <a:cubicBezTo>
                    <a:pt x="8160" y="3055"/>
                    <a:pt x="8235" y="3043"/>
                    <a:pt x="8306" y="3020"/>
                  </a:cubicBezTo>
                  <a:cubicBezTo>
                    <a:pt x="8441" y="2979"/>
                    <a:pt x="8542" y="2875"/>
                    <a:pt x="8576" y="2735"/>
                  </a:cubicBezTo>
                  <a:cubicBezTo>
                    <a:pt x="8613" y="2597"/>
                    <a:pt x="8572" y="2455"/>
                    <a:pt x="8471" y="2353"/>
                  </a:cubicBezTo>
                  <a:lnTo>
                    <a:pt x="7883" y="1762"/>
                  </a:lnTo>
                  <a:cubicBezTo>
                    <a:pt x="7806" y="1685"/>
                    <a:pt x="7703" y="1645"/>
                    <a:pt x="7596" y="1645"/>
                  </a:cubicBezTo>
                  <a:cubicBezTo>
                    <a:pt x="7563" y="1645"/>
                    <a:pt x="7530" y="1648"/>
                    <a:pt x="7497" y="1656"/>
                  </a:cubicBezTo>
                  <a:cubicBezTo>
                    <a:pt x="7362" y="1691"/>
                    <a:pt x="7254" y="1791"/>
                    <a:pt x="7216" y="1926"/>
                  </a:cubicBezTo>
                  <a:cubicBezTo>
                    <a:pt x="7175" y="2065"/>
                    <a:pt x="7167" y="2204"/>
                    <a:pt x="7194" y="2339"/>
                  </a:cubicBezTo>
                  <a:cubicBezTo>
                    <a:pt x="7055" y="2268"/>
                    <a:pt x="6912" y="2208"/>
                    <a:pt x="6766" y="2159"/>
                  </a:cubicBezTo>
                  <a:cubicBezTo>
                    <a:pt x="6872" y="1675"/>
                    <a:pt x="7133" y="1234"/>
                    <a:pt x="7512" y="907"/>
                  </a:cubicBezTo>
                  <a:cubicBezTo>
                    <a:pt x="7932" y="544"/>
                    <a:pt x="8468" y="342"/>
                    <a:pt x="9025" y="342"/>
                  </a:cubicBezTo>
                  <a:cubicBezTo>
                    <a:pt x="10303" y="342"/>
                    <a:pt x="11340" y="1379"/>
                    <a:pt x="11340" y="2657"/>
                  </a:cubicBezTo>
                  <a:lnTo>
                    <a:pt x="11340" y="4350"/>
                  </a:lnTo>
                  <a:cubicBezTo>
                    <a:pt x="11340" y="4444"/>
                    <a:pt x="11416" y="4523"/>
                    <a:pt x="11510" y="4523"/>
                  </a:cubicBezTo>
                  <a:cubicBezTo>
                    <a:pt x="11607" y="4523"/>
                    <a:pt x="11682" y="4444"/>
                    <a:pt x="11682" y="4350"/>
                  </a:cubicBezTo>
                  <a:lnTo>
                    <a:pt x="11682" y="2657"/>
                  </a:lnTo>
                  <a:cubicBezTo>
                    <a:pt x="11682" y="1192"/>
                    <a:pt x="10491" y="1"/>
                    <a:pt x="9025" y="1"/>
                  </a:cubicBezTo>
                  <a:cubicBezTo>
                    <a:pt x="8385" y="1"/>
                    <a:pt x="7771" y="229"/>
                    <a:pt x="7287" y="649"/>
                  </a:cubicBezTo>
                  <a:cubicBezTo>
                    <a:pt x="6856" y="1020"/>
                    <a:pt x="6557" y="1521"/>
                    <a:pt x="6433" y="2069"/>
                  </a:cubicBezTo>
                  <a:cubicBezTo>
                    <a:pt x="6242" y="2031"/>
                    <a:pt x="6044" y="2009"/>
                    <a:pt x="5841" y="2009"/>
                  </a:cubicBezTo>
                  <a:cubicBezTo>
                    <a:pt x="5639" y="2009"/>
                    <a:pt x="5444" y="2031"/>
                    <a:pt x="5249" y="2069"/>
                  </a:cubicBezTo>
                  <a:cubicBezTo>
                    <a:pt x="5126" y="1521"/>
                    <a:pt x="4826" y="1020"/>
                    <a:pt x="4399" y="649"/>
                  </a:cubicBezTo>
                  <a:cubicBezTo>
                    <a:pt x="3915" y="229"/>
                    <a:pt x="3298" y="1"/>
                    <a:pt x="26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025;p37">
              <a:extLst>
                <a:ext uri="{FF2B5EF4-FFF2-40B4-BE49-F238E27FC236}">
                  <a16:creationId xmlns:a16="http://schemas.microsoft.com/office/drawing/2014/main" id="{6955E7CF-8292-C8EB-241A-C029A0E3762B}"/>
                </a:ext>
              </a:extLst>
            </p:cNvPr>
            <p:cNvSpPr/>
            <p:nvPr/>
          </p:nvSpPr>
          <p:spPr>
            <a:xfrm>
              <a:off x="8348941" y="3994309"/>
              <a:ext cx="52880" cy="50151"/>
            </a:xfrm>
            <a:custGeom>
              <a:avLst/>
              <a:gdLst/>
              <a:ahLst/>
              <a:cxnLst/>
              <a:rect l="l" t="t" r="r" b="b"/>
              <a:pathLst>
                <a:path w="1492" h="1415" extrusionOk="0">
                  <a:moveTo>
                    <a:pt x="1016" y="342"/>
                  </a:moveTo>
                  <a:cubicBezTo>
                    <a:pt x="1023" y="342"/>
                    <a:pt x="1027" y="346"/>
                    <a:pt x="1031" y="346"/>
                  </a:cubicBezTo>
                  <a:cubicBezTo>
                    <a:pt x="1046" y="350"/>
                    <a:pt x="1065" y="358"/>
                    <a:pt x="1072" y="380"/>
                  </a:cubicBezTo>
                  <a:cubicBezTo>
                    <a:pt x="1128" y="571"/>
                    <a:pt x="1076" y="773"/>
                    <a:pt x="937" y="916"/>
                  </a:cubicBezTo>
                  <a:cubicBezTo>
                    <a:pt x="836" y="1016"/>
                    <a:pt x="701" y="1070"/>
                    <a:pt x="562" y="1070"/>
                  </a:cubicBezTo>
                  <a:cubicBezTo>
                    <a:pt x="510" y="1070"/>
                    <a:pt x="457" y="1062"/>
                    <a:pt x="405" y="1046"/>
                  </a:cubicBezTo>
                  <a:cubicBezTo>
                    <a:pt x="379" y="1043"/>
                    <a:pt x="371" y="1024"/>
                    <a:pt x="368" y="1010"/>
                  </a:cubicBezTo>
                  <a:cubicBezTo>
                    <a:pt x="364" y="998"/>
                    <a:pt x="361" y="972"/>
                    <a:pt x="383" y="949"/>
                  </a:cubicBezTo>
                  <a:lnTo>
                    <a:pt x="975" y="361"/>
                  </a:lnTo>
                  <a:cubicBezTo>
                    <a:pt x="986" y="346"/>
                    <a:pt x="1004" y="342"/>
                    <a:pt x="1016" y="342"/>
                  </a:cubicBezTo>
                  <a:close/>
                  <a:moveTo>
                    <a:pt x="1016" y="1"/>
                  </a:moveTo>
                  <a:cubicBezTo>
                    <a:pt x="909" y="1"/>
                    <a:pt x="808" y="41"/>
                    <a:pt x="731" y="118"/>
                  </a:cubicBezTo>
                  <a:lnTo>
                    <a:pt x="143" y="709"/>
                  </a:lnTo>
                  <a:cubicBezTo>
                    <a:pt x="42" y="811"/>
                    <a:pt x="1" y="953"/>
                    <a:pt x="34" y="1091"/>
                  </a:cubicBezTo>
                  <a:cubicBezTo>
                    <a:pt x="72" y="1231"/>
                    <a:pt x="173" y="1335"/>
                    <a:pt x="304" y="1376"/>
                  </a:cubicBezTo>
                  <a:cubicBezTo>
                    <a:pt x="390" y="1402"/>
                    <a:pt x="473" y="1414"/>
                    <a:pt x="559" y="1414"/>
                  </a:cubicBezTo>
                  <a:cubicBezTo>
                    <a:pt x="788" y="1414"/>
                    <a:pt x="1012" y="1324"/>
                    <a:pt x="1177" y="1155"/>
                  </a:cubicBezTo>
                  <a:cubicBezTo>
                    <a:pt x="1405" y="927"/>
                    <a:pt x="1492" y="593"/>
                    <a:pt x="1398" y="282"/>
                  </a:cubicBezTo>
                  <a:cubicBezTo>
                    <a:pt x="1357" y="147"/>
                    <a:pt x="1252" y="50"/>
                    <a:pt x="1117" y="12"/>
                  </a:cubicBezTo>
                  <a:cubicBezTo>
                    <a:pt x="1083" y="4"/>
                    <a:pt x="1049" y="1"/>
                    <a:pt x="10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26;p37">
              <a:extLst>
                <a:ext uri="{FF2B5EF4-FFF2-40B4-BE49-F238E27FC236}">
                  <a16:creationId xmlns:a16="http://schemas.microsoft.com/office/drawing/2014/main" id="{F042F73C-4DE1-50E3-3488-B43D3D85C487}"/>
                </a:ext>
              </a:extLst>
            </p:cNvPr>
            <p:cNvSpPr/>
            <p:nvPr/>
          </p:nvSpPr>
          <p:spPr>
            <a:xfrm>
              <a:off x="8014469" y="4195234"/>
              <a:ext cx="12228" cy="154848"/>
            </a:xfrm>
            <a:custGeom>
              <a:avLst/>
              <a:gdLst/>
              <a:ahLst/>
              <a:cxnLst/>
              <a:rect l="l" t="t" r="r" b="b"/>
              <a:pathLst>
                <a:path w="345" h="4369" extrusionOk="0">
                  <a:moveTo>
                    <a:pt x="173" y="1"/>
                  </a:moveTo>
                  <a:cubicBezTo>
                    <a:pt x="79" y="1"/>
                    <a:pt x="0" y="75"/>
                    <a:pt x="0" y="173"/>
                  </a:cubicBezTo>
                  <a:lnTo>
                    <a:pt x="0" y="4197"/>
                  </a:lnTo>
                  <a:cubicBezTo>
                    <a:pt x="0" y="4291"/>
                    <a:pt x="79" y="4369"/>
                    <a:pt x="173" y="4369"/>
                  </a:cubicBezTo>
                  <a:cubicBezTo>
                    <a:pt x="266" y="4369"/>
                    <a:pt x="345" y="4291"/>
                    <a:pt x="345" y="4197"/>
                  </a:cubicBezTo>
                  <a:lnTo>
                    <a:pt x="345" y="173"/>
                  </a:lnTo>
                  <a:cubicBezTo>
                    <a:pt x="345" y="75"/>
                    <a:pt x="266" y="1"/>
                    <a:pt x="1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27;p37">
              <a:extLst>
                <a:ext uri="{FF2B5EF4-FFF2-40B4-BE49-F238E27FC236}">
                  <a16:creationId xmlns:a16="http://schemas.microsoft.com/office/drawing/2014/main" id="{F3EF4F5F-5462-9CEF-6B2B-2613FCD76CEE}"/>
                </a:ext>
              </a:extLst>
            </p:cNvPr>
            <p:cNvSpPr/>
            <p:nvPr/>
          </p:nvSpPr>
          <p:spPr>
            <a:xfrm>
              <a:off x="8041299" y="3994309"/>
              <a:ext cx="52738" cy="50151"/>
            </a:xfrm>
            <a:custGeom>
              <a:avLst/>
              <a:gdLst/>
              <a:ahLst/>
              <a:cxnLst/>
              <a:rect l="l" t="t" r="r" b="b"/>
              <a:pathLst>
                <a:path w="1488" h="1415" extrusionOk="0">
                  <a:moveTo>
                    <a:pt x="472" y="342"/>
                  </a:moveTo>
                  <a:cubicBezTo>
                    <a:pt x="487" y="342"/>
                    <a:pt x="502" y="346"/>
                    <a:pt x="517" y="361"/>
                  </a:cubicBezTo>
                  <a:lnTo>
                    <a:pt x="1105" y="949"/>
                  </a:lnTo>
                  <a:cubicBezTo>
                    <a:pt x="1128" y="972"/>
                    <a:pt x="1124" y="998"/>
                    <a:pt x="1120" y="1010"/>
                  </a:cubicBezTo>
                  <a:cubicBezTo>
                    <a:pt x="1116" y="1024"/>
                    <a:pt x="1109" y="1043"/>
                    <a:pt x="1087" y="1046"/>
                  </a:cubicBezTo>
                  <a:cubicBezTo>
                    <a:pt x="1034" y="1062"/>
                    <a:pt x="981" y="1069"/>
                    <a:pt x="929" y="1069"/>
                  </a:cubicBezTo>
                  <a:cubicBezTo>
                    <a:pt x="789" y="1069"/>
                    <a:pt x="655" y="1015"/>
                    <a:pt x="554" y="911"/>
                  </a:cubicBezTo>
                  <a:cubicBezTo>
                    <a:pt x="416" y="773"/>
                    <a:pt x="364" y="571"/>
                    <a:pt x="419" y="380"/>
                  </a:cubicBezTo>
                  <a:cubicBezTo>
                    <a:pt x="428" y="358"/>
                    <a:pt x="442" y="350"/>
                    <a:pt x="457" y="346"/>
                  </a:cubicBezTo>
                  <a:cubicBezTo>
                    <a:pt x="461" y="346"/>
                    <a:pt x="468" y="342"/>
                    <a:pt x="472" y="342"/>
                  </a:cubicBezTo>
                  <a:close/>
                  <a:moveTo>
                    <a:pt x="473" y="1"/>
                  </a:moveTo>
                  <a:cubicBezTo>
                    <a:pt x="440" y="1"/>
                    <a:pt x="407" y="4"/>
                    <a:pt x="374" y="12"/>
                  </a:cubicBezTo>
                  <a:cubicBezTo>
                    <a:pt x="236" y="50"/>
                    <a:pt x="131" y="147"/>
                    <a:pt x="90" y="282"/>
                  </a:cubicBezTo>
                  <a:cubicBezTo>
                    <a:pt x="0" y="593"/>
                    <a:pt x="82" y="927"/>
                    <a:pt x="311" y="1155"/>
                  </a:cubicBezTo>
                  <a:cubicBezTo>
                    <a:pt x="480" y="1324"/>
                    <a:pt x="704" y="1414"/>
                    <a:pt x="933" y="1414"/>
                  </a:cubicBezTo>
                  <a:cubicBezTo>
                    <a:pt x="1016" y="1414"/>
                    <a:pt x="1102" y="1402"/>
                    <a:pt x="1184" y="1376"/>
                  </a:cubicBezTo>
                  <a:cubicBezTo>
                    <a:pt x="1319" y="1335"/>
                    <a:pt x="1420" y="1231"/>
                    <a:pt x="1453" y="1091"/>
                  </a:cubicBezTo>
                  <a:cubicBezTo>
                    <a:pt x="1488" y="953"/>
                    <a:pt x="1450" y="811"/>
                    <a:pt x="1349" y="709"/>
                  </a:cubicBezTo>
                  <a:lnTo>
                    <a:pt x="757" y="118"/>
                  </a:lnTo>
                  <a:cubicBezTo>
                    <a:pt x="680" y="41"/>
                    <a:pt x="578" y="1"/>
                    <a:pt x="4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28;p37">
              <a:extLst>
                <a:ext uri="{FF2B5EF4-FFF2-40B4-BE49-F238E27FC236}">
                  <a16:creationId xmlns:a16="http://schemas.microsoft.com/office/drawing/2014/main" id="{D546C7B6-D3D8-FB56-CD47-8FE99FFA1A85}"/>
                </a:ext>
              </a:extLst>
            </p:cNvPr>
            <p:cNvSpPr/>
            <p:nvPr/>
          </p:nvSpPr>
          <p:spPr>
            <a:xfrm>
              <a:off x="8129055" y="4318362"/>
              <a:ext cx="32820" cy="31721"/>
            </a:xfrm>
            <a:custGeom>
              <a:avLst/>
              <a:gdLst/>
              <a:ahLst/>
              <a:cxnLst/>
              <a:rect l="l" t="t" r="r" b="b"/>
              <a:pathLst>
                <a:path w="926" h="895" extrusionOk="0">
                  <a:moveTo>
                    <a:pt x="186" y="1"/>
                  </a:moveTo>
                  <a:cubicBezTo>
                    <a:pt x="142" y="1"/>
                    <a:pt x="98" y="17"/>
                    <a:pt x="65" y="49"/>
                  </a:cubicBezTo>
                  <a:cubicBezTo>
                    <a:pt x="1" y="116"/>
                    <a:pt x="1" y="225"/>
                    <a:pt x="65" y="292"/>
                  </a:cubicBezTo>
                  <a:lnTo>
                    <a:pt x="618" y="843"/>
                  </a:lnTo>
                  <a:cubicBezTo>
                    <a:pt x="653" y="877"/>
                    <a:pt x="694" y="895"/>
                    <a:pt x="739" y="895"/>
                  </a:cubicBezTo>
                  <a:cubicBezTo>
                    <a:pt x="784" y="895"/>
                    <a:pt x="824" y="877"/>
                    <a:pt x="858" y="843"/>
                  </a:cubicBezTo>
                  <a:cubicBezTo>
                    <a:pt x="926" y="775"/>
                    <a:pt x="926" y="667"/>
                    <a:pt x="858" y="603"/>
                  </a:cubicBezTo>
                  <a:lnTo>
                    <a:pt x="307" y="49"/>
                  </a:lnTo>
                  <a:cubicBezTo>
                    <a:pt x="274" y="17"/>
                    <a:pt x="230"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29;p37">
              <a:extLst>
                <a:ext uri="{FF2B5EF4-FFF2-40B4-BE49-F238E27FC236}">
                  <a16:creationId xmlns:a16="http://schemas.microsoft.com/office/drawing/2014/main" id="{B54F102F-1EDA-16A9-D7C1-9FCBE469A844}"/>
                </a:ext>
              </a:extLst>
            </p:cNvPr>
            <p:cNvSpPr/>
            <p:nvPr/>
          </p:nvSpPr>
          <p:spPr>
            <a:xfrm>
              <a:off x="8240203" y="4175740"/>
              <a:ext cx="33351" cy="33351"/>
            </a:xfrm>
            <a:custGeom>
              <a:avLst/>
              <a:gdLst/>
              <a:ahLst/>
              <a:cxnLst/>
              <a:rect l="l" t="t" r="r" b="b"/>
              <a:pathLst>
                <a:path w="941" h="941" extrusionOk="0">
                  <a:moveTo>
                    <a:pt x="472" y="341"/>
                  </a:moveTo>
                  <a:cubicBezTo>
                    <a:pt x="543" y="341"/>
                    <a:pt x="600" y="397"/>
                    <a:pt x="600" y="468"/>
                  </a:cubicBezTo>
                  <a:cubicBezTo>
                    <a:pt x="600" y="540"/>
                    <a:pt x="543" y="599"/>
                    <a:pt x="472" y="599"/>
                  </a:cubicBezTo>
                  <a:cubicBezTo>
                    <a:pt x="401" y="599"/>
                    <a:pt x="341" y="540"/>
                    <a:pt x="341" y="468"/>
                  </a:cubicBezTo>
                  <a:cubicBezTo>
                    <a:pt x="341" y="397"/>
                    <a:pt x="401" y="341"/>
                    <a:pt x="472" y="341"/>
                  </a:cubicBezTo>
                  <a:close/>
                  <a:moveTo>
                    <a:pt x="472" y="1"/>
                  </a:moveTo>
                  <a:cubicBezTo>
                    <a:pt x="210" y="1"/>
                    <a:pt x="0" y="210"/>
                    <a:pt x="0" y="468"/>
                  </a:cubicBezTo>
                  <a:cubicBezTo>
                    <a:pt x="0" y="731"/>
                    <a:pt x="210" y="940"/>
                    <a:pt x="472" y="940"/>
                  </a:cubicBezTo>
                  <a:cubicBezTo>
                    <a:pt x="731" y="940"/>
                    <a:pt x="941" y="731"/>
                    <a:pt x="941" y="468"/>
                  </a:cubicBezTo>
                  <a:cubicBezTo>
                    <a:pt x="941" y="210"/>
                    <a:pt x="731" y="1"/>
                    <a:pt x="4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30;p37">
              <a:extLst>
                <a:ext uri="{FF2B5EF4-FFF2-40B4-BE49-F238E27FC236}">
                  <a16:creationId xmlns:a16="http://schemas.microsoft.com/office/drawing/2014/main" id="{D0591AA0-6793-687F-F736-7509FB69E0D9}"/>
                </a:ext>
              </a:extLst>
            </p:cNvPr>
            <p:cNvSpPr/>
            <p:nvPr/>
          </p:nvSpPr>
          <p:spPr>
            <a:xfrm>
              <a:off x="8169424" y="4175740"/>
              <a:ext cx="33493" cy="33351"/>
            </a:xfrm>
            <a:custGeom>
              <a:avLst/>
              <a:gdLst/>
              <a:ahLst/>
              <a:cxnLst/>
              <a:rect l="l" t="t" r="r" b="b"/>
              <a:pathLst>
                <a:path w="945" h="941" extrusionOk="0">
                  <a:moveTo>
                    <a:pt x="472" y="341"/>
                  </a:moveTo>
                  <a:cubicBezTo>
                    <a:pt x="544" y="341"/>
                    <a:pt x="600" y="397"/>
                    <a:pt x="600" y="468"/>
                  </a:cubicBezTo>
                  <a:cubicBezTo>
                    <a:pt x="600" y="540"/>
                    <a:pt x="544" y="599"/>
                    <a:pt x="472" y="599"/>
                  </a:cubicBezTo>
                  <a:cubicBezTo>
                    <a:pt x="401" y="599"/>
                    <a:pt x="342" y="540"/>
                    <a:pt x="342" y="468"/>
                  </a:cubicBezTo>
                  <a:cubicBezTo>
                    <a:pt x="342" y="397"/>
                    <a:pt x="401" y="341"/>
                    <a:pt x="472" y="341"/>
                  </a:cubicBezTo>
                  <a:close/>
                  <a:moveTo>
                    <a:pt x="472" y="1"/>
                  </a:moveTo>
                  <a:cubicBezTo>
                    <a:pt x="210" y="1"/>
                    <a:pt x="0" y="210"/>
                    <a:pt x="0" y="468"/>
                  </a:cubicBezTo>
                  <a:cubicBezTo>
                    <a:pt x="0" y="731"/>
                    <a:pt x="210" y="940"/>
                    <a:pt x="472" y="940"/>
                  </a:cubicBezTo>
                  <a:cubicBezTo>
                    <a:pt x="731" y="940"/>
                    <a:pt x="944" y="731"/>
                    <a:pt x="944" y="468"/>
                  </a:cubicBezTo>
                  <a:cubicBezTo>
                    <a:pt x="944" y="210"/>
                    <a:pt x="731" y="1"/>
                    <a:pt x="4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31;p37">
              <a:extLst>
                <a:ext uri="{FF2B5EF4-FFF2-40B4-BE49-F238E27FC236}">
                  <a16:creationId xmlns:a16="http://schemas.microsoft.com/office/drawing/2014/main" id="{4129CBCB-228E-3AF7-DAFC-66D6C2A55D33}"/>
                </a:ext>
              </a:extLst>
            </p:cNvPr>
            <p:cNvSpPr/>
            <p:nvPr/>
          </p:nvSpPr>
          <p:spPr>
            <a:xfrm>
              <a:off x="8185870" y="4215152"/>
              <a:ext cx="71204" cy="18607"/>
            </a:xfrm>
            <a:custGeom>
              <a:avLst/>
              <a:gdLst/>
              <a:ahLst/>
              <a:cxnLst/>
              <a:rect l="l" t="t" r="r" b="b"/>
              <a:pathLst>
                <a:path w="2009" h="525" extrusionOk="0">
                  <a:moveTo>
                    <a:pt x="589" y="1"/>
                  </a:moveTo>
                  <a:cubicBezTo>
                    <a:pt x="421" y="1"/>
                    <a:pt x="327" y="84"/>
                    <a:pt x="267" y="136"/>
                  </a:cubicBezTo>
                  <a:cubicBezTo>
                    <a:pt x="222" y="177"/>
                    <a:pt x="210" y="184"/>
                    <a:pt x="174" y="184"/>
                  </a:cubicBezTo>
                  <a:cubicBezTo>
                    <a:pt x="80" y="184"/>
                    <a:pt x="1" y="263"/>
                    <a:pt x="1" y="357"/>
                  </a:cubicBezTo>
                  <a:cubicBezTo>
                    <a:pt x="1" y="450"/>
                    <a:pt x="80" y="525"/>
                    <a:pt x="174" y="525"/>
                  </a:cubicBezTo>
                  <a:cubicBezTo>
                    <a:pt x="342" y="525"/>
                    <a:pt x="435" y="447"/>
                    <a:pt x="495" y="390"/>
                  </a:cubicBezTo>
                  <a:cubicBezTo>
                    <a:pt x="540" y="350"/>
                    <a:pt x="552" y="342"/>
                    <a:pt x="589" y="342"/>
                  </a:cubicBezTo>
                  <a:cubicBezTo>
                    <a:pt x="627" y="342"/>
                    <a:pt x="637" y="350"/>
                    <a:pt x="682" y="390"/>
                  </a:cubicBezTo>
                  <a:cubicBezTo>
                    <a:pt x="746" y="447"/>
                    <a:pt x="836" y="525"/>
                    <a:pt x="1005" y="525"/>
                  </a:cubicBezTo>
                  <a:cubicBezTo>
                    <a:pt x="1173" y="525"/>
                    <a:pt x="1267" y="447"/>
                    <a:pt x="1327" y="390"/>
                  </a:cubicBezTo>
                  <a:cubicBezTo>
                    <a:pt x="1372" y="350"/>
                    <a:pt x="1384" y="342"/>
                    <a:pt x="1421" y="342"/>
                  </a:cubicBezTo>
                  <a:cubicBezTo>
                    <a:pt x="1458" y="342"/>
                    <a:pt x="1469" y="350"/>
                    <a:pt x="1519" y="390"/>
                  </a:cubicBezTo>
                  <a:cubicBezTo>
                    <a:pt x="1578" y="447"/>
                    <a:pt x="1668" y="525"/>
                    <a:pt x="1841" y="525"/>
                  </a:cubicBezTo>
                  <a:cubicBezTo>
                    <a:pt x="1934" y="525"/>
                    <a:pt x="2009" y="450"/>
                    <a:pt x="2009" y="357"/>
                  </a:cubicBezTo>
                  <a:cubicBezTo>
                    <a:pt x="2009" y="263"/>
                    <a:pt x="1934" y="184"/>
                    <a:pt x="1841" y="184"/>
                  </a:cubicBezTo>
                  <a:cubicBezTo>
                    <a:pt x="1799" y="184"/>
                    <a:pt x="1788" y="177"/>
                    <a:pt x="1743" y="136"/>
                  </a:cubicBezTo>
                  <a:cubicBezTo>
                    <a:pt x="1683" y="84"/>
                    <a:pt x="1593" y="1"/>
                    <a:pt x="1421" y="1"/>
                  </a:cubicBezTo>
                  <a:cubicBezTo>
                    <a:pt x="1253" y="1"/>
                    <a:pt x="1163" y="84"/>
                    <a:pt x="1099" y="136"/>
                  </a:cubicBezTo>
                  <a:cubicBezTo>
                    <a:pt x="1054" y="177"/>
                    <a:pt x="1042" y="184"/>
                    <a:pt x="1005" y="184"/>
                  </a:cubicBezTo>
                  <a:cubicBezTo>
                    <a:pt x="967" y="184"/>
                    <a:pt x="957" y="177"/>
                    <a:pt x="912" y="136"/>
                  </a:cubicBezTo>
                  <a:cubicBezTo>
                    <a:pt x="851" y="84"/>
                    <a:pt x="758" y="1"/>
                    <a:pt x="5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32;p37">
              <a:extLst>
                <a:ext uri="{FF2B5EF4-FFF2-40B4-BE49-F238E27FC236}">
                  <a16:creationId xmlns:a16="http://schemas.microsoft.com/office/drawing/2014/main" id="{2ADB43A9-73D0-9758-D7C9-6E1C42023DDB}"/>
                </a:ext>
              </a:extLst>
            </p:cNvPr>
            <p:cNvSpPr/>
            <p:nvPr/>
          </p:nvSpPr>
          <p:spPr>
            <a:xfrm>
              <a:off x="8370065" y="4300676"/>
              <a:ext cx="17154" cy="49407"/>
            </a:xfrm>
            <a:custGeom>
              <a:avLst/>
              <a:gdLst/>
              <a:ahLst/>
              <a:cxnLst/>
              <a:rect l="l" t="t" r="r" b="b"/>
              <a:pathLst>
                <a:path w="484" h="1394" extrusionOk="0">
                  <a:moveTo>
                    <a:pt x="173" y="0"/>
                  </a:moveTo>
                  <a:cubicBezTo>
                    <a:pt x="79" y="0"/>
                    <a:pt x="0" y="76"/>
                    <a:pt x="0" y="169"/>
                  </a:cubicBezTo>
                  <a:cubicBezTo>
                    <a:pt x="0" y="308"/>
                    <a:pt x="83" y="387"/>
                    <a:pt x="124" y="424"/>
                  </a:cubicBezTo>
                  <a:cubicBezTo>
                    <a:pt x="128" y="427"/>
                    <a:pt x="128" y="432"/>
                    <a:pt x="131" y="432"/>
                  </a:cubicBezTo>
                  <a:cubicBezTo>
                    <a:pt x="128" y="435"/>
                    <a:pt x="128" y="439"/>
                    <a:pt x="124" y="439"/>
                  </a:cubicBezTo>
                  <a:cubicBezTo>
                    <a:pt x="83" y="480"/>
                    <a:pt x="0" y="555"/>
                    <a:pt x="0" y="697"/>
                  </a:cubicBezTo>
                  <a:cubicBezTo>
                    <a:pt x="0" y="836"/>
                    <a:pt x="83" y="911"/>
                    <a:pt x="124" y="952"/>
                  </a:cubicBezTo>
                  <a:cubicBezTo>
                    <a:pt x="128" y="952"/>
                    <a:pt x="128" y="956"/>
                    <a:pt x="131" y="960"/>
                  </a:cubicBezTo>
                  <a:cubicBezTo>
                    <a:pt x="128" y="960"/>
                    <a:pt x="128" y="963"/>
                    <a:pt x="124" y="967"/>
                  </a:cubicBezTo>
                  <a:cubicBezTo>
                    <a:pt x="83" y="1008"/>
                    <a:pt x="0" y="1084"/>
                    <a:pt x="0" y="1222"/>
                  </a:cubicBezTo>
                  <a:cubicBezTo>
                    <a:pt x="0" y="1316"/>
                    <a:pt x="79" y="1394"/>
                    <a:pt x="173" y="1394"/>
                  </a:cubicBezTo>
                  <a:cubicBezTo>
                    <a:pt x="263" y="1394"/>
                    <a:pt x="337" y="1319"/>
                    <a:pt x="345" y="1229"/>
                  </a:cubicBezTo>
                  <a:lnTo>
                    <a:pt x="360" y="1214"/>
                  </a:lnTo>
                  <a:cubicBezTo>
                    <a:pt x="401" y="1174"/>
                    <a:pt x="484" y="1098"/>
                    <a:pt x="484" y="960"/>
                  </a:cubicBezTo>
                  <a:cubicBezTo>
                    <a:pt x="484" y="821"/>
                    <a:pt x="401" y="742"/>
                    <a:pt x="360" y="705"/>
                  </a:cubicBezTo>
                  <a:cubicBezTo>
                    <a:pt x="356" y="702"/>
                    <a:pt x="356" y="697"/>
                    <a:pt x="353" y="697"/>
                  </a:cubicBezTo>
                  <a:cubicBezTo>
                    <a:pt x="356" y="693"/>
                    <a:pt x="356" y="690"/>
                    <a:pt x="360" y="690"/>
                  </a:cubicBezTo>
                  <a:cubicBezTo>
                    <a:pt x="401" y="649"/>
                    <a:pt x="484" y="574"/>
                    <a:pt x="484" y="432"/>
                  </a:cubicBezTo>
                  <a:cubicBezTo>
                    <a:pt x="484" y="292"/>
                    <a:pt x="401" y="218"/>
                    <a:pt x="360" y="176"/>
                  </a:cubicBezTo>
                  <a:lnTo>
                    <a:pt x="345" y="162"/>
                  </a:lnTo>
                  <a:cubicBezTo>
                    <a:pt x="341" y="72"/>
                    <a:pt x="266" y="0"/>
                    <a:pt x="1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33;p37">
              <a:extLst>
                <a:ext uri="{FF2B5EF4-FFF2-40B4-BE49-F238E27FC236}">
                  <a16:creationId xmlns:a16="http://schemas.microsoft.com/office/drawing/2014/main" id="{4E3E75B5-4E69-18F0-D845-0ABFFC27A31A}"/>
                </a:ext>
              </a:extLst>
            </p:cNvPr>
            <p:cNvSpPr/>
            <p:nvPr/>
          </p:nvSpPr>
          <p:spPr>
            <a:xfrm>
              <a:off x="8346035" y="4203563"/>
              <a:ext cx="47706" cy="46571"/>
            </a:xfrm>
            <a:custGeom>
              <a:avLst/>
              <a:gdLst/>
              <a:ahLst/>
              <a:cxnLst/>
              <a:rect l="l" t="t" r="r" b="b"/>
              <a:pathLst>
                <a:path w="1346" h="1314" extrusionOk="0">
                  <a:moveTo>
                    <a:pt x="193" y="1"/>
                  </a:moveTo>
                  <a:cubicBezTo>
                    <a:pt x="134" y="1"/>
                    <a:pt x="78" y="33"/>
                    <a:pt x="45" y="88"/>
                  </a:cubicBezTo>
                  <a:cubicBezTo>
                    <a:pt x="0" y="170"/>
                    <a:pt x="26" y="276"/>
                    <a:pt x="109" y="321"/>
                  </a:cubicBezTo>
                  <a:cubicBezTo>
                    <a:pt x="192" y="369"/>
                    <a:pt x="289" y="373"/>
                    <a:pt x="363" y="376"/>
                  </a:cubicBezTo>
                  <a:cubicBezTo>
                    <a:pt x="394" y="380"/>
                    <a:pt x="443" y="384"/>
                    <a:pt x="461" y="388"/>
                  </a:cubicBezTo>
                  <a:cubicBezTo>
                    <a:pt x="472" y="407"/>
                    <a:pt x="487" y="452"/>
                    <a:pt x="498" y="482"/>
                  </a:cubicBezTo>
                  <a:cubicBezTo>
                    <a:pt x="521" y="553"/>
                    <a:pt x="547" y="643"/>
                    <a:pt x="614" y="710"/>
                  </a:cubicBezTo>
                  <a:cubicBezTo>
                    <a:pt x="682" y="781"/>
                    <a:pt x="772" y="812"/>
                    <a:pt x="844" y="834"/>
                  </a:cubicBezTo>
                  <a:cubicBezTo>
                    <a:pt x="873" y="845"/>
                    <a:pt x="922" y="860"/>
                    <a:pt x="937" y="871"/>
                  </a:cubicBezTo>
                  <a:cubicBezTo>
                    <a:pt x="941" y="890"/>
                    <a:pt x="944" y="938"/>
                    <a:pt x="944" y="972"/>
                  </a:cubicBezTo>
                  <a:cubicBezTo>
                    <a:pt x="948" y="1047"/>
                    <a:pt x="951" y="1141"/>
                    <a:pt x="1001" y="1223"/>
                  </a:cubicBezTo>
                  <a:cubicBezTo>
                    <a:pt x="1031" y="1279"/>
                    <a:pt x="1086" y="1313"/>
                    <a:pt x="1150" y="1313"/>
                  </a:cubicBezTo>
                  <a:cubicBezTo>
                    <a:pt x="1176" y="1313"/>
                    <a:pt x="1207" y="1306"/>
                    <a:pt x="1233" y="1291"/>
                  </a:cubicBezTo>
                  <a:cubicBezTo>
                    <a:pt x="1316" y="1246"/>
                    <a:pt x="1345" y="1141"/>
                    <a:pt x="1300" y="1059"/>
                  </a:cubicBezTo>
                  <a:cubicBezTo>
                    <a:pt x="1293" y="1044"/>
                    <a:pt x="1289" y="991"/>
                    <a:pt x="1289" y="957"/>
                  </a:cubicBezTo>
                  <a:cubicBezTo>
                    <a:pt x="1285" y="867"/>
                    <a:pt x="1278" y="758"/>
                    <a:pt x="1210" y="665"/>
                  </a:cubicBezTo>
                  <a:cubicBezTo>
                    <a:pt x="1143" y="575"/>
                    <a:pt x="1038" y="537"/>
                    <a:pt x="956" y="511"/>
                  </a:cubicBezTo>
                  <a:cubicBezTo>
                    <a:pt x="922" y="500"/>
                    <a:pt x="873" y="482"/>
                    <a:pt x="862" y="470"/>
                  </a:cubicBezTo>
                  <a:cubicBezTo>
                    <a:pt x="851" y="459"/>
                    <a:pt x="832" y="411"/>
                    <a:pt x="821" y="376"/>
                  </a:cubicBezTo>
                  <a:cubicBezTo>
                    <a:pt x="794" y="295"/>
                    <a:pt x="761" y="189"/>
                    <a:pt x="671" y="118"/>
                  </a:cubicBezTo>
                  <a:cubicBezTo>
                    <a:pt x="577" y="47"/>
                    <a:pt x="469" y="43"/>
                    <a:pt x="382" y="36"/>
                  </a:cubicBezTo>
                  <a:cubicBezTo>
                    <a:pt x="349" y="36"/>
                    <a:pt x="292" y="32"/>
                    <a:pt x="277" y="25"/>
                  </a:cubicBezTo>
                  <a:cubicBezTo>
                    <a:pt x="250" y="9"/>
                    <a:pt x="221" y="1"/>
                    <a:pt x="1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34;p37">
              <a:extLst>
                <a:ext uri="{FF2B5EF4-FFF2-40B4-BE49-F238E27FC236}">
                  <a16:creationId xmlns:a16="http://schemas.microsoft.com/office/drawing/2014/main" id="{F97E96A1-6478-7AF3-8A06-CDAB328B4B4B}"/>
                </a:ext>
              </a:extLst>
            </p:cNvPr>
            <p:cNvSpPr/>
            <p:nvPr/>
          </p:nvSpPr>
          <p:spPr>
            <a:xfrm>
              <a:off x="8049380" y="4203563"/>
              <a:ext cx="47706" cy="46571"/>
            </a:xfrm>
            <a:custGeom>
              <a:avLst/>
              <a:gdLst/>
              <a:ahLst/>
              <a:cxnLst/>
              <a:rect l="l" t="t" r="r" b="b"/>
              <a:pathLst>
                <a:path w="1346" h="1314" extrusionOk="0">
                  <a:moveTo>
                    <a:pt x="1150" y="1"/>
                  </a:moveTo>
                  <a:cubicBezTo>
                    <a:pt x="1121" y="1"/>
                    <a:pt x="1092" y="9"/>
                    <a:pt x="1064" y="25"/>
                  </a:cubicBezTo>
                  <a:cubicBezTo>
                    <a:pt x="1049" y="32"/>
                    <a:pt x="993" y="36"/>
                    <a:pt x="964" y="36"/>
                  </a:cubicBezTo>
                  <a:cubicBezTo>
                    <a:pt x="874" y="43"/>
                    <a:pt x="765" y="47"/>
                    <a:pt x="675" y="118"/>
                  </a:cubicBezTo>
                  <a:cubicBezTo>
                    <a:pt x="582" y="189"/>
                    <a:pt x="547" y="295"/>
                    <a:pt x="521" y="376"/>
                  </a:cubicBezTo>
                  <a:cubicBezTo>
                    <a:pt x="510" y="411"/>
                    <a:pt x="495" y="459"/>
                    <a:pt x="484" y="470"/>
                  </a:cubicBezTo>
                  <a:cubicBezTo>
                    <a:pt x="473" y="482"/>
                    <a:pt x="420" y="500"/>
                    <a:pt x="390" y="511"/>
                  </a:cubicBezTo>
                  <a:cubicBezTo>
                    <a:pt x="304" y="537"/>
                    <a:pt x="203" y="575"/>
                    <a:pt x="132" y="665"/>
                  </a:cubicBezTo>
                  <a:cubicBezTo>
                    <a:pt x="65" y="758"/>
                    <a:pt x="60" y="867"/>
                    <a:pt x="57" y="957"/>
                  </a:cubicBezTo>
                  <a:cubicBezTo>
                    <a:pt x="53" y="991"/>
                    <a:pt x="53" y="1044"/>
                    <a:pt x="46" y="1059"/>
                  </a:cubicBezTo>
                  <a:cubicBezTo>
                    <a:pt x="1" y="1141"/>
                    <a:pt x="30" y="1246"/>
                    <a:pt x="113" y="1291"/>
                  </a:cubicBezTo>
                  <a:cubicBezTo>
                    <a:pt x="139" y="1306"/>
                    <a:pt x="165" y="1313"/>
                    <a:pt x="195" y="1313"/>
                  </a:cubicBezTo>
                  <a:cubicBezTo>
                    <a:pt x="255" y="1313"/>
                    <a:pt x="316" y="1279"/>
                    <a:pt x="345" y="1223"/>
                  </a:cubicBezTo>
                  <a:cubicBezTo>
                    <a:pt x="390" y="1141"/>
                    <a:pt x="394" y="1047"/>
                    <a:pt x="397" y="972"/>
                  </a:cubicBezTo>
                  <a:cubicBezTo>
                    <a:pt x="397" y="938"/>
                    <a:pt x="402" y="890"/>
                    <a:pt x="409" y="871"/>
                  </a:cubicBezTo>
                  <a:cubicBezTo>
                    <a:pt x="424" y="860"/>
                    <a:pt x="469" y="845"/>
                    <a:pt x="499" y="834"/>
                  </a:cubicBezTo>
                  <a:cubicBezTo>
                    <a:pt x="570" y="812"/>
                    <a:pt x="660" y="781"/>
                    <a:pt x="727" y="710"/>
                  </a:cubicBezTo>
                  <a:cubicBezTo>
                    <a:pt x="795" y="643"/>
                    <a:pt x="824" y="553"/>
                    <a:pt x="847" y="482"/>
                  </a:cubicBezTo>
                  <a:cubicBezTo>
                    <a:pt x="855" y="452"/>
                    <a:pt x="874" y="407"/>
                    <a:pt x="885" y="388"/>
                  </a:cubicBezTo>
                  <a:cubicBezTo>
                    <a:pt x="900" y="384"/>
                    <a:pt x="949" y="380"/>
                    <a:pt x="982" y="376"/>
                  </a:cubicBezTo>
                  <a:cubicBezTo>
                    <a:pt x="1057" y="373"/>
                    <a:pt x="1151" y="369"/>
                    <a:pt x="1234" y="321"/>
                  </a:cubicBezTo>
                  <a:cubicBezTo>
                    <a:pt x="1315" y="276"/>
                    <a:pt x="1346" y="170"/>
                    <a:pt x="1296" y="88"/>
                  </a:cubicBezTo>
                  <a:cubicBezTo>
                    <a:pt x="1266" y="33"/>
                    <a:pt x="1209" y="1"/>
                    <a:pt x="11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35;p37">
              <a:extLst>
                <a:ext uri="{FF2B5EF4-FFF2-40B4-BE49-F238E27FC236}">
                  <a16:creationId xmlns:a16="http://schemas.microsoft.com/office/drawing/2014/main" id="{3B1F185F-1C2C-D2D5-A65A-582B0691B5ED}"/>
                </a:ext>
              </a:extLst>
            </p:cNvPr>
            <p:cNvSpPr/>
            <p:nvPr/>
          </p:nvSpPr>
          <p:spPr>
            <a:xfrm>
              <a:off x="8055901" y="4300676"/>
              <a:ext cx="17012" cy="49407"/>
            </a:xfrm>
            <a:custGeom>
              <a:avLst/>
              <a:gdLst/>
              <a:ahLst/>
              <a:cxnLst/>
              <a:rect l="l" t="t" r="r" b="b"/>
              <a:pathLst>
                <a:path w="480" h="1394" extrusionOk="0">
                  <a:moveTo>
                    <a:pt x="308" y="0"/>
                  </a:moveTo>
                  <a:cubicBezTo>
                    <a:pt x="218" y="0"/>
                    <a:pt x="142" y="72"/>
                    <a:pt x="139" y="162"/>
                  </a:cubicBezTo>
                  <a:cubicBezTo>
                    <a:pt x="132" y="166"/>
                    <a:pt x="128" y="173"/>
                    <a:pt x="120" y="176"/>
                  </a:cubicBezTo>
                  <a:cubicBezTo>
                    <a:pt x="78" y="218"/>
                    <a:pt x="0" y="292"/>
                    <a:pt x="0" y="432"/>
                  </a:cubicBezTo>
                  <a:cubicBezTo>
                    <a:pt x="0" y="574"/>
                    <a:pt x="78" y="649"/>
                    <a:pt x="120" y="690"/>
                  </a:cubicBezTo>
                  <a:cubicBezTo>
                    <a:pt x="123" y="690"/>
                    <a:pt x="128" y="693"/>
                    <a:pt x="128" y="697"/>
                  </a:cubicBezTo>
                  <a:cubicBezTo>
                    <a:pt x="128" y="697"/>
                    <a:pt x="123" y="702"/>
                    <a:pt x="120" y="705"/>
                  </a:cubicBezTo>
                  <a:cubicBezTo>
                    <a:pt x="78" y="742"/>
                    <a:pt x="0" y="821"/>
                    <a:pt x="0" y="960"/>
                  </a:cubicBezTo>
                  <a:cubicBezTo>
                    <a:pt x="0" y="1098"/>
                    <a:pt x="78" y="1174"/>
                    <a:pt x="120" y="1214"/>
                  </a:cubicBezTo>
                  <a:cubicBezTo>
                    <a:pt x="128" y="1219"/>
                    <a:pt x="132" y="1226"/>
                    <a:pt x="139" y="1229"/>
                  </a:cubicBezTo>
                  <a:cubicBezTo>
                    <a:pt x="142" y="1319"/>
                    <a:pt x="218" y="1394"/>
                    <a:pt x="308" y="1394"/>
                  </a:cubicBezTo>
                  <a:cubicBezTo>
                    <a:pt x="405" y="1394"/>
                    <a:pt x="479" y="1316"/>
                    <a:pt x="479" y="1222"/>
                  </a:cubicBezTo>
                  <a:cubicBezTo>
                    <a:pt x="479" y="1084"/>
                    <a:pt x="401" y="1008"/>
                    <a:pt x="356" y="967"/>
                  </a:cubicBezTo>
                  <a:cubicBezTo>
                    <a:pt x="356" y="963"/>
                    <a:pt x="353" y="960"/>
                    <a:pt x="348" y="960"/>
                  </a:cubicBezTo>
                  <a:cubicBezTo>
                    <a:pt x="353" y="956"/>
                    <a:pt x="356" y="952"/>
                    <a:pt x="356" y="952"/>
                  </a:cubicBezTo>
                  <a:cubicBezTo>
                    <a:pt x="401" y="911"/>
                    <a:pt x="479" y="836"/>
                    <a:pt x="479" y="697"/>
                  </a:cubicBezTo>
                  <a:cubicBezTo>
                    <a:pt x="479" y="555"/>
                    <a:pt x="401" y="480"/>
                    <a:pt x="356" y="439"/>
                  </a:cubicBezTo>
                  <a:cubicBezTo>
                    <a:pt x="356" y="439"/>
                    <a:pt x="353" y="435"/>
                    <a:pt x="348" y="432"/>
                  </a:cubicBezTo>
                  <a:cubicBezTo>
                    <a:pt x="353" y="432"/>
                    <a:pt x="356" y="427"/>
                    <a:pt x="356" y="424"/>
                  </a:cubicBezTo>
                  <a:cubicBezTo>
                    <a:pt x="401" y="387"/>
                    <a:pt x="479" y="308"/>
                    <a:pt x="479" y="169"/>
                  </a:cubicBezTo>
                  <a:cubicBezTo>
                    <a:pt x="479" y="76"/>
                    <a:pt x="405" y="0"/>
                    <a:pt x="3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 name="Google Shape;1039;p37">
            <a:extLst>
              <a:ext uri="{FF2B5EF4-FFF2-40B4-BE49-F238E27FC236}">
                <a16:creationId xmlns:a16="http://schemas.microsoft.com/office/drawing/2014/main" id="{EAFE293E-C080-1C46-664D-FBF40CE605EE}"/>
              </a:ext>
            </a:extLst>
          </p:cNvPr>
          <p:cNvSpPr/>
          <p:nvPr/>
        </p:nvSpPr>
        <p:spPr>
          <a:xfrm>
            <a:off x="1320650" y="1211163"/>
            <a:ext cx="656400" cy="6564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 name="Google Shape;1041;p37">
            <a:extLst>
              <a:ext uri="{FF2B5EF4-FFF2-40B4-BE49-F238E27FC236}">
                <a16:creationId xmlns:a16="http://schemas.microsoft.com/office/drawing/2014/main" id="{2E5E31F2-AD73-3CC9-0C79-B0E74F2AD5D8}"/>
              </a:ext>
            </a:extLst>
          </p:cNvPr>
          <p:cNvGrpSpPr/>
          <p:nvPr/>
        </p:nvGrpSpPr>
        <p:grpSpPr>
          <a:xfrm>
            <a:off x="5523403" y="3762770"/>
            <a:ext cx="442434" cy="442318"/>
            <a:chOff x="1639041" y="3936041"/>
            <a:chExt cx="414041" cy="413933"/>
          </a:xfrm>
        </p:grpSpPr>
        <p:sp>
          <p:nvSpPr>
            <p:cNvPr id="981" name="Google Shape;1042;p37">
              <a:extLst>
                <a:ext uri="{FF2B5EF4-FFF2-40B4-BE49-F238E27FC236}">
                  <a16:creationId xmlns:a16="http://schemas.microsoft.com/office/drawing/2014/main" id="{DCD5AC2F-1DBE-672C-602E-EB4F7673E1E6}"/>
                </a:ext>
              </a:extLst>
            </p:cNvPr>
            <p:cNvSpPr/>
            <p:nvPr/>
          </p:nvSpPr>
          <p:spPr>
            <a:xfrm>
              <a:off x="1709288" y="3936041"/>
              <a:ext cx="273545" cy="413933"/>
            </a:xfrm>
            <a:custGeom>
              <a:avLst/>
              <a:gdLst/>
              <a:ahLst/>
              <a:cxnLst/>
              <a:rect l="l" t="t" r="r" b="b"/>
              <a:pathLst>
                <a:path w="7718" h="11679" extrusionOk="0">
                  <a:moveTo>
                    <a:pt x="3860" y="342"/>
                  </a:moveTo>
                  <a:cubicBezTo>
                    <a:pt x="4410" y="342"/>
                    <a:pt x="4931" y="514"/>
                    <a:pt x="5369" y="829"/>
                  </a:cubicBezTo>
                  <a:lnTo>
                    <a:pt x="4984" y="986"/>
                  </a:lnTo>
                  <a:lnTo>
                    <a:pt x="3728" y="345"/>
                  </a:lnTo>
                  <a:cubicBezTo>
                    <a:pt x="3770" y="345"/>
                    <a:pt x="3815" y="342"/>
                    <a:pt x="3860" y="342"/>
                  </a:cubicBezTo>
                  <a:close/>
                  <a:moveTo>
                    <a:pt x="3155" y="439"/>
                  </a:moveTo>
                  <a:lnTo>
                    <a:pt x="4567" y="1158"/>
                  </a:lnTo>
                  <a:lnTo>
                    <a:pt x="4028" y="1379"/>
                  </a:lnTo>
                  <a:lnTo>
                    <a:pt x="2612" y="660"/>
                  </a:lnTo>
                  <a:cubicBezTo>
                    <a:pt x="2784" y="567"/>
                    <a:pt x="2968" y="492"/>
                    <a:pt x="3155" y="439"/>
                  </a:cubicBezTo>
                  <a:close/>
                  <a:moveTo>
                    <a:pt x="2282" y="878"/>
                  </a:moveTo>
                  <a:lnTo>
                    <a:pt x="3612" y="1552"/>
                  </a:lnTo>
                  <a:lnTo>
                    <a:pt x="2750" y="1908"/>
                  </a:lnTo>
                  <a:lnTo>
                    <a:pt x="1776" y="1391"/>
                  </a:lnTo>
                  <a:cubicBezTo>
                    <a:pt x="1851" y="1289"/>
                    <a:pt x="1934" y="1192"/>
                    <a:pt x="2024" y="1102"/>
                  </a:cubicBezTo>
                  <a:cubicBezTo>
                    <a:pt x="2106" y="1020"/>
                    <a:pt x="2192" y="945"/>
                    <a:pt x="2282" y="878"/>
                  </a:cubicBezTo>
                  <a:close/>
                  <a:moveTo>
                    <a:pt x="1589" y="1679"/>
                  </a:moveTo>
                  <a:lnTo>
                    <a:pt x="2338" y="2076"/>
                  </a:lnTo>
                  <a:lnTo>
                    <a:pt x="1301" y="2503"/>
                  </a:lnTo>
                  <a:cubicBezTo>
                    <a:pt x="1349" y="2215"/>
                    <a:pt x="1446" y="1934"/>
                    <a:pt x="1589" y="1679"/>
                  </a:cubicBezTo>
                  <a:close/>
                  <a:moveTo>
                    <a:pt x="6324" y="2125"/>
                  </a:moveTo>
                  <a:cubicBezTo>
                    <a:pt x="6395" y="2350"/>
                    <a:pt x="6437" y="2578"/>
                    <a:pt x="6448" y="2814"/>
                  </a:cubicBezTo>
                  <a:lnTo>
                    <a:pt x="5736" y="2380"/>
                  </a:lnTo>
                  <a:lnTo>
                    <a:pt x="6324" y="2125"/>
                  </a:lnTo>
                  <a:close/>
                  <a:moveTo>
                    <a:pt x="5354" y="2548"/>
                  </a:moveTo>
                  <a:lnTo>
                    <a:pt x="6452" y="3215"/>
                  </a:lnTo>
                  <a:lnTo>
                    <a:pt x="6452" y="3620"/>
                  </a:lnTo>
                  <a:lnTo>
                    <a:pt x="6163" y="3620"/>
                  </a:lnTo>
                  <a:cubicBezTo>
                    <a:pt x="6092" y="3620"/>
                    <a:pt x="6028" y="3665"/>
                    <a:pt x="6002" y="3729"/>
                  </a:cubicBezTo>
                  <a:lnTo>
                    <a:pt x="4579" y="2885"/>
                  </a:lnTo>
                  <a:lnTo>
                    <a:pt x="5354" y="2548"/>
                  </a:lnTo>
                  <a:close/>
                  <a:moveTo>
                    <a:pt x="4192" y="3055"/>
                  </a:moveTo>
                  <a:lnTo>
                    <a:pt x="5537" y="3848"/>
                  </a:lnTo>
                  <a:lnTo>
                    <a:pt x="2376" y="3848"/>
                  </a:lnTo>
                  <a:lnTo>
                    <a:pt x="4192" y="3055"/>
                  </a:lnTo>
                  <a:close/>
                  <a:moveTo>
                    <a:pt x="1382" y="3961"/>
                  </a:moveTo>
                  <a:lnTo>
                    <a:pt x="1382" y="5002"/>
                  </a:lnTo>
                  <a:lnTo>
                    <a:pt x="1323" y="5002"/>
                  </a:lnTo>
                  <a:cubicBezTo>
                    <a:pt x="1038" y="5002"/>
                    <a:pt x="802" y="4767"/>
                    <a:pt x="802" y="4481"/>
                  </a:cubicBezTo>
                  <a:cubicBezTo>
                    <a:pt x="802" y="4193"/>
                    <a:pt x="1038" y="3961"/>
                    <a:pt x="1323" y="3961"/>
                  </a:cubicBezTo>
                  <a:close/>
                  <a:moveTo>
                    <a:pt x="6392" y="3961"/>
                  </a:moveTo>
                  <a:cubicBezTo>
                    <a:pt x="6680" y="3961"/>
                    <a:pt x="6912" y="4193"/>
                    <a:pt x="6912" y="4481"/>
                  </a:cubicBezTo>
                  <a:cubicBezTo>
                    <a:pt x="6912" y="4767"/>
                    <a:pt x="6680" y="5002"/>
                    <a:pt x="6392" y="5002"/>
                  </a:cubicBezTo>
                  <a:lnTo>
                    <a:pt x="6336" y="5002"/>
                  </a:lnTo>
                  <a:lnTo>
                    <a:pt x="6336" y="3961"/>
                  </a:lnTo>
                  <a:close/>
                  <a:moveTo>
                    <a:pt x="4609" y="7531"/>
                  </a:moveTo>
                  <a:lnTo>
                    <a:pt x="4609" y="8329"/>
                  </a:lnTo>
                  <a:cubicBezTo>
                    <a:pt x="4609" y="8742"/>
                    <a:pt x="4271" y="9079"/>
                    <a:pt x="3860" y="9079"/>
                  </a:cubicBezTo>
                  <a:cubicBezTo>
                    <a:pt x="3443" y="9079"/>
                    <a:pt x="3106" y="8742"/>
                    <a:pt x="3106" y="8329"/>
                  </a:cubicBezTo>
                  <a:lnTo>
                    <a:pt x="3106" y="7531"/>
                  </a:lnTo>
                  <a:cubicBezTo>
                    <a:pt x="3350" y="7606"/>
                    <a:pt x="3601" y="7647"/>
                    <a:pt x="3860" y="7647"/>
                  </a:cubicBezTo>
                  <a:cubicBezTo>
                    <a:pt x="4121" y="7647"/>
                    <a:pt x="4372" y="7606"/>
                    <a:pt x="4609" y="7531"/>
                  </a:cubicBezTo>
                  <a:close/>
                  <a:moveTo>
                    <a:pt x="4931" y="8543"/>
                  </a:moveTo>
                  <a:lnTo>
                    <a:pt x="5313" y="8640"/>
                  </a:lnTo>
                  <a:cubicBezTo>
                    <a:pt x="5171" y="9318"/>
                    <a:pt x="4567" y="9816"/>
                    <a:pt x="3860" y="9816"/>
                  </a:cubicBezTo>
                  <a:cubicBezTo>
                    <a:pt x="3147" y="9816"/>
                    <a:pt x="2548" y="9318"/>
                    <a:pt x="2402" y="8640"/>
                  </a:cubicBezTo>
                  <a:lnTo>
                    <a:pt x="2788" y="8543"/>
                  </a:lnTo>
                  <a:cubicBezTo>
                    <a:pt x="2885" y="9045"/>
                    <a:pt x="3331" y="9423"/>
                    <a:pt x="3860" y="9423"/>
                  </a:cubicBezTo>
                  <a:cubicBezTo>
                    <a:pt x="4387" y="9423"/>
                    <a:pt x="4830" y="9045"/>
                    <a:pt x="4931" y="8543"/>
                  </a:cubicBezTo>
                  <a:close/>
                  <a:moveTo>
                    <a:pt x="3860" y="1"/>
                  </a:moveTo>
                  <a:cubicBezTo>
                    <a:pt x="3076" y="1"/>
                    <a:pt x="2338" y="304"/>
                    <a:pt x="1783" y="862"/>
                  </a:cubicBezTo>
                  <a:cubicBezTo>
                    <a:pt x="1230" y="1417"/>
                    <a:pt x="922" y="2151"/>
                    <a:pt x="922" y="2938"/>
                  </a:cubicBezTo>
                  <a:lnTo>
                    <a:pt x="922" y="3717"/>
                  </a:lnTo>
                  <a:cubicBezTo>
                    <a:pt x="649" y="3864"/>
                    <a:pt x="461" y="4151"/>
                    <a:pt x="461" y="4481"/>
                  </a:cubicBezTo>
                  <a:cubicBezTo>
                    <a:pt x="461" y="4957"/>
                    <a:pt x="847" y="5343"/>
                    <a:pt x="1323" y="5343"/>
                  </a:cubicBezTo>
                  <a:lnTo>
                    <a:pt x="1391" y="5343"/>
                  </a:lnTo>
                  <a:cubicBezTo>
                    <a:pt x="1401" y="5523"/>
                    <a:pt x="1432" y="5699"/>
                    <a:pt x="1484" y="5872"/>
                  </a:cubicBezTo>
                  <a:cubicBezTo>
                    <a:pt x="1507" y="5946"/>
                    <a:pt x="1574" y="5995"/>
                    <a:pt x="1649" y="5995"/>
                  </a:cubicBezTo>
                  <a:cubicBezTo>
                    <a:pt x="1664" y="5995"/>
                    <a:pt x="1679" y="5991"/>
                    <a:pt x="1697" y="5988"/>
                  </a:cubicBezTo>
                  <a:cubicBezTo>
                    <a:pt x="1787" y="5961"/>
                    <a:pt x="1840" y="5868"/>
                    <a:pt x="1814" y="5774"/>
                  </a:cubicBezTo>
                  <a:cubicBezTo>
                    <a:pt x="1754" y="5583"/>
                    <a:pt x="1724" y="5377"/>
                    <a:pt x="1724" y="5171"/>
                  </a:cubicBezTo>
                  <a:lnTo>
                    <a:pt x="1724" y="4189"/>
                  </a:lnTo>
                  <a:lnTo>
                    <a:pt x="5991" y="4189"/>
                  </a:lnTo>
                  <a:lnTo>
                    <a:pt x="5991" y="5171"/>
                  </a:lnTo>
                  <a:cubicBezTo>
                    <a:pt x="5991" y="6347"/>
                    <a:pt x="5036" y="7307"/>
                    <a:pt x="3860" y="7307"/>
                  </a:cubicBezTo>
                  <a:cubicBezTo>
                    <a:pt x="3185" y="7307"/>
                    <a:pt x="2541" y="6980"/>
                    <a:pt x="2140" y="6437"/>
                  </a:cubicBezTo>
                  <a:cubicBezTo>
                    <a:pt x="2106" y="6392"/>
                    <a:pt x="2054" y="6367"/>
                    <a:pt x="2001" y="6367"/>
                  </a:cubicBezTo>
                  <a:cubicBezTo>
                    <a:pt x="1967" y="6367"/>
                    <a:pt x="1933" y="6377"/>
                    <a:pt x="1904" y="6399"/>
                  </a:cubicBezTo>
                  <a:cubicBezTo>
                    <a:pt x="1825" y="6456"/>
                    <a:pt x="1810" y="6565"/>
                    <a:pt x="1866" y="6639"/>
                  </a:cubicBezTo>
                  <a:cubicBezTo>
                    <a:pt x="2102" y="6961"/>
                    <a:pt x="2413" y="7217"/>
                    <a:pt x="2765" y="7393"/>
                  </a:cubicBezTo>
                  <a:lnTo>
                    <a:pt x="2765" y="8194"/>
                  </a:lnTo>
                  <a:lnTo>
                    <a:pt x="1525" y="8505"/>
                  </a:lnTo>
                  <a:cubicBezTo>
                    <a:pt x="630" y="8730"/>
                    <a:pt x="0" y="9536"/>
                    <a:pt x="0" y="10461"/>
                  </a:cubicBezTo>
                  <a:lnTo>
                    <a:pt x="0" y="11510"/>
                  </a:lnTo>
                  <a:cubicBezTo>
                    <a:pt x="0" y="11604"/>
                    <a:pt x="75" y="11678"/>
                    <a:pt x="173" y="11678"/>
                  </a:cubicBezTo>
                  <a:lnTo>
                    <a:pt x="7546" y="11678"/>
                  </a:lnTo>
                  <a:cubicBezTo>
                    <a:pt x="7640" y="11678"/>
                    <a:pt x="7718" y="11604"/>
                    <a:pt x="7718" y="11510"/>
                  </a:cubicBezTo>
                  <a:lnTo>
                    <a:pt x="7718" y="10461"/>
                  </a:lnTo>
                  <a:cubicBezTo>
                    <a:pt x="7718" y="10169"/>
                    <a:pt x="7654" y="9884"/>
                    <a:pt x="7534" y="9622"/>
                  </a:cubicBezTo>
                  <a:cubicBezTo>
                    <a:pt x="7504" y="9558"/>
                    <a:pt x="7441" y="9521"/>
                    <a:pt x="7376" y="9521"/>
                  </a:cubicBezTo>
                  <a:cubicBezTo>
                    <a:pt x="7352" y="9521"/>
                    <a:pt x="7329" y="9526"/>
                    <a:pt x="7306" y="9536"/>
                  </a:cubicBezTo>
                  <a:cubicBezTo>
                    <a:pt x="7220" y="9577"/>
                    <a:pt x="7182" y="9678"/>
                    <a:pt x="7223" y="9764"/>
                  </a:cubicBezTo>
                  <a:cubicBezTo>
                    <a:pt x="7325" y="9982"/>
                    <a:pt x="7374" y="10217"/>
                    <a:pt x="7374" y="10461"/>
                  </a:cubicBezTo>
                  <a:lnTo>
                    <a:pt x="7374" y="11338"/>
                  </a:lnTo>
                  <a:lnTo>
                    <a:pt x="6103" y="11338"/>
                  </a:lnTo>
                  <a:lnTo>
                    <a:pt x="6103" y="10772"/>
                  </a:lnTo>
                  <a:cubicBezTo>
                    <a:pt x="6103" y="10678"/>
                    <a:pt x="6028" y="10599"/>
                    <a:pt x="5931" y="10599"/>
                  </a:cubicBezTo>
                  <a:cubicBezTo>
                    <a:pt x="5838" y="10599"/>
                    <a:pt x="5762" y="10678"/>
                    <a:pt x="5762" y="10772"/>
                  </a:cubicBezTo>
                  <a:lnTo>
                    <a:pt x="5762" y="11338"/>
                  </a:lnTo>
                  <a:lnTo>
                    <a:pt x="1956" y="11338"/>
                  </a:lnTo>
                  <a:lnTo>
                    <a:pt x="1956" y="10772"/>
                  </a:lnTo>
                  <a:cubicBezTo>
                    <a:pt x="1956" y="10678"/>
                    <a:pt x="1881" y="10599"/>
                    <a:pt x="1783" y="10599"/>
                  </a:cubicBezTo>
                  <a:cubicBezTo>
                    <a:pt x="1690" y="10599"/>
                    <a:pt x="1615" y="10678"/>
                    <a:pt x="1615" y="10772"/>
                  </a:cubicBezTo>
                  <a:lnTo>
                    <a:pt x="1615" y="11338"/>
                  </a:lnTo>
                  <a:lnTo>
                    <a:pt x="341" y="11338"/>
                  </a:lnTo>
                  <a:lnTo>
                    <a:pt x="341" y="10461"/>
                  </a:lnTo>
                  <a:cubicBezTo>
                    <a:pt x="341" y="9689"/>
                    <a:pt x="862" y="9022"/>
                    <a:pt x="1612" y="8839"/>
                  </a:cubicBezTo>
                  <a:lnTo>
                    <a:pt x="2072" y="8723"/>
                  </a:lnTo>
                  <a:cubicBezTo>
                    <a:pt x="2252" y="9555"/>
                    <a:pt x="2990" y="10158"/>
                    <a:pt x="3860" y="10158"/>
                  </a:cubicBezTo>
                  <a:cubicBezTo>
                    <a:pt x="4728" y="10158"/>
                    <a:pt x="5466" y="9555"/>
                    <a:pt x="5646" y="8723"/>
                  </a:cubicBezTo>
                  <a:lnTo>
                    <a:pt x="6107" y="8839"/>
                  </a:lnTo>
                  <a:cubicBezTo>
                    <a:pt x="6362" y="8903"/>
                    <a:pt x="6590" y="9019"/>
                    <a:pt x="6789" y="9187"/>
                  </a:cubicBezTo>
                  <a:cubicBezTo>
                    <a:pt x="6822" y="9217"/>
                    <a:pt x="6860" y="9228"/>
                    <a:pt x="6901" y="9228"/>
                  </a:cubicBezTo>
                  <a:cubicBezTo>
                    <a:pt x="6950" y="9228"/>
                    <a:pt x="6995" y="9209"/>
                    <a:pt x="7029" y="9169"/>
                  </a:cubicBezTo>
                  <a:cubicBezTo>
                    <a:pt x="7092" y="9097"/>
                    <a:pt x="7085" y="8989"/>
                    <a:pt x="7010" y="8929"/>
                  </a:cubicBezTo>
                  <a:cubicBezTo>
                    <a:pt x="6777" y="8726"/>
                    <a:pt x="6493" y="8580"/>
                    <a:pt x="6189" y="8505"/>
                  </a:cubicBezTo>
                  <a:lnTo>
                    <a:pt x="4953" y="8194"/>
                  </a:lnTo>
                  <a:lnTo>
                    <a:pt x="4953" y="7393"/>
                  </a:lnTo>
                  <a:cubicBezTo>
                    <a:pt x="5721" y="7014"/>
                    <a:pt x="6265" y="6242"/>
                    <a:pt x="6328" y="5343"/>
                  </a:cubicBezTo>
                  <a:lnTo>
                    <a:pt x="6392" y="5343"/>
                  </a:lnTo>
                  <a:cubicBezTo>
                    <a:pt x="6867" y="5343"/>
                    <a:pt x="7258" y="4957"/>
                    <a:pt x="7258" y="4481"/>
                  </a:cubicBezTo>
                  <a:cubicBezTo>
                    <a:pt x="7258" y="4151"/>
                    <a:pt x="7070" y="3864"/>
                    <a:pt x="6796" y="3717"/>
                  </a:cubicBezTo>
                  <a:lnTo>
                    <a:pt x="6796" y="2938"/>
                  </a:lnTo>
                  <a:cubicBezTo>
                    <a:pt x="6796" y="2451"/>
                    <a:pt x="6673" y="1967"/>
                    <a:pt x="6445" y="1540"/>
                  </a:cubicBezTo>
                  <a:cubicBezTo>
                    <a:pt x="6414" y="1484"/>
                    <a:pt x="6355" y="1452"/>
                    <a:pt x="6294" y="1452"/>
                  </a:cubicBezTo>
                  <a:cubicBezTo>
                    <a:pt x="6266" y="1452"/>
                    <a:pt x="6238" y="1459"/>
                    <a:pt x="6212" y="1473"/>
                  </a:cubicBezTo>
                  <a:cubicBezTo>
                    <a:pt x="6130" y="1518"/>
                    <a:pt x="6096" y="1623"/>
                    <a:pt x="6141" y="1706"/>
                  </a:cubicBezTo>
                  <a:cubicBezTo>
                    <a:pt x="6160" y="1739"/>
                    <a:pt x="6179" y="1773"/>
                    <a:pt x="6193" y="1810"/>
                  </a:cubicBezTo>
                  <a:lnTo>
                    <a:pt x="1724" y="3759"/>
                  </a:lnTo>
                  <a:cubicBezTo>
                    <a:pt x="1709" y="3679"/>
                    <a:pt x="1638" y="3620"/>
                    <a:pt x="1555" y="3620"/>
                  </a:cubicBezTo>
                  <a:lnTo>
                    <a:pt x="1263" y="3620"/>
                  </a:lnTo>
                  <a:lnTo>
                    <a:pt x="1263" y="2938"/>
                  </a:lnTo>
                  <a:cubicBezTo>
                    <a:pt x="1263" y="2920"/>
                    <a:pt x="1266" y="2904"/>
                    <a:pt x="1266" y="2889"/>
                  </a:cubicBezTo>
                  <a:lnTo>
                    <a:pt x="5665" y="1076"/>
                  </a:lnTo>
                  <a:cubicBezTo>
                    <a:pt x="5676" y="1087"/>
                    <a:pt x="5684" y="1094"/>
                    <a:pt x="5695" y="1106"/>
                  </a:cubicBezTo>
                  <a:cubicBezTo>
                    <a:pt x="5729" y="1138"/>
                    <a:pt x="5773" y="1154"/>
                    <a:pt x="5816" y="1154"/>
                  </a:cubicBezTo>
                  <a:cubicBezTo>
                    <a:pt x="5860" y="1154"/>
                    <a:pt x="5903" y="1138"/>
                    <a:pt x="5935" y="1106"/>
                  </a:cubicBezTo>
                  <a:cubicBezTo>
                    <a:pt x="6002" y="1039"/>
                    <a:pt x="6002" y="930"/>
                    <a:pt x="5938" y="862"/>
                  </a:cubicBezTo>
                  <a:cubicBezTo>
                    <a:pt x="5380" y="308"/>
                    <a:pt x="4642" y="1"/>
                    <a:pt x="38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1043;p37">
              <a:extLst>
                <a:ext uri="{FF2B5EF4-FFF2-40B4-BE49-F238E27FC236}">
                  <a16:creationId xmlns:a16="http://schemas.microsoft.com/office/drawing/2014/main" id="{0FA4D64D-6D79-E56A-C8A5-9DA9CDF324BA}"/>
                </a:ext>
              </a:extLst>
            </p:cNvPr>
            <p:cNvSpPr/>
            <p:nvPr/>
          </p:nvSpPr>
          <p:spPr>
            <a:xfrm>
              <a:off x="1821074" y="4152029"/>
              <a:ext cx="49974" cy="19777"/>
            </a:xfrm>
            <a:custGeom>
              <a:avLst/>
              <a:gdLst/>
              <a:ahLst/>
              <a:cxnLst/>
              <a:rect l="l" t="t" r="r" b="b"/>
              <a:pathLst>
                <a:path w="1410" h="558" extrusionOk="0">
                  <a:moveTo>
                    <a:pt x="705" y="1"/>
                  </a:moveTo>
                  <a:cubicBezTo>
                    <a:pt x="475" y="1"/>
                    <a:pt x="244" y="89"/>
                    <a:pt x="68" y="265"/>
                  </a:cubicBezTo>
                  <a:cubicBezTo>
                    <a:pt x="1" y="332"/>
                    <a:pt x="1" y="437"/>
                    <a:pt x="68" y="504"/>
                  </a:cubicBezTo>
                  <a:cubicBezTo>
                    <a:pt x="102" y="538"/>
                    <a:pt x="146" y="555"/>
                    <a:pt x="189" y="555"/>
                  </a:cubicBezTo>
                  <a:cubicBezTo>
                    <a:pt x="233" y="555"/>
                    <a:pt x="276" y="538"/>
                    <a:pt x="308" y="504"/>
                  </a:cubicBezTo>
                  <a:cubicBezTo>
                    <a:pt x="419" y="396"/>
                    <a:pt x="562" y="342"/>
                    <a:pt x="705" y="342"/>
                  </a:cubicBezTo>
                  <a:cubicBezTo>
                    <a:pt x="847" y="342"/>
                    <a:pt x="990" y="396"/>
                    <a:pt x="1099" y="504"/>
                  </a:cubicBezTo>
                  <a:cubicBezTo>
                    <a:pt x="1133" y="538"/>
                    <a:pt x="1178" y="557"/>
                    <a:pt x="1223" y="557"/>
                  </a:cubicBezTo>
                  <a:cubicBezTo>
                    <a:pt x="1263" y="557"/>
                    <a:pt x="1308" y="538"/>
                    <a:pt x="1342" y="504"/>
                  </a:cubicBezTo>
                  <a:cubicBezTo>
                    <a:pt x="1410" y="437"/>
                    <a:pt x="1410" y="332"/>
                    <a:pt x="1342" y="265"/>
                  </a:cubicBezTo>
                  <a:cubicBezTo>
                    <a:pt x="1166" y="89"/>
                    <a:pt x="936" y="1"/>
                    <a:pt x="7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1044;p37">
              <a:extLst>
                <a:ext uri="{FF2B5EF4-FFF2-40B4-BE49-F238E27FC236}">
                  <a16:creationId xmlns:a16="http://schemas.microsoft.com/office/drawing/2014/main" id="{8E542BE3-2F2C-09E7-E294-9E5577EAB064}"/>
                </a:ext>
              </a:extLst>
            </p:cNvPr>
            <p:cNvSpPr/>
            <p:nvPr/>
          </p:nvSpPr>
          <p:spPr>
            <a:xfrm>
              <a:off x="1866618" y="4097802"/>
              <a:ext cx="19706" cy="19671"/>
            </a:xfrm>
            <a:custGeom>
              <a:avLst/>
              <a:gdLst/>
              <a:ahLst/>
              <a:cxnLst/>
              <a:rect l="l" t="t" r="r" b="b"/>
              <a:pathLst>
                <a:path w="556" h="555" extrusionOk="0">
                  <a:moveTo>
                    <a:pt x="278" y="0"/>
                  </a:moveTo>
                  <a:cubicBezTo>
                    <a:pt x="125" y="0"/>
                    <a:pt x="1" y="123"/>
                    <a:pt x="1" y="277"/>
                  </a:cubicBezTo>
                  <a:cubicBezTo>
                    <a:pt x="1" y="431"/>
                    <a:pt x="125" y="554"/>
                    <a:pt x="278" y="554"/>
                  </a:cubicBezTo>
                  <a:cubicBezTo>
                    <a:pt x="432" y="554"/>
                    <a:pt x="555" y="431"/>
                    <a:pt x="555" y="277"/>
                  </a:cubicBezTo>
                  <a:cubicBezTo>
                    <a:pt x="555" y="123"/>
                    <a:pt x="432"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1045;p37">
              <a:extLst>
                <a:ext uri="{FF2B5EF4-FFF2-40B4-BE49-F238E27FC236}">
                  <a16:creationId xmlns:a16="http://schemas.microsoft.com/office/drawing/2014/main" id="{25DFD0C4-7CE9-BB4B-8002-6F993D883BAF}"/>
                </a:ext>
              </a:extLst>
            </p:cNvPr>
            <p:cNvSpPr/>
            <p:nvPr/>
          </p:nvSpPr>
          <p:spPr>
            <a:xfrm>
              <a:off x="1805799" y="4097802"/>
              <a:ext cx="19706" cy="19671"/>
            </a:xfrm>
            <a:custGeom>
              <a:avLst/>
              <a:gdLst/>
              <a:ahLst/>
              <a:cxnLst/>
              <a:rect l="l" t="t" r="r" b="b"/>
              <a:pathLst>
                <a:path w="556" h="555" extrusionOk="0">
                  <a:moveTo>
                    <a:pt x="278" y="0"/>
                  </a:moveTo>
                  <a:cubicBezTo>
                    <a:pt x="125" y="0"/>
                    <a:pt x="1" y="123"/>
                    <a:pt x="1" y="277"/>
                  </a:cubicBezTo>
                  <a:cubicBezTo>
                    <a:pt x="1" y="431"/>
                    <a:pt x="125" y="554"/>
                    <a:pt x="278" y="554"/>
                  </a:cubicBezTo>
                  <a:cubicBezTo>
                    <a:pt x="432" y="554"/>
                    <a:pt x="556" y="431"/>
                    <a:pt x="556" y="277"/>
                  </a:cubicBezTo>
                  <a:cubicBezTo>
                    <a:pt x="556" y="123"/>
                    <a:pt x="432"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1046;p37">
              <a:extLst>
                <a:ext uri="{FF2B5EF4-FFF2-40B4-BE49-F238E27FC236}">
                  <a16:creationId xmlns:a16="http://schemas.microsoft.com/office/drawing/2014/main" id="{D63DB822-FCFA-C762-B83C-9BEE91F78FA4}"/>
                </a:ext>
              </a:extLst>
            </p:cNvPr>
            <p:cNvSpPr/>
            <p:nvPr/>
          </p:nvSpPr>
          <p:spPr>
            <a:xfrm>
              <a:off x="1961286" y="3943945"/>
              <a:ext cx="70034" cy="59756"/>
            </a:xfrm>
            <a:custGeom>
              <a:avLst/>
              <a:gdLst/>
              <a:ahLst/>
              <a:cxnLst/>
              <a:rect l="l" t="t" r="r" b="b"/>
              <a:pathLst>
                <a:path w="1976" h="1686" extrusionOk="0">
                  <a:moveTo>
                    <a:pt x="1788" y="1"/>
                  </a:moveTo>
                  <a:cubicBezTo>
                    <a:pt x="1745" y="1"/>
                    <a:pt x="1702" y="18"/>
                    <a:pt x="1668" y="51"/>
                  </a:cubicBezTo>
                  <a:cubicBezTo>
                    <a:pt x="1642" y="77"/>
                    <a:pt x="1628" y="81"/>
                    <a:pt x="1567" y="85"/>
                  </a:cubicBezTo>
                  <a:cubicBezTo>
                    <a:pt x="1485" y="89"/>
                    <a:pt x="1361" y="96"/>
                    <a:pt x="1245" y="216"/>
                  </a:cubicBezTo>
                  <a:cubicBezTo>
                    <a:pt x="1125" y="336"/>
                    <a:pt x="1118" y="456"/>
                    <a:pt x="1111" y="539"/>
                  </a:cubicBezTo>
                  <a:cubicBezTo>
                    <a:pt x="1106" y="598"/>
                    <a:pt x="1106" y="613"/>
                    <a:pt x="1080" y="639"/>
                  </a:cubicBezTo>
                  <a:cubicBezTo>
                    <a:pt x="1054" y="665"/>
                    <a:pt x="1039" y="669"/>
                    <a:pt x="979" y="674"/>
                  </a:cubicBezTo>
                  <a:cubicBezTo>
                    <a:pt x="897" y="677"/>
                    <a:pt x="777" y="684"/>
                    <a:pt x="656" y="804"/>
                  </a:cubicBezTo>
                  <a:cubicBezTo>
                    <a:pt x="537" y="921"/>
                    <a:pt x="530" y="1044"/>
                    <a:pt x="526" y="1127"/>
                  </a:cubicBezTo>
                  <a:cubicBezTo>
                    <a:pt x="522" y="1186"/>
                    <a:pt x="518" y="1201"/>
                    <a:pt x="492" y="1227"/>
                  </a:cubicBezTo>
                  <a:cubicBezTo>
                    <a:pt x="466" y="1254"/>
                    <a:pt x="451" y="1254"/>
                    <a:pt x="391" y="1258"/>
                  </a:cubicBezTo>
                  <a:cubicBezTo>
                    <a:pt x="308" y="1265"/>
                    <a:pt x="189" y="1272"/>
                    <a:pt x="68" y="1393"/>
                  </a:cubicBezTo>
                  <a:cubicBezTo>
                    <a:pt x="1" y="1456"/>
                    <a:pt x="1" y="1565"/>
                    <a:pt x="68" y="1632"/>
                  </a:cubicBezTo>
                  <a:cubicBezTo>
                    <a:pt x="103" y="1666"/>
                    <a:pt x="144" y="1685"/>
                    <a:pt x="189" y="1685"/>
                  </a:cubicBezTo>
                  <a:cubicBezTo>
                    <a:pt x="234" y="1685"/>
                    <a:pt x="274" y="1666"/>
                    <a:pt x="308" y="1632"/>
                  </a:cubicBezTo>
                  <a:cubicBezTo>
                    <a:pt x="335" y="1606"/>
                    <a:pt x="350" y="1606"/>
                    <a:pt x="409" y="1602"/>
                  </a:cubicBezTo>
                  <a:cubicBezTo>
                    <a:pt x="492" y="1595"/>
                    <a:pt x="616" y="1587"/>
                    <a:pt x="736" y="1468"/>
                  </a:cubicBezTo>
                  <a:cubicBezTo>
                    <a:pt x="852" y="1352"/>
                    <a:pt x="859" y="1227"/>
                    <a:pt x="867" y="1146"/>
                  </a:cubicBezTo>
                  <a:cubicBezTo>
                    <a:pt x="870" y="1085"/>
                    <a:pt x="870" y="1070"/>
                    <a:pt x="897" y="1044"/>
                  </a:cubicBezTo>
                  <a:cubicBezTo>
                    <a:pt x="923" y="1018"/>
                    <a:pt x="938" y="1018"/>
                    <a:pt x="998" y="1014"/>
                  </a:cubicBezTo>
                  <a:cubicBezTo>
                    <a:pt x="1080" y="1006"/>
                    <a:pt x="1204" y="999"/>
                    <a:pt x="1320" y="883"/>
                  </a:cubicBezTo>
                  <a:cubicBezTo>
                    <a:pt x="1440" y="763"/>
                    <a:pt x="1448" y="639"/>
                    <a:pt x="1455" y="557"/>
                  </a:cubicBezTo>
                  <a:cubicBezTo>
                    <a:pt x="1458" y="497"/>
                    <a:pt x="1458" y="482"/>
                    <a:pt x="1485" y="456"/>
                  </a:cubicBezTo>
                  <a:cubicBezTo>
                    <a:pt x="1511" y="430"/>
                    <a:pt x="1526" y="430"/>
                    <a:pt x="1586" y="426"/>
                  </a:cubicBezTo>
                  <a:cubicBezTo>
                    <a:pt x="1668" y="422"/>
                    <a:pt x="1788" y="415"/>
                    <a:pt x="1908" y="295"/>
                  </a:cubicBezTo>
                  <a:cubicBezTo>
                    <a:pt x="1975" y="228"/>
                    <a:pt x="1975" y="119"/>
                    <a:pt x="1908" y="51"/>
                  </a:cubicBezTo>
                  <a:cubicBezTo>
                    <a:pt x="1874" y="18"/>
                    <a:pt x="1831" y="1"/>
                    <a:pt x="1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1047;p37">
              <a:extLst>
                <a:ext uri="{FF2B5EF4-FFF2-40B4-BE49-F238E27FC236}">
                  <a16:creationId xmlns:a16="http://schemas.microsoft.com/office/drawing/2014/main" id="{47196C50-8347-C834-301A-F306278D20BD}"/>
                </a:ext>
              </a:extLst>
            </p:cNvPr>
            <p:cNvSpPr/>
            <p:nvPr/>
          </p:nvSpPr>
          <p:spPr>
            <a:xfrm>
              <a:off x="1967275" y="4016000"/>
              <a:ext cx="85806" cy="18607"/>
            </a:xfrm>
            <a:custGeom>
              <a:avLst/>
              <a:gdLst/>
              <a:ahLst/>
              <a:cxnLst/>
              <a:rect l="l" t="t" r="r" b="b"/>
              <a:pathLst>
                <a:path w="2421" h="525" extrusionOk="0">
                  <a:moveTo>
                    <a:pt x="169" y="0"/>
                  </a:moveTo>
                  <a:cubicBezTo>
                    <a:pt x="76" y="0"/>
                    <a:pt x="1" y="75"/>
                    <a:pt x="1" y="169"/>
                  </a:cubicBezTo>
                  <a:cubicBezTo>
                    <a:pt x="1" y="266"/>
                    <a:pt x="76" y="341"/>
                    <a:pt x="169" y="341"/>
                  </a:cubicBezTo>
                  <a:cubicBezTo>
                    <a:pt x="207" y="341"/>
                    <a:pt x="218" y="349"/>
                    <a:pt x="263" y="389"/>
                  </a:cubicBezTo>
                  <a:cubicBezTo>
                    <a:pt x="326" y="442"/>
                    <a:pt x="416" y="524"/>
                    <a:pt x="585" y="524"/>
                  </a:cubicBezTo>
                  <a:cubicBezTo>
                    <a:pt x="754" y="524"/>
                    <a:pt x="847" y="442"/>
                    <a:pt x="907" y="389"/>
                  </a:cubicBezTo>
                  <a:cubicBezTo>
                    <a:pt x="952" y="349"/>
                    <a:pt x="964" y="341"/>
                    <a:pt x="1001" y="341"/>
                  </a:cubicBezTo>
                  <a:cubicBezTo>
                    <a:pt x="1039" y="341"/>
                    <a:pt x="1049" y="349"/>
                    <a:pt x="1094" y="389"/>
                  </a:cubicBezTo>
                  <a:cubicBezTo>
                    <a:pt x="1158" y="442"/>
                    <a:pt x="1248" y="524"/>
                    <a:pt x="1417" y="524"/>
                  </a:cubicBezTo>
                  <a:cubicBezTo>
                    <a:pt x="1585" y="524"/>
                    <a:pt x="1679" y="442"/>
                    <a:pt x="1739" y="389"/>
                  </a:cubicBezTo>
                  <a:cubicBezTo>
                    <a:pt x="1784" y="349"/>
                    <a:pt x="1796" y="341"/>
                    <a:pt x="1833" y="341"/>
                  </a:cubicBezTo>
                  <a:cubicBezTo>
                    <a:pt x="1870" y="341"/>
                    <a:pt x="1881" y="349"/>
                    <a:pt x="1926" y="389"/>
                  </a:cubicBezTo>
                  <a:cubicBezTo>
                    <a:pt x="1986" y="442"/>
                    <a:pt x="2080" y="524"/>
                    <a:pt x="2249" y="524"/>
                  </a:cubicBezTo>
                  <a:cubicBezTo>
                    <a:pt x="2342" y="524"/>
                    <a:pt x="2421" y="450"/>
                    <a:pt x="2421" y="356"/>
                  </a:cubicBezTo>
                  <a:cubicBezTo>
                    <a:pt x="2421" y="259"/>
                    <a:pt x="2342" y="184"/>
                    <a:pt x="2249" y="184"/>
                  </a:cubicBezTo>
                  <a:cubicBezTo>
                    <a:pt x="2211" y="184"/>
                    <a:pt x="2200" y="176"/>
                    <a:pt x="2155" y="135"/>
                  </a:cubicBezTo>
                  <a:cubicBezTo>
                    <a:pt x="2095" y="79"/>
                    <a:pt x="2002" y="0"/>
                    <a:pt x="1833" y="0"/>
                  </a:cubicBezTo>
                  <a:cubicBezTo>
                    <a:pt x="1664" y="0"/>
                    <a:pt x="1571" y="79"/>
                    <a:pt x="1511" y="135"/>
                  </a:cubicBezTo>
                  <a:cubicBezTo>
                    <a:pt x="1466" y="176"/>
                    <a:pt x="1454" y="184"/>
                    <a:pt x="1417" y="184"/>
                  </a:cubicBezTo>
                  <a:cubicBezTo>
                    <a:pt x="1379" y="184"/>
                    <a:pt x="1369" y="176"/>
                    <a:pt x="1324" y="135"/>
                  </a:cubicBezTo>
                  <a:cubicBezTo>
                    <a:pt x="1263" y="79"/>
                    <a:pt x="1170" y="0"/>
                    <a:pt x="1001" y="0"/>
                  </a:cubicBezTo>
                  <a:cubicBezTo>
                    <a:pt x="833" y="0"/>
                    <a:pt x="743" y="79"/>
                    <a:pt x="679" y="135"/>
                  </a:cubicBezTo>
                  <a:cubicBezTo>
                    <a:pt x="634" y="176"/>
                    <a:pt x="622" y="184"/>
                    <a:pt x="585" y="184"/>
                  </a:cubicBezTo>
                  <a:cubicBezTo>
                    <a:pt x="548" y="184"/>
                    <a:pt x="537" y="176"/>
                    <a:pt x="492" y="135"/>
                  </a:cubicBezTo>
                  <a:cubicBezTo>
                    <a:pt x="432" y="79"/>
                    <a:pt x="338" y="0"/>
                    <a:pt x="1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1048;p37">
              <a:extLst>
                <a:ext uri="{FF2B5EF4-FFF2-40B4-BE49-F238E27FC236}">
                  <a16:creationId xmlns:a16="http://schemas.microsoft.com/office/drawing/2014/main" id="{75A23C58-99DB-1696-D543-0AFCC0760E68}"/>
                </a:ext>
              </a:extLst>
            </p:cNvPr>
            <p:cNvSpPr/>
            <p:nvPr/>
          </p:nvSpPr>
          <p:spPr>
            <a:xfrm>
              <a:off x="1964901" y="4043539"/>
              <a:ext cx="73579" cy="55751"/>
            </a:xfrm>
            <a:custGeom>
              <a:avLst/>
              <a:gdLst/>
              <a:ahLst/>
              <a:cxnLst/>
              <a:rect l="l" t="t" r="r" b="b"/>
              <a:pathLst>
                <a:path w="2076" h="1573" extrusionOk="0">
                  <a:moveTo>
                    <a:pt x="195" y="1"/>
                  </a:moveTo>
                  <a:cubicBezTo>
                    <a:pt x="137" y="1"/>
                    <a:pt x="81" y="29"/>
                    <a:pt x="49" y="81"/>
                  </a:cubicBezTo>
                  <a:cubicBezTo>
                    <a:pt x="1" y="164"/>
                    <a:pt x="27" y="269"/>
                    <a:pt x="109" y="317"/>
                  </a:cubicBezTo>
                  <a:cubicBezTo>
                    <a:pt x="143" y="336"/>
                    <a:pt x="146" y="351"/>
                    <a:pt x="165" y="407"/>
                  </a:cubicBezTo>
                  <a:cubicBezTo>
                    <a:pt x="188" y="485"/>
                    <a:pt x="225" y="601"/>
                    <a:pt x="371" y="688"/>
                  </a:cubicBezTo>
                  <a:cubicBezTo>
                    <a:pt x="454" y="740"/>
                    <a:pt x="529" y="754"/>
                    <a:pt x="594" y="754"/>
                  </a:cubicBezTo>
                  <a:cubicBezTo>
                    <a:pt x="640" y="754"/>
                    <a:pt x="682" y="747"/>
                    <a:pt x="716" y="741"/>
                  </a:cubicBezTo>
                  <a:cubicBezTo>
                    <a:pt x="744" y="735"/>
                    <a:pt x="762" y="732"/>
                    <a:pt x="776" y="732"/>
                  </a:cubicBezTo>
                  <a:cubicBezTo>
                    <a:pt x="792" y="732"/>
                    <a:pt x="803" y="736"/>
                    <a:pt x="821" y="748"/>
                  </a:cubicBezTo>
                  <a:cubicBezTo>
                    <a:pt x="855" y="767"/>
                    <a:pt x="858" y="778"/>
                    <a:pt x="877" y="838"/>
                  </a:cubicBezTo>
                  <a:cubicBezTo>
                    <a:pt x="900" y="913"/>
                    <a:pt x="937" y="1033"/>
                    <a:pt x="1083" y="1118"/>
                  </a:cubicBezTo>
                  <a:cubicBezTo>
                    <a:pt x="1165" y="1168"/>
                    <a:pt x="1239" y="1182"/>
                    <a:pt x="1303" y="1182"/>
                  </a:cubicBezTo>
                  <a:cubicBezTo>
                    <a:pt x="1351" y="1182"/>
                    <a:pt x="1393" y="1174"/>
                    <a:pt x="1428" y="1168"/>
                  </a:cubicBezTo>
                  <a:cubicBezTo>
                    <a:pt x="1454" y="1163"/>
                    <a:pt x="1471" y="1160"/>
                    <a:pt x="1485" y="1160"/>
                  </a:cubicBezTo>
                  <a:cubicBezTo>
                    <a:pt x="1502" y="1160"/>
                    <a:pt x="1514" y="1165"/>
                    <a:pt x="1533" y="1175"/>
                  </a:cubicBezTo>
                  <a:cubicBezTo>
                    <a:pt x="1566" y="1194"/>
                    <a:pt x="1570" y="1208"/>
                    <a:pt x="1588" y="1265"/>
                  </a:cubicBezTo>
                  <a:cubicBezTo>
                    <a:pt x="1611" y="1343"/>
                    <a:pt x="1649" y="1460"/>
                    <a:pt x="1795" y="1546"/>
                  </a:cubicBezTo>
                  <a:cubicBezTo>
                    <a:pt x="1821" y="1564"/>
                    <a:pt x="1851" y="1573"/>
                    <a:pt x="1881" y="1573"/>
                  </a:cubicBezTo>
                  <a:cubicBezTo>
                    <a:pt x="1941" y="1573"/>
                    <a:pt x="1998" y="1542"/>
                    <a:pt x="2027" y="1490"/>
                  </a:cubicBezTo>
                  <a:cubicBezTo>
                    <a:pt x="2076" y="1407"/>
                    <a:pt x="2050" y="1303"/>
                    <a:pt x="1971" y="1253"/>
                  </a:cubicBezTo>
                  <a:cubicBezTo>
                    <a:pt x="1937" y="1235"/>
                    <a:pt x="1934" y="1224"/>
                    <a:pt x="1915" y="1163"/>
                  </a:cubicBezTo>
                  <a:cubicBezTo>
                    <a:pt x="1889" y="1085"/>
                    <a:pt x="1855" y="969"/>
                    <a:pt x="1709" y="883"/>
                  </a:cubicBezTo>
                  <a:cubicBezTo>
                    <a:pt x="1625" y="832"/>
                    <a:pt x="1549" y="819"/>
                    <a:pt x="1483" y="819"/>
                  </a:cubicBezTo>
                  <a:cubicBezTo>
                    <a:pt x="1437" y="819"/>
                    <a:pt x="1397" y="826"/>
                    <a:pt x="1364" y="831"/>
                  </a:cubicBezTo>
                  <a:cubicBezTo>
                    <a:pt x="1334" y="836"/>
                    <a:pt x="1316" y="840"/>
                    <a:pt x="1301" y="840"/>
                  </a:cubicBezTo>
                  <a:cubicBezTo>
                    <a:pt x="1286" y="840"/>
                    <a:pt x="1274" y="836"/>
                    <a:pt x="1259" y="826"/>
                  </a:cubicBezTo>
                  <a:cubicBezTo>
                    <a:pt x="1225" y="808"/>
                    <a:pt x="1222" y="793"/>
                    <a:pt x="1203" y="736"/>
                  </a:cubicBezTo>
                  <a:cubicBezTo>
                    <a:pt x="1177" y="658"/>
                    <a:pt x="1143" y="542"/>
                    <a:pt x="997" y="452"/>
                  </a:cubicBezTo>
                  <a:cubicBezTo>
                    <a:pt x="916" y="403"/>
                    <a:pt x="841" y="389"/>
                    <a:pt x="777" y="389"/>
                  </a:cubicBezTo>
                  <a:cubicBezTo>
                    <a:pt x="728" y="389"/>
                    <a:pt x="686" y="397"/>
                    <a:pt x="652" y="404"/>
                  </a:cubicBezTo>
                  <a:cubicBezTo>
                    <a:pt x="627" y="408"/>
                    <a:pt x="609" y="411"/>
                    <a:pt x="595" y="411"/>
                  </a:cubicBezTo>
                  <a:cubicBezTo>
                    <a:pt x="576" y="411"/>
                    <a:pt x="564" y="406"/>
                    <a:pt x="547" y="396"/>
                  </a:cubicBezTo>
                  <a:cubicBezTo>
                    <a:pt x="514" y="377"/>
                    <a:pt x="509" y="366"/>
                    <a:pt x="491" y="306"/>
                  </a:cubicBezTo>
                  <a:cubicBezTo>
                    <a:pt x="465" y="227"/>
                    <a:pt x="431" y="111"/>
                    <a:pt x="285" y="25"/>
                  </a:cubicBezTo>
                  <a:cubicBezTo>
                    <a:pt x="257" y="8"/>
                    <a:pt x="226" y="1"/>
                    <a:pt x="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1049;p37">
              <a:extLst>
                <a:ext uri="{FF2B5EF4-FFF2-40B4-BE49-F238E27FC236}">
                  <a16:creationId xmlns:a16="http://schemas.microsoft.com/office/drawing/2014/main" id="{D04CBB2B-09CD-DBA7-4381-6BEA0C56D11A}"/>
                </a:ext>
              </a:extLst>
            </p:cNvPr>
            <p:cNvSpPr/>
            <p:nvPr/>
          </p:nvSpPr>
          <p:spPr>
            <a:xfrm>
              <a:off x="1660696" y="3943945"/>
              <a:ext cx="70141" cy="59756"/>
            </a:xfrm>
            <a:custGeom>
              <a:avLst/>
              <a:gdLst/>
              <a:ahLst/>
              <a:cxnLst/>
              <a:rect l="l" t="t" r="r" b="b"/>
              <a:pathLst>
                <a:path w="1979" h="1686" extrusionOk="0">
                  <a:moveTo>
                    <a:pt x="189" y="1"/>
                  </a:moveTo>
                  <a:cubicBezTo>
                    <a:pt x="145" y="1"/>
                    <a:pt x="101" y="18"/>
                    <a:pt x="68" y="51"/>
                  </a:cubicBezTo>
                  <a:cubicBezTo>
                    <a:pt x="0" y="119"/>
                    <a:pt x="0" y="228"/>
                    <a:pt x="68" y="295"/>
                  </a:cubicBezTo>
                  <a:cubicBezTo>
                    <a:pt x="187" y="415"/>
                    <a:pt x="311" y="422"/>
                    <a:pt x="390" y="426"/>
                  </a:cubicBezTo>
                  <a:cubicBezTo>
                    <a:pt x="453" y="430"/>
                    <a:pt x="465" y="430"/>
                    <a:pt x="491" y="456"/>
                  </a:cubicBezTo>
                  <a:cubicBezTo>
                    <a:pt x="517" y="482"/>
                    <a:pt x="521" y="497"/>
                    <a:pt x="524" y="557"/>
                  </a:cubicBezTo>
                  <a:cubicBezTo>
                    <a:pt x="528" y="639"/>
                    <a:pt x="536" y="763"/>
                    <a:pt x="656" y="883"/>
                  </a:cubicBezTo>
                  <a:cubicBezTo>
                    <a:pt x="775" y="999"/>
                    <a:pt x="899" y="1006"/>
                    <a:pt x="978" y="1014"/>
                  </a:cubicBezTo>
                  <a:cubicBezTo>
                    <a:pt x="1038" y="1018"/>
                    <a:pt x="1053" y="1018"/>
                    <a:pt x="1079" y="1044"/>
                  </a:cubicBezTo>
                  <a:cubicBezTo>
                    <a:pt x="1105" y="1070"/>
                    <a:pt x="1109" y="1085"/>
                    <a:pt x="1112" y="1146"/>
                  </a:cubicBezTo>
                  <a:cubicBezTo>
                    <a:pt x="1117" y="1227"/>
                    <a:pt x="1124" y="1352"/>
                    <a:pt x="1244" y="1468"/>
                  </a:cubicBezTo>
                  <a:cubicBezTo>
                    <a:pt x="1364" y="1587"/>
                    <a:pt x="1484" y="1595"/>
                    <a:pt x="1567" y="1602"/>
                  </a:cubicBezTo>
                  <a:cubicBezTo>
                    <a:pt x="1626" y="1606"/>
                    <a:pt x="1641" y="1606"/>
                    <a:pt x="1667" y="1632"/>
                  </a:cubicBezTo>
                  <a:cubicBezTo>
                    <a:pt x="1701" y="1666"/>
                    <a:pt x="1746" y="1685"/>
                    <a:pt x="1787" y="1685"/>
                  </a:cubicBezTo>
                  <a:cubicBezTo>
                    <a:pt x="1832" y="1685"/>
                    <a:pt x="1877" y="1666"/>
                    <a:pt x="1911" y="1632"/>
                  </a:cubicBezTo>
                  <a:cubicBezTo>
                    <a:pt x="1978" y="1565"/>
                    <a:pt x="1978" y="1456"/>
                    <a:pt x="1911" y="1393"/>
                  </a:cubicBezTo>
                  <a:cubicBezTo>
                    <a:pt x="1791" y="1272"/>
                    <a:pt x="1667" y="1265"/>
                    <a:pt x="1589" y="1258"/>
                  </a:cubicBezTo>
                  <a:cubicBezTo>
                    <a:pt x="1525" y="1254"/>
                    <a:pt x="1514" y="1254"/>
                    <a:pt x="1484" y="1227"/>
                  </a:cubicBezTo>
                  <a:cubicBezTo>
                    <a:pt x="1458" y="1201"/>
                    <a:pt x="1458" y="1186"/>
                    <a:pt x="1454" y="1127"/>
                  </a:cubicBezTo>
                  <a:cubicBezTo>
                    <a:pt x="1450" y="1044"/>
                    <a:pt x="1442" y="921"/>
                    <a:pt x="1323" y="804"/>
                  </a:cubicBezTo>
                  <a:cubicBezTo>
                    <a:pt x="1202" y="684"/>
                    <a:pt x="1079" y="677"/>
                    <a:pt x="1000" y="674"/>
                  </a:cubicBezTo>
                  <a:cubicBezTo>
                    <a:pt x="937" y="669"/>
                    <a:pt x="925" y="665"/>
                    <a:pt x="899" y="639"/>
                  </a:cubicBezTo>
                  <a:cubicBezTo>
                    <a:pt x="870" y="613"/>
                    <a:pt x="870" y="598"/>
                    <a:pt x="865" y="539"/>
                  </a:cubicBezTo>
                  <a:cubicBezTo>
                    <a:pt x="862" y="456"/>
                    <a:pt x="854" y="336"/>
                    <a:pt x="735" y="216"/>
                  </a:cubicBezTo>
                  <a:cubicBezTo>
                    <a:pt x="614" y="96"/>
                    <a:pt x="491" y="89"/>
                    <a:pt x="412" y="85"/>
                  </a:cubicBezTo>
                  <a:cubicBezTo>
                    <a:pt x="353" y="81"/>
                    <a:pt x="337" y="77"/>
                    <a:pt x="311" y="51"/>
                  </a:cubicBezTo>
                  <a:cubicBezTo>
                    <a:pt x="278" y="18"/>
                    <a:pt x="234"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1050;p37">
              <a:extLst>
                <a:ext uri="{FF2B5EF4-FFF2-40B4-BE49-F238E27FC236}">
                  <a16:creationId xmlns:a16="http://schemas.microsoft.com/office/drawing/2014/main" id="{773D5758-8D86-500A-4933-0C8A94556454}"/>
                </a:ext>
              </a:extLst>
            </p:cNvPr>
            <p:cNvSpPr/>
            <p:nvPr/>
          </p:nvSpPr>
          <p:spPr>
            <a:xfrm>
              <a:off x="1639041" y="4016000"/>
              <a:ext cx="85806" cy="18607"/>
            </a:xfrm>
            <a:custGeom>
              <a:avLst/>
              <a:gdLst/>
              <a:ahLst/>
              <a:cxnLst/>
              <a:rect l="l" t="t" r="r" b="b"/>
              <a:pathLst>
                <a:path w="2421" h="525" extrusionOk="0">
                  <a:moveTo>
                    <a:pt x="589" y="0"/>
                  </a:moveTo>
                  <a:cubicBezTo>
                    <a:pt x="416" y="0"/>
                    <a:pt x="326" y="79"/>
                    <a:pt x="267" y="135"/>
                  </a:cubicBezTo>
                  <a:cubicBezTo>
                    <a:pt x="222" y="176"/>
                    <a:pt x="210" y="184"/>
                    <a:pt x="172" y="184"/>
                  </a:cubicBezTo>
                  <a:cubicBezTo>
                    <a:pt x="75" y="184"/>
                    <a:pt x="1" y="259"/>
                    <a:pt x="1" y="356"/>
                  </a:cubicBezTo>
                  <a:cubicBezTo>
                    <a:pt x="1" y="450"/>
                    <a:pt x="75" y="524"/>
                    <a:pt x="172" y="524"/>
                  </a:cubicBezTo>
                  <a:cubicBezTo>
                    <a:pt x="341" y="524"/>
                    <a:pt x="431" y="442"/>
                    <a:pt x="492" y="389"/>
                  </a:cubicBezTo>
                  <a:cubicBezTo>
                    <a:pt x="540" y="349"/>
                    <a:pt x="547" y="341"/>
                    <a:pt x="589" y="341"/>
                  </a:cubicBezTo>
                  <a:cubicBezTo>
                    <a:pt x="627" y="341"/>
                    <a:pt x="634" y="349"/>
                    <a:pt x="682" y="389"/>
                  </a:cubicBezTo>
                  <a:cubicBezTo>
                    <a:pt x="742" y="442"/>
                    <a:pt x="832" y="524"/>
                    <a:pt x="1001" y="524"/>
                  </a:cubicBezTo>
                  <a:cubicBezTo>
                    <a:pt x="1170" y="524"/>
                    <a:pt x="1263" y="442"/>
                    <a:pt x="1323" y="389"/>
                  </a:cubicBezTo>
                  <a:cubicBezTo>
                    <a:pt x="1368" y="349"/>
                    <a:pt x="1379" y="341"/>
                    <a:pt x="1417" y="341"/>
                  </a:cubicBezTo>
                  <a:cubicBezTo>
                    <a:pt x="1454" y="341"/>
                    <a:pt x="1465" y="349"/>
                    <a:pt x="1514" y="389"/>
                  </a:cubicBezTo>
                  <a:cubicBezTo>
                    <a:pt x="1574" y="442"/>
                    <a:pt x="1664" y="524"/>
                    <a:pt x="1832" y="524"/>
                  </a:cubicBezTo>
                  <a:cubicBezTo>
                    <a:pt x="2001" y="524"/>
                    <a:pt x="2095" y="442"/>
                    <a:pt x="2155" y="389"/>
                  </a:cubicBezTo>
                  <a:cubicBezTo>
                    <a:pt x="2200" y="349"/>
                    <a:pt x="2211" y="341"/>
                    <a:pt x="2249" y="341"/>
                  </a:cubicBezTo>
                  <a:cubicBezTo>
                    <a:pt x="2342" y="341"/>
                    <a:pt x="2420" y="266"/>
                    <a:pt x="2420" y="169"/>
                  </a:cubicBezTo>
                  <a:cubicBezTo>
                    <a:pt x="2420" y="75"/>
                    <a:pt x="2342" y="0"/>
                    <a:pt x="2249" y="0"/>
                  </a:cubicBezTo>
                  <a:cubicBezTo>
                    <a:pt x="2080" y="0"/>
                    <a:pt x="1990" y="79"/>
                    <a:pt x="1926" y="135"/>
                  </a:cubicBezTo>
                  <a:cubicBezTo>
                    <a:pt x="1881" y="176"/>
                    <a:pt x="1870" y="184"/>
                    <a:pt x="1832" y="184"/>
                  </a:cubicBezTo>
                  <a:cubicBezTo>
                    <a:pt x="1795" y="184"/>
                    <a:pt x="1784" y="176"/>
                    <a:pt x="1739" y="135"/>
                  </a:cubicBezTo>
                  <a:cubicBezTo>
                    <a:pt x="1679" y="79"/>
                    <a:pt x="1585" y="0"/>
                    <a:pt x="1417" y="0"/>
                  </a:cubicBezTo>
                  <a:cubicBezTo>
                    <a:pt x="1248" y="0"/>
                    <a:pt x="1158" y="79"/>
                    <a:pt x="1099" y="135"/>
                  </a:cubicBezTo>
                  <a:cubicBezTo>
                    <a:pt x="1049" y="176"/>
                    <a:pt x="1038" y="184"/>
                    <a:pt x="1001" y="184"/>
                  </a:cubicBezTo>
                  <a:cubicBezTo>
                    <a:pt x="964" y="184"/>
                    <a:pt x="952" y="176"/>
                    <a:pt x="907" y="135"/>
                  </a:cubicBezTo>
                  <a:cubicBezTo>
                    <a:pt x="847" y="79"/>
                    <a:pt x="757" y="0"/>
                    <a:pt x="5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1051;p37">
              <a:extLst>
                <a:ext uri="{FF2B5EF4-FFF2-40B4-BE49-F238E27FC236}">
                  <a16:creationId xmlns:a16="http://schemas.microsoft.com/office/drawing/2014/main" id="{CB4E0C8B-E1B3-FD83-60DF-D79545D45712}"/>
                </a:ext>
              </a:extLst>
            </p:cNvPr>
            <p:cNvSpPr/>
            <p:nvPr/>
          </p:nvSpPr>
          <p:spPr>
            <a:xfrm>
              <a:off x="1653501" y="4043539"/>
              <a:ext cx="73614" cy="55751"/>
            </a:xfrm>
            <a:custGeom>
              <a:avLst/>
              <a:gdLst/>
              <a:ahLst/>
              <a:cxnLst/>
              <a:rect l="l" t="t" r="r" b="b"/>
              <a:pathLst>
                <a:path w="2077" h="1573" extrusionOk="0">
                  <a:moveTo>
                    <a:pt x="1881" y="1"/>
                  </a:moveTo>
                  <a:cubicBezTo>
                    <a:pt x="1851" y="1"/>
                    <a:pt x="1820" y="8"/>
                    <a:pt x="1792" y="25"/>
                  </a:cubicBezTo>
                  <a:cubicBezTo>
                    <a:pt x="1649" y="111"/>
                    <a:pt x="1612" y="227"/>
                    <a:pt x="1590" y="306"/>
                  </a:cubicBezTo>
                  <a:cubicBezTo>
                    <a:pt x="1571" y="366"/>
                    <a:pt x="1563" y="377"/>
                    <a:pt x="1533" y="396"/>
                  </a:cubicBezTo>
                  <a:cubicBezTo>
                    <a:pt x="1514" y="406"/>
                    <a:pt x="1502" y="411"/>
                    <a:pt x="1484" y="411"/>
                  </a:cubicBezTo>
                  <a:cubicBezTo>
                    <a:pt x="1470" y="411"/>
                    <a:pt x="1452" y="408"/>
                    <a:pt x="1424" y="404"/>
                  </a:cubicBezTo>
                  <a:cubicBezTo>
                    <a:pt x="1391" y="397"/>
                    <a:pt x="1349" y="389"/>
                    <a:pt x="1301" y="389"/>
                  </a:cubicBezTo>
                  <a:cubicBezTo>
                    <a:pt x="1238" y="389"/>
                    <a:pt x="1163" y="403"/>
                    <a:pt x="1080" y="452"/>
                  </a:cubicBezTo>
                  <a:cubicBezTo>
                    <a:pt x="938" y="542"/>
                    <a:pt x="900" y="658"/>
                    <a:pt x="878" y="736"/>
                  </a:cubicBezTo>
                  <a:cubicBezTo>
                    <a:pt x="859" y="793"/>
                    <a:pt x="852" y="808"/>
                    <a:pt x="821" y="826"/>
                  </a:cubicBezTo>
                  <a:cubicBezTo>
                    <a:pt x="804" y="836"/>
                    <a:pt x="793" y="840"/>
                    <a:pt x="777" y="840"/>
                  </a:cubicBezTo>
                  <a:cubicBezTo>
                    <a:pt x="763" y="840"/>
                    <a:pt x="744" y="836"/>
                    <a:pt x="713" y="831"/>
                  </a:cubicBezTo>
                  <a:cubicBezTo>
                    <a:pt x="680" y="826"/>
                    <a:pt x="640" y="819"/>
                    <a:pt x="594" y="819"/>
                  </a:cubicBezTo>
                  <a:cubicBezTo>
                    <a:pt x="530" y="819"/>
                    <a:pt x="453" y="832"/>
                    <a:pt x="368" y="883"/>
                  </a:cubicBezTo>
                  <a:cubicBezTo>
                    <a:pt x="226" y="969"/>
                    <a:pt x="188" y="1085"/>
                    <a:pt x="165" y="1163"/>
                  </a:cubicBezTo>
                  <a:cubicBezTo>
                    <a:pt x="147" y="1224"/>
                    <a:pt x="139" y="1235"/>
                    <a:pt x="110" y="1253"/>
                  </a:cubicBezTo>
                  <a:cubicBezTo>
                    <a:pt x="27" y="1303"/>
                    <a:pt x="1" y="1407"/>
                    <a:pt x="49" y="1490"/>
                  </a:cubicBezTo>
                  <a:cubicBezTo>
                    <a:pt x="84" y="1542"/>
                    <a:pt x="139" y="1573"/>
                    <a:pt x="196" y="1573"/>
                  </a:cubicBezTo>
                  <a:cubicBezTo>
                    <a:pt x="226" y="1573"/>
                    <a:pt x="259" y="1564"/>
                    <a:pt x="286" y="1546"/>
                  </a:cubicBezTo>
                  <a:cubicBezTo>
                    <a:pt x="432" y="1460"/>
                    <a:pt x="466" y="1343"/>
                    <a:pt x="492" y="1265"/>
                  </a:cubicBezTo>
                  <a:cubicBezTo>
                    <a:pt x="511" y="1208"/>
                    <a:pt x="514" y="1194"/>
                    <a:pt x="548" y="1175"/>
                  </a:cubicBezTo>
                  <a:cubicBezTo>
                    <a:pt x="565" y="1165"/>
                    <a:pt x="577" y="1160"/>
                    <a:pt x="595" y="1160"/>
                  </a:cubicBezTo>
                  <a:cubicBezTo>
                    <a:pt x="609" y="1160"/>
                    <a:pt x="626" y="1163"/>
                    <a:pt x="653" y="1168"/>
                  </a:cubicBezTo>
                  <a:cubicBezTo>
                    <a:pt x="686" y="1174"/>
                    <a:pt x="727" y="1182"/>
                    <a:pt x="775" y="1182"/>
                  </a:cubicBezTo>
                  <a:cubicBezTo>
                    <a:pt x="838" y="1182"/>
                    <a:pt x="914" y="1168"/>
                    <a:pt x="997" y="1118"/>
                  </a:cubicBezTo>
                  <a:cubicBezTo>
                    <a:pt x="1144" y="1033"/>
                    <a:pt x="1177" y="913"/>
                    <a:pt x="1203" y="838"/>
                  </a:cubicBezTo>
                  <a:cubicBezTo>
                    <a:pt x="1222" y="778"/>
                    <a:pt x="1226" y="767"/>
                    <a:pt x="1260" y="748"/>
                  </a:cubicBezTo>
                  <a:cubicBezTo>
                    <a:pt x="1275" y="736"/>
                    <a:pt x="1287" y="732"/>
                    <a:pt x="1303" y="732"/>
                  </a:cubicBezTo>
                  <a:cubicBezTo>
                    <a:pt x="1318" y="732"/>
                    <a:pt x="1336" y="735"/>
                    <a:pt x="1365" y="741"/>
                  </a:cubicBezTo>
                  <a:cubicBezTo>
                    <a:pt x="1398" y="747"/>
                    <a:pt x="1438" y="754"/>
                    <a:pt x="1484" y="754"/>
                  </a:cubicBezTo>
                  <a:cubicBezTo>
                    <a:pt x="1548" y="754"/>
                    <a:pt x="1624" y="740"/>
                    <a:pt x="1709" y="688"/>
                  </a:cubicBezTo>
                  <a:cubicBezTo>
                    <a:pt x="1855" y="601"/>
                    <a:pt x="1889" y="485"/>
                    <a:pt x="1915" y="407"/>
                  </a:cubicBezTo>
                  <a:cubicBezTo>
                    <a:pt x="1934" y="351"/>
                    <a:pt x="1938" y="336"/>
                    <a:pt x="1972" y="317"/>
                  </a:cubicBezTo>
                  <a:cubicBezTo>
                    <a:pt x="2050" y="269"/>
                    <a:pt x="2076" y="164"/>
                    <a:pt x="2028" y="81"/>
                  </a:cubicBezTo>
                  <a:cubicBezTo>
                    <a:pt x="1996" y="29"/>
                    <a:pt x="1939"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853031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5" name="Google Shape;963;p35">
            <a:extLst>
              <a:ext uri="{FF2B5EF4-FFF2-40B4-BE49-F238E27FC236}">
                <a16:creationId xmlns:a16="http://schemas.microsoft.com/office/drawing/2014/main" id="{BB1BFE38-894E-A5AD-F682-6CA44606E725}"/>
              </a:ext>
            </a:extLst>
          </p:cNvPr>
          <p:cNvSpPr txBox="1">
            <a:spLocks noGrp="1"/>
          </p:cNvSpPr>
          <p:nvPr>
            <p:ph type="title"/>
          </p:nvPr>
        </p:nvSpPr>
        <p:spPr>
          <a:xfrm>
            <a:off x="720000" y="206356"/>
            <a:ext cx="7704000" cy="572700"/>
          </a:xfrm>
          <a:prstGeom prst="rect">
            <a:avLst/>
          </a:prstGeom>
        </p:spPr>
        <p:txBody>
          <a:bodyPr spcFirstLastPara="1" wrap="square" lIns="91425" tIns="91425" rIns="91425" bIns="91425" anchor="ctr" anchorCtr="0">
            <a:noAutofit/>
          </a:bodyPr>
          <a:lstStyle/>
          <a:p>
            <a:r>
              <a:rPr lang="en" altLang="ko-KR" b="1" dirty="0"/>
              <a:t>Strategic Formulation</a:t>
            </a:r>
          </a:p>
        </p:txBody>
      </p:sp>
      <p:grpSp>
        <p:nvGrpSpPr>
          <p:cNvPr id="29" name="그룹 28">
            <a:extLst>
              <a:ext uri="{FF2B5EF4-FFF2-40B4-BE49-F238E27FC236}">
                <a16:creationId xmlns:a16="http://schemas.microsoft.com/office/drawing/2014/main" id="{F8952C2A-043A-BFE6-DA40-879BD9D82782}"/>
              </a:ext>
            </a:extLst>
          </p:cNvPr>
          <p:cNvGrpSpPr/>
          <p:nvPr/>
        </p:nvGrpSpPr>
        <p:grpSpPr>
          <a:xfrm>
            <a:off x="0" y="1337592"/>
            <a:ext cx="3903105" cy="1323267"/>
            <a:chOff x="552587" y="1317993"/>
            <a:chExt cx="2378158" cy="556062"/>
          </a:xfrm>
        </p:grpSpPr>
        <p:sp>
          <p:nvSpPr>
            <p:cNvPr id="6" name="직사각형 5">
              <a:extLst>
                <a:ext uri="{FF2B5EF4-FFF2-40B4-BE49-F238E27FC236}">
                  <a16:creationId xmlns:a16="http://schemas.microsoft.com/office/drawing/2014/main" id="{5FE38245-65B6-F0E8-E9FD-73783765ACF9}"/>
                </a:ext>
              </a:extLst>
            </p:cNvPr>
            <p:cNvSpPr/>
            <p:nvPr/>
          </p:nvSpPr>
          <p:spPr>
            <a:xfrm>
              <a:off x="552587" y="1317993"/>
              <a:ext cx="2378158" cy="556062"/>
            </a:xfrm>
            <a:prstGeom prst="rect">
              <a:avLst/>
            </a:prstGeom>
            <a:solidFill>
              <a:srgbClr val="F9BE5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1" name="직사각형 20">
              <a:extLst>
                <a:ext uri="{FF2B5EF4-FFF2-40B4-BE49-F238E27FC236}">
                  <a16:creationId xmlns:a16="http://schemas.microsoft.com/office/drawing/2014/main" id="{45C76112-107B-43CA-FD7E-8525DFEFCE5F}"/>
                </a:ext>
              </a:extLst>
            </p:cNvPr>
            <p:cNvSpPr/>
            <p:nvPr/>
          </p:nvSpPr>
          <p:spPr>
            <a:xfrm>
              <a:off x="552587" y="1317993"/>
              <a:ext cx="592466" cy="556061"/>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grpSp>
      <p:grpSp>
        <p:nvGrpSpPr>
          <p:cNvPr id="30" name="그룹 29">
            <a:extLst>
              <a:ext uri="{FF2B5EF4-FFF2-40B4-BE49-F238E27FC236}">
                <a16:creationId xmlns:a16="http://schemas.microsoft.com/office/drawing/2014/main" id="{535FF0D4-55D8-37C0-BC97-E1261BBA00F8}"/>
              </a:ext>
            </a:extLst>
          </p:cNvPr>
          <p:cNvGrpSpPr/>
          <p:nvPr/>
        </p:nvGrpSpPr>
        <p:grpSpPr>
          <a:xfrm>
            <a:off x="0" y="3109886"/>
            <a:ext cx="3903105" cy="1328436"/>
            <a:chOff x="552587" y="1958413"/>
            <a:chExt cx="2378157" cy="558233"/>
          </a:xfrm>
        </p:grpSpPr>
        <p:sp>
          <p:nvSpPr>
            <p:cNvPr id="10" name="직사각형 9">
              <a:extLst>
                <a:ext uri="{FF2B5EF4-FFF2-40B4-BE49-F238E27FC236}">
                  <a16:creationId xmlns:a16="http://schemas.microsoft.com/office/drawing/2014/main" id="{734FCE38-671C-0EBF-EBAD-2D95387303A9}"/>
                </a:ext>
              </a:extLst>
            </p:cNvPr>
            <p:cNvSpPr/>
            <p:nvPr/>
          </p:nvSpPr>
          <p:spPr>
            <a:xfrm>
              <a:off x="552587" y="1958413"/>
              <a:ext cx="2378157" cy="556061"/>
            </a:xfrm>
            <a:prstGeom prst="rect">
              <a:avLst/>
            </a:prstGeom>
            <a:solidFill>
              <a:srgbClr val="E246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5" name="직사각형 24">
              <a:extLst>
                <a:ext uri="{FF2B5EF4-FFF2-40B4-BE49-F238E27FC236}">
                  <a16:creationId xmlns:a16="http://schemas.microsoft.com/office/drawing/2014/main" id="{88EDDE1F-1905-7CBA-8114-E38EF616AE1A}"/>
                </a:ext>
              </a:extLst>
            </p:cNvPr>
            <p:cNvSpPr/>
            <p:nvPr/>
          </p:nvSpPr>
          <p:spPr>
            <a:xfrm>
              <a:off x="552587" y="1960585"/>
              <a:ext cx="592466" cy="556061"/>
            </a:xfrm>
            <a:prstGeom prst="rect">
              <a:avLst/>
            </a:prstGeom>
            <a:solidFill>
              <a:schemeClr val="bg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grpSp>
      <p:sp>
        <p:nvSpPr>
          <p:cNvPr id="34" name="Google Shape;963;p35">
            <a:extLst>
              <a:ext uri="{FF2B5EF4-FFF2-40B4-BE49-F238E27FC236}">
                <a16:creationId xmlns:a16="http://schemas.microsoft.com/office/drawing/2014/main" id="{12648B89-03B6-D474-039D-B8F6555AEC77}"/>
              </a:ext>
            </a:extLst>
          </p:cNvPr>
          <p:cNvSpPr txBox="1">
            <a:spLocks/>
          </p:cNvSpPr>
          <p:nvPr/>
        </p:nvSpPr>
        <p:spPr>
          <a:xfrm>
            <a:off x="1181286" y="1594076"/>
            <a:ext cx="2721819" cy="8102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solidFill>
                  <a:schemeClr val="bg2"/>
                </a:solidFill>
              </a:rPr>
              <a:t>Corporate</a:t>
            </a:r>
          </a:p>
        </p:txBody>
      </p:sp>
      <p:sp>
        <p:nvSpPr>
          <p:cNvPr id="35" name="Google Shape;963;p35">
            <a:extLst>
              <a:ext uri="{FF2B5EF4-FFF2-40B4-BE49-F238E27FC236}">
                <a16:creationId xmlns:a16="http://schemas.microsoft.com/office/drawing/2014/main" id="{994C9241-A003-C0C0-AD15-68D54AA996E0}"/>
              </a:ext>
            </a:extLst>
          </p:cNvPr>
          <p:cNvSpPr txBox="1">
            <a:spLocks/>
          </p:cNvSpPr>
          <p:nvPr/>
        </p:nvSpPr>
        <p:spPr>
          <a:xfrm>
            <a:off x="856685" y="3342969"/>
            <a:ext cx="3317130" cy="8523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solidFill>
                  <a:schemeClr val="bg2"/>
                </a:solidFill>
              </a:rPr>
              <a:t>Business</a:t>
            </a:r>
          </a:p>
        </p:txBody>
      </p:sp>
      <p:sp>
        <p:nvSpPr>
          <p:cNvPr id="16" name="Google Shape;967;p35">
            <a:extLst>
              <a:ext uri="{FF2B5EF4-FFF2-40B4-BE49-F238E27FC236}">
                <a16:creationId xmlns:a16="http://schemas.microsoft.com/office/drawing/2014/main" id="{81C0300D-2238-F9E1-1E1B-C502B309BFD3}"/>
              </a:ext>
            </a:extLst>
          </p:cNvPr>
          <p:cNvSpPr txBox="1"/>
          <p:nvPr/>
        </p:nvSpPr>
        <p:spPr>
          <a:xfrm>
            <a:off x="3978326" y="2963250"/>
            <a:ext cx="4866723" cy="1563622"/>
          </a:xfrm>
          <a:prstGeom prst="rect">
            <a:avLst/>
          </a:prstGeom>
          <a:noFill/>
          <a:ln>
            <a:noFill/>
          </a:ln>
        </p:spPr>
        <p:txBody>
          <a:bodyPr spcFirstLastPara="1" wrap="square" lIns="91425" tIns="91425" rIns="91425" bIns="91425" anchor="t" anchorCtr="0">
            <a:noAutofit/>
          </a:bodyPr>
          <a:lstStyle/>
          <a:p>
            <a:r>
              <a:rPr lang="en-US" altLang="ko-KR" b="1" dirty="0">
                <a:latin typeface="Poppins" pitchFamily="2" charset="0"/>
                <a:cs typeface="Poppins" pitchFamily="2" charset="0"/>
              </a:rPr>
              <a:t>Technology-based Service-oriented Business</a:t>
            </a:r>
          </a:p>
          <a:p>
            <a:r>
              <a:rPr lang="en-US" altLang="ko-KR" sz="1100" dirty="0">
                <a:latin typeface="Poppins" pitchFamily="2" charset="0"/>
                <a:cs typeface="Poppins" pitchFamily="2" charset="0"/>
              </a:rPr>
              <a:t>Position our business as a leader in 1:1 emotionally tailored cognitive behavioral therapy in the metaverse by emphasizing personalized care, AI integration, and immersive experiences. Target women aged 20-40 and Psychiatric Institutions. Forge partnerships, utilize digital marketing, invest in R&amp;D, prioritize ethics and data privacy, and remain adaptable to evolving customer needs and technology.</a:t>
            </a:r>
          </a:p>
        </p:txBody>
      </p:sp>
      <p:sp>
        <p:nvSpPr>
          <p:cNvPr id="17" name="Google Shape;963;p35">
            <a:extLst>
              <a:ext uri="{FF2B5EF4-FFF2-40B4-BE49-F238E27FC236}">
                <a16:creationId xmlns:a16="http://schemas.microsoft.com/office/drawing/2014/main" id="{C08B038D-C0CA-B88E-A92B-47884579620C}"/>
              </a:ext>
            </a:extLst>
          </p:cNvPr>
          <p:cNvSpPr txBox="1">
            <a:spLocks/>
          </p:cNvSpPr>
          <p:nvPr/>
        </p:nvSpPr>
        <p:spPr>
          <a:xfrm>
            <a:off x="104956" y="1594076"/>
            <a:ext cx="746255" cy="8102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solidFill>
                  <a:schemeClr val="tx1"/>
                </a:solidFill>
              </a:rPr>
              <a:t>1.</a:t>
            </a:r>
          </a:p>
        </p:txBody>
      </p:sp>
      <p:sp>
        <p:nvSpPr>
          <p:cNvPr id="39" name="Google Shape;963;p35">
            <a:extLst>
              <a:ext uri="{FF2B5EF4-FFF2-40B4-BE49-F238E27FC236}">
                <a16:creationId xmlns:a16="http://schemas.microsoft.com/office/drawing/2014/main" id="{D04AFA04-E7CD-15C8-9F4B-27BB729E32D6}"/>
              </a:ext>
            </a:extLst>
          </p:cNvPr>
          <p:cNvSpPr txBox="1">
            <a:spLocks/>
          </p:cNvSpPr>
          <p:nvPr/>
        </p:nvSpPr>
        <p:spPr>
          <a:xfrm>
            <a:off x="113058" y="3363980"/>
            <a:ext cx="746255" cy="8102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solidFill>
                  <a:schemeClr val="tx1"/>
                </a:solidFill>
              </a:rPr>
              <a:t>2.</a:t>
            </a:r>
          </a:p>
        </p:txBody>
      </p:sp>
      <p:sp>
        <p:nvSpPr>
          <p:cNvPr id="2" name="Google Shape;967;p35">
            <a:extLst>
              <a:ext uri="{FF2B5EF4-FFF2-40B4-BE49-F238E27FC236}">
                <a16:creationId xmlns:a16="http://schemas.microsoft.com/office/drawing/2014/main" id="{50EC143D-E2D2-D4B6-2371-E7CC2B4CA209}"/>
              </a:ext>
            </a:extLst>
          </p:cNvPr>
          <p:cNvSpPr txBox="1"/>
          <p:nvPr/>
        </p:nvSpPr>
        <p:spPr>
          <a:xfrm>
            <a:off x="4021426" y="1362068"/>
            <a:ext cx="4866723" cy="1563622"/>
          </a:xfrm>
          <a:prstGeom prst="rect">
            <a:avLst/>
          </a:prstGeom>
          <a:noFill/>
          <a:ln>
            <a:noFill/>
          </a:ln>
        </p:spPr>
        <p:txBody>
          <a:bodyPr spcFirstLastPara="1" wrap="square" lIns="91425" tIns="91425" rIns="91425" bIns="91425" anchor="t" anchorCtr="0">
            <a:noAutofit/>
          </a:bodyPr>
          <a:lstStyle/>
          <a:p>
            <a:r>
              <a:rPr lang="en-US" altLang="ko-KR" b="1" dirty="0">
                <a:latin typeface="Poppins" pitchFamily="2" charset="0"/>
                <a:cs typeface="Poppins" pitchFamily="2" charset="0"/>
              </a:rPr>
              <a:t>Set corporation priorities</a:t>
            </a:r>
            <a:endParaRPr lang="en-US" altLang="ko-KR" dirty="0">
              <a:latin typeface="Poppins" pitchFamily="2" charset="0"/>
              <a:cs typeface="Poppins" pitchFamily="2" charset="0"/>
            </a:endParaRPr>
          </a:p>
          <a:p>
            <a:r>
              <a:rPr lang="en-US" altLang="ko-KR" sz="1100" dirty="0">
                <a:latin typeface="Poppins" pitchFamily="2" charset="0"/>
                <a:cs typeface="Poppins" pitchFamily="2" charset="0"/>
              </a:rPr>
              <a:t>The ultimate goal of corporation, “make profit” should be available.</a:t>
            </a:r>
          </a:p>
          <a:p>
            <a:r>
              <a:rPr lang="en-US" altLang="ko-KR" sz="1100" dirty="0">
                <a:latin typeface="Poppins" pitchFamily="2" charset="0"/>
                <a:cs typeface="Poppins" pitchFamily="2" charset="0"/>
              </a:rPr>
              <a:t>To fuse it with mission and vision, the most important component is</a:t>
            </a:r>
            <a:r>
              <a:rPr lang="ko-KR" altLang="en-US" sz="1100" dirty="0">
                <a:latin typeface="Poppins" pitchFamily="2" charset="0"/>
                <a:cs typeface="Poppins" pitchFamily="2" charset="0"/>
              </a:rPr>
              <a:t> </a:t>
            </a:r>
            <a:r>
              <a:rPr lang="en-US" altLang="ko-KR" sz="1100" b="1" dirty="0">
                <a:latin typeface="Poppins" pitchFamily="2" charset="0"/>
                <a:cs typeface="Poppins" pitchFamily="2" charset="0"/>
              </a:rPr>
              <a:t>Sustainability.</a:t>
            </a:r>
            <a:r>
              <a:rPr lang="ko-KR" altLang="en-US" sz="1100" b="1" dirty="0">
                <a:latin typeface="Poppins" pitchFamily="2" charset="0"/>
                <a:cs typeface="Poppins" pitchFamily="2" charset="0"/>
              </a:rPr>
              <a:t> </a:t>
            </a:r>
            <a:endParaRPr lang="en-US" altLang="ko-KR" sz="1100" b="1" dirty="0">
              <a:latin typeface="Poppins" pitchFamily="2" charset="0"/>
              <a:cs typeface="Poppins" pitchFamily="2" charset="0"/>
            </a:endParaRPr>
          </a:p>
          <a:p>
            <a:r>
              <a:rPr lang="en-US" altLang="ko-KR" sz="1100" dirty="0">
                <a:latin typeface="Poppins" pitchFamily="2" charset="0"/>
                <a:cs typeface="Poppins" pitchFamily="2" charset="0"/>
              </a:rPr>
              <a:t>Ensure the long-term viability of our business.</a:t>
            </a:r>
            <a:r>
              <a:rPr lang="ko-KR" altLang="en-US" sz="1100" dirty="0">
                <a:latin typeface="Poppins" pitchFamily="2" charset="0"/>
                <a:cs typeface="Poppins" pitchFamily="2" charset="0"/>
              </a:rPr>
              <a:t> </a:t>
            </a:r>
            <a:endParaRPr lang="en-US" altLang="ko-KR" sz="1100" dirty="0">
              <a:latin typeface="Poppins" pitchFamily="2" charset="0"/>
              <a:cs typeface="Poppins" pitchFamily="2" charset="0"/>
            </a:endParaRPr>
          </a:p>
          <a:p>
            <a:r>
              <a:rPr lang="en-US" altLang="ko-KR" sz="1100" dirty="0">
                <a:latin typeface="Poppins" pitchFamily="2" charset="0"/>
                <a:cs typeface="Poppins" pitchFamily="2" charset="0"/>
              </a:rPr>
              <a:t>=&gt; allows us to make a positive impact on individuals' mental health while also creating a profitable and sustainable</a:t>
            </a:r>
            <a:r>
              <a:rPr lang="ko-KR" altLang="en-US" sz="1100" dirty="0">
                <a:latin typeface="Poppins" pitchFamily="2" charset="0"/>
                <a:cs typeface="Poppins" pitchFamily="2" charset="0"/>
              </a:rPr>
              <a:t> </a:t>
            </a:r>
            <a:r>
              <a:rPr lang="en-US" altLang="ko-KR" sz="1100" dirty="0">
                <a:latin typeface="Poppins" pitchFamily="2" charset="0"/>
                <a:cs typeface="Poppins" pitchFamily="2" charset="0"/>
              </a:rPr>
              <a:t>services.</a:t>
            </a:r>
          </a:p>
        </p:txBody>
      </p:sp>
    </p:spTree>
    <p:extLst>
      <p:ext uri="{BB962C8B-B14F-4D97-AF65-F5344CB8AC3E}">
        <p14:creationId xmlns:p14="http://schemas.microsoft.com/office/powerpoint/2010/main" val="40638801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sp>
        <p:nvSpPr>
          <p:cNvPr id="5" name="Google Shape;963;p35">
            <a:extLst>
              <a:ext uri="{FF2B5EF4-FFF2-40B4-BE49-F238E27FC236}">
                <a16:creationId xmlns:a16="http://schemas.microsoft.com/office/drawing/2014/main" id="{BB1BFE38-894E-A5AD-F682-6CA44606E725}"/>
              </a:ext>
            </a:extLst>
          </p:cNvPr>
          <p:cNvSpPr txBox="1">
            <a:spLocks noGrp="1"/>
          </p:cNvSpPr>
          <p:nvPr>
            <p:ph type="title"/>
          </p:nvPr>
        </p:nvSpPr>
        <p:spPr>
          <a:xfrm>
            <a:off x="720000" y="206356"/>
            <a:ext cx="7704000" cy="572700"/>
          </a:xfrm>
          <a:prstGeom prst="rect">
            <a:avLst/>
          </a:prstGeom>
        </p:spPr>
        <p:txBody>
          <a:bodyPr spcFirstLastPara="1" wrap="square" lIns="91425" tIns="91425" rIns="91425" bIns="91425" anchor="ctr" anchorCtr="0">
            <a:noAutofit/>
          </a:bodyPr>
          <a:lstStyle/>
          <a:p>
            <a:r>
              <a:rPr lang="en" altLang="ko-KR" b="1" dirty="0"/>
              <a:t>Strategic Formulation</a:t>
            </a:r>
          </a:p>
        </p:txBody>
      </p:sp>
      <p:grpSp>
        <p:nvGrpSpPr>
          <p:cNvPr id="31" name="그룹 30">
            <a:extLst>
              <a:ext uri="{FF2B5EF4-FFF2-40B4-BE49-F238E27FC236}">
                <a16:creationId xmlns:a16="http://schemas.microsoft.com/office/drawing/2014/main" id="{C90E2BE8-13D0-1948-56F6-D408EE091BF2}"/>
              </a:ext>
            </a:extLst>
          </p:cNvPr>
          <p:cNvGrpSpPr/>
          <p:nvPr/>
        </p:nvGrpSpPr>
        <p:grpSpPr>
          <a:xfrm>
            <a:off x="0" y="1320589"/>
            <a:ext cx="3906979" cy="1325656"/>
            <a:chOff x="552587" y="2585677"/>
            <a:chExt cx="2378156" cy="556064"/>
          </a:xfrm>
        </p:grpSpPr>
        <p:sp>
          <p:nvSpPr>
            <p:cNvPr id="13" name="직사각형 12">
              <a:extLst>
                <a:ext uri="{FF2B5EF4-FFF2-40B4-BE49-F238E27FC236}">
                  <a16:creationId xmlns:a16="http://schemas.microsoft.com/office/drawing/2014/main" id="{5A14F2A4-099E-7A4B-F289-EB03301EA523}"/>
                </a:ext>
              </a:extLst>
            </p:cNvPr>
            <p:cNvSpPr/>
            <p:nvPr/>
          </p:nvSpPr>
          <p:spPr>
            <a:xfrm>
              <a:off x="552587" y="2585680"/>
              <a:ext cx="2378156" cy="556061"/>
            </a:xfrm>
            <a:prstGeom prst="rect">
              <a:avLst/>
            </a:prstGeom>
            <a:solidFill>
              <a:srgbClr val="6DA98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6" name="직사각형 25">
              <a:extLst>
                <a:ext uri="{FF2B5EF4-FFF2-40B4-BE49-F238E27FC236}">
                  <a16:creationId xmlns:a16="http://schemas.microsoft.com/office/drawing/2014/main" id="{CBD9B4ED-051D-6A95-EAB5-5D5BD7B1D381}"/>
                </a:ext>
              </a:extLst>
            </p:cNvPr>
            <p:cNvSpPr/>
            <p:nvPr/>
          </p:nvSpPr>
          <p:spPr>
            <a:xfrm>
              <a:off x="552587" y="2585677"/>
              <a:ext cx="592466" cy="556061"/>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grpSp>
      <p:grpSp>
        <p:nvGrpSpPr>
          <p:cNvPr id="33" name="그룹 32">
            <a:extLst>
              <a:ext uri="{FF2B5EF4-FFF2-40B4-BE49-F238E27FC236}">
                <a16:creationId xmlns:a16="http://schemas.microsoft.com/office/drawing/2014/main" id="{4D7BEEEE-6318-6494-F398-A8A20FF0A315}"/>
              </a:ext>
            </a:extLst>
          </p:cNvPr>
          <p:cNvGrpSpPr/>
          <p:nvPr/>
        </p:nvGrpSpPr>
        <p:grpSpPr>
          <a:xfrm>
            <a:off x="1" y="3105729"/>
            <a:ext cx="3906982" cy="1333679"/>
            <a:chOff x="552587" y="3861228"/>
            <a:chExt cx="2378157" cy="559430"/>
          </a:xfrm>
        </p:grpSpPr>
        <p:sp>
          <p:nvSpPr>
            <p:cNvPr id="19" name="직사각형 18">
              <a:extLst>
                <a:ext uri="{FF2B5EF4-FFF2-40B4-BE49-F238E27FC236}">
                  <a16:creationId xmlns:a16="http://schemas.microsoft.com/office/drawing/2014/main" id="{CF200663-908E-7DCD-CDAE-C72C9935F472}"/>
                </a:ext>
              </a:extLst>
            </p:cNvPr>
            <p:cNvSpPr/>
            <p:nvPr/>
          </p:nvSpPr>
          <p:spPr>
            <a:xfrm>
              <a:off x="552587" y="3861228"/>
              <a:ext cx="2378157" cy="556061"/>
            </a:xfrm>
            <a:prstGeom prst="rect">
              <a:avLst/>
            </a:prstGeom>
            <a:solidFill>
              <a:srgbClr val="8C96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8" name="직사각형 27">
              <a:extLst>
                <a:ext uri="{FF2B5EF4-FFF2-40B4-BE49-F238E27FC236}">
                  <a16:creationId xmlns:a16="http://schemas.microsoft.com/office/drawing/2014/main" id="{E00FEABC-BD56-C26D-3288-3F2BFA9BA9C8}"/>
                </a:ext>
              </a:extLst>
            </p:cNvPr>
            <p:cNvSpPr/>
            <p:nvPr/>
          </p:nvSpPr>
          <p:spPr>
            <a:xfrm>
              <a:off x="552587" y="3861228"/>
              <a:ext cx="592466" cy="559430"/>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dirty="0"/>
            </a:p>
          </p:txBody>
        </p:sp>
      </p:grpSp>
      <p:sp>
        <p:nvSpPr>
          <p:cNvPr id="36" name="Google Shape;963;p35">
            <a:extLst>
              <a:ext uri="{FF2B5EF4-FFF2-40B4-BE49-F238E27FC236}">
                <a16:creationId xmlns:a16="http://schemas.microsoft.com/office/drawing/2014/main" id="{21BF4ACA-EDDD-D452-849A-9763C45CE9D8}"/>
              </a:ext>
            </a:extLst>
          </p:cNvPr>
          <p:cNvSpPr txBox="1">
            <a:spLocks/>
          </p:cNvSpPr>
          <p:nvPr/>
        </p:nvSpPr>
        <p:spPr>
          <a:xfrm>
            <a:off x="615635" y="1549519"/>
            <a:ext cx="3684157" cy="85385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solidFill>
                  <a:schemeClr val="bg2"/>
                </a:solidFill>
              </a:rPr>
              <a:t>Functional</a:t>
            </a:r>
          </a:p>
        </p:txBody>
      </p:sp>
      <p:sp>
        <p:nvSpPr>
          <p:cNvPr id="2" name="Google Shape;963;p35">
            <a:extLst>
              <a:ext uri="{FF2B5EF4-FFF2-40B4-BE49-F238E27FC236}">
                <a16:creationId xmlns:a16="http://schemas.microsoft.com/office/drawing/2014/main" id="{D2D2B18B-805B-6584-039D-06D93B5303C1}"/>
              </a:ext>
            </a:extLst>
          </p:cNvPr>
          <p:cNvSpPr txBox="1">
            <a:spLocks/>
          </p:cNvSpPr>
          <p:nvPr/>
        </p:nvSpPr>
        <p:spPr>
          <a:xfrm>
            <a:off x="947995" y="3561173"/>
            <a:ext cx="3019435" cy="4147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solidFill>
                  <a:schemeClr val="bg2"/>
                </a:solidFill>
              </a:rPr>
              <a:t>Operational</a:t>
            </a:r>
          </a:p>
        </p:txBody>
      </p:sp>
      <p:sp>
        <p:nvSpPr>
          <p:cNvPr id="3" name="Google Shape;967;p35">
            <a:extLst>
              <a:ext uri="{FF2B5EF4-FFF2-40B4-BE49-F238E27FC236}">
                <a16:creationId xmlns:a16="http://schemas.microsoft.com/office/drawing/2014/main" id="{81A98B96-88AB-0221-5223-88789B5A7FC0}"/>
              </a:ext>
            </a:extLst>
          </p:cNvPr>
          <p:cNvSpPr txBox="1"/>
          <p:nvPr/>
        </p:nvSpPr>
        <p:spPr>
          <a:xfrm>
            <a:off x="4025179" y="1234637"/>
            <a:ext cx="5336360" cy="702383"/>
          </a:xfrm>
          <a:prstGeom prst="rect">
            <a:avLst/>
          </a:prstGeom>
          <a:noFill/>
          <a:ln>
            <a:noFill/>
          </a:ln>
        </p:spPr>
        <p:txBody>
          <a:bodyPr spcFirstLastPara="1" wrap="square" lIns="91425" tIns="91425" rIns="91425" bIns="91425" anchor="t" anchorCtr="0">
            <a:noAutofit/>
          </a:bodyPr>
          <a:lstStyle/>
          <a:p>
            <a:r>
              <a:rPr lang="en-US" altLang="ko-KR" b="1" dirty="0">
                <a:latin typeface="Poppins" pitchFamily="2" charset="0"/>
                <a:cs typeface="Poppins" pitchFamily="2" charset="0"/>
              </a:rPr>
              <a:t>HR Strategy</a:t>
            </a:r>
            <a:endParaRPr lang="en-US" altLang="ko-KR" sz="900" dirty="0">
              <a:latin typeface="Poppins" pitchFamily="2" charset="0"/>
              <a:cs typeface="Poppins" pitchFamily="2" charset="0"/>
            </a:endParaRPr>
          </a:p>
          <a:p>
            <a:r>
              <a:rPr lang="en-US" altLang="ko-KR" sz="1050" b="0" i="0" dirty="0">
                <a:solidFill>
                  <a:schemeClr val="tx1"/>
                </a:solidFill>
                <a:effectLst/>
                <a:latin typeface="Poppins" panose="00000500000000000000" pitchFamily="2" charset="0"/>
                <a:cs typeface="Poppins" panose="00000500000000000000" pitchFamily="2" charset="0"/>
              </a:rPr>
              <a:t>prioritize the growth and engagement of our employees as highest value. </a:t>
            </a:r>
          </a:p>
        </p:txBody>
      </p:sp>
      <p:sp>
        <p:nvSpPr>
          <p:cNvPr id="15" name="Google Shape;967;p35">
            <a:extLst>
              <a:ext uri="{FF2B5EF4-FFF2-40B4-BE49-F238E27FC236}">
                <a16:creationId xmlns:a16="http://schemas.microsoft.com/office/drawing/2014/main" id="{2359F4FF-DD68-4F00-70C1-BA962FBA6254}"/>
              </a:ext>
            </a:extLst>
          </p:cNvPr>
          <p:cNvSpPr txBox="1"/>
          <p:nvPr/>
        </p:nvSpPr>
        <p:spPr>
          <a:xfrm>
            <a:off x="4025179" y="3294772"/>
            <a:ext cx="5336361" cy="947555"/>
          </a:xfrm>
          <a:prstGeom prst="rect">
            <a:avLst/>
          </a:prstGeom>
          <a:noFill/>
          <a:ln>
            <a:noFill/>
          </a:ln>
        </p:spPr>
        <p:txBody>
          <a:bodyPr spcFirstLastPara="1" wrap="square" lIns="91425" tIns="91425" rIns="91425" bIns="91425" anchor="t" anchorCtr="0">
            <a:noAutofit/>
          </a:bodyPr>
          <a:lstStyle/>
          <a:p>
            <a:r>
              <a:rPr lang="en-US" altLang="ko-KR" b="1" dirty="0">
                <a:latin typeface="Poppins" pitchFamily="2" charset="0"/>
                <a:cs typeface="Poppins" pitchFamily="2" charset="0"/>
              </a:rPr>
              <a:t>Agile project management</a:t>
            </a:r>
            <a:endParaRPr lang="en-US" altLang="ko-KR" sz="1100" dirty="0">
              <a:latin typeface="Poppins" pitchFamily="2" charset="0"/>
              <a:cs typeface="Poppins" pitchFamily="2" charset="0"/>
            </a:endParaRPr>
          </a:p>
          <a:p>
            <a:r>
              <a:rPr lang="en-US" altLang="ko-KR" sz="1100" dirty="0">
                <a:latin typeface="Poppins" pitchFamily="2" charset="0"/>
                <a:cs typeface="Poppins" pitchFamily="2" charset="0"/>
              </a:rPr>
              <a:t>=&gt; to ensure iterative and incremental development. Involve customers</a:t>
            </a:r>
          </a:p>
          <a:p>
            <a:r>
              <a:rPr lang="en-US" altLang="ko-KR" sz="1100" dirty="0">
                <a:latin typeface="Poppins" pitchFamily="2" charset="0"/>
                <a:cs typeface="Poppins" pitchFamily="2" charset="0"/>
              </a:rPr>
              <a:t> in the development process by conducting user testing. Incorporate this feedback into the product backlog and adjust priorities accordingly.</a:t>
            </a:r>
            <a:endParaRPr lang="en" altLang="ko-KR" sz="1100" dirty="0">
              <a:latin typeface="Poppins" pitchFamily="2" charset="0"/>
              <a:cs typeface="Poppins" pitchFamily="2" charset="0"/>
            </a:endParaRPr>
          </a:p>
        </p:txBody>
      </p:sp>
      <p:sp>
        <p:nvSpPr>
          <p:cNvPr id="7" name="Google Shape;963;p35">
            <a:extLst>
              <a:ext uri="{FF2B5EF4-FFF2-40B4-BE49-F238E27FC236}">
                <a16:creationId xmlns:a16="http://schemas.microsoft.com/office/drawing/2014/main" id="{FE023E3D-F5EE-BCE0-84A9-B9A77F476D7C}"/>
              </a:ext>
            </a:extLst>
          </p:cNvPr>
          <p:cNvSpPr txBox="1">
            <a:spLocks/>
          </p:cNvSpPr>
          <p:nvPr/>
        </p:nvSpPr>
        <p:spPr>
          <a:xfrm>
            <a:off x="113540" y="1578669"/>
            <a:ext cx="746255" cy="8102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solidFill>
                  <a:schemeClr val="tx1"/>
                </a:solidFill>
              </a:rPr>
              <a:t>3.</a:t>
            </a:r>
          </a:p>
        </p:txBody>
      </p:sp>
      <p:sp>
        <p:nvSpPr>
          <p:cNvPr id="8" name="Google Shape;963;p35">
            <a:extLst>
              <a:ext uri="{FF2B5EF4-FFF2-40B4-BE49-F238E27FC236}">
                <a16:creationId xmlns:a16="http://schemas.microsoft.com/office/drawing/2014/main" id="{52E8F7C5-8696-0083-67A1-86F8BBB32117}"/>
              </a:ext>
            </a:extLst>
          </p:cNvPr>
          <p:cNvSpPr txBox="1">
            <a:spLocks/>
          </p:cNvSpPr>
          <p:nvPr/>
        </p:nvSpPr>
        <p:spPr>
          <a:xfrm>
            <a:off x="113540" y="3363403"/>
            <a:ext cx="746255" cy="81029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 altLang="ko-KR" sz="3600" dirty="0">
                <a:solidFill>
                  <a:schemeClr val="tx1"/>
                </a:solidFill>
              </a:rPr>
              <a:t>4.</a:t>
            </a:r>
          </a:p>
        </p:txBody>
      </p:sp>
      <p:sp>
        <p:nvSpPr>
          <p:cNvPr id="4" name="Google Shape;967;p35">
            <a:extLst>
              <a:ext uri="{FF2B5EF4-FFF2-40B4-BE49-F238E27FC236}">
                <a16:creationId xmlns:a16="http://schemas.microsoft.com/office/drawing/2014/main" id="{3E4CD2C9-65D2-301C-2825-F90BA3028179}"/>
              </a:ext>
            </a:extLst>
          </p:cNvPr>
          <p:cNvSpPr txBox="1"/>
          <p:nvPr/>
        </p:nvSpPr>
        <p:spPr>
          <a:xfrm>
            <a:off x="4020519" y="1670953"/>
            <a:ext cx="5336361" cy="853851"/>
          </a:xfrm>
          <a:prstGeom prst="rect">
            <a:avLst/>
          </a:prstGeom>
          <a:noFill/>
          <a:ln>
            <a:noFill/>
          </a:ln>
        </p:spPr>
        <p:txBody>
          <a:bodyPr spcFirstLastPara="1" wrap="square" lIns="91425" tIns="91425" rIns="91425" bIns="91425" anchor="t" anchorCtr="0">
            <a:noAutofit/>
          </a:bodyPr>
          <a:lstStyle/>
          <a:p>
            <a:r>
              <a:rPr lang="en-US" altLang="ko-KR" b="1" dirty="0">
                <a:latin typeface="Poppins" pitchFamily="2" charset="0"/>
                <a:cs typeface="Poppins" pitchFamily="2" charset="0"/>
              </a:rPr>
              <a:t>Financial Strategy</a:t>
            </a:r>
            <a:endParaRPr lang="en-US" altLang="ko-KR" sz="900" dirty="0">
              <a:latin typeface="Poppins" pitchFamily="2" charset="0"/>
              <a:cs typeface="Poppins" pitchFamily="2" charset="0"/>
            </a:endParaRPr>
          </a:p>
          <a:p>
            <a:r>
              <a:rPr lang="en-US" altLang="ko-KR" sz="1050" b="0" i="0" dirty="0">
                <a:solidFill>
                  <a:schemeClr val="tx1"/>
                </a:solidFill>
                <a:effectLst/>
                <a:latin typeface="Poppins" panose="00000500000000000000" pitchFamily="2" charset="0"/>
                <a:cs typeface="Poppins" panose="00000500000000000000" pitchFamily="2" charset="0"/>
              </a:rPr>
              <a:t>We mainly get invest from VC. The first year will focus primarily on service development and market entry. operating expense 50%, Marketing 20% Research and development 20%. And emergency fund 10%</a:t>
            </a:r>
          </a:p>
          <a:p>
            <a:endParaRPr lang="en-US" altLang="ko-KR" sz="1050" b="0" i="0" dirty="0">
              <a:solidFill>
                <a:schemeClr val="tx1"/>
              </a:solidFill>
              <a:effectLst/>
              <a:latin typeface="Poppins" panose="00000500000000000000" pitchFamily="2" charset="0"/>
              <a:cs typeface="Poppins" panose="00000500000000000000" pitchFamily="2" charset="0"/>
            </a:endParaRPr>
          </a:p>
          <a:p>
            <a:endParaRPr lang="en-US" altLang="ko-KR" sz="1050" b="0" i="0" dirty="0">
              <a:solidFill>
                <a:schemeClr val="tx1"/>
              </a:solidFill>
              <a:effectLst/>
              <a:latin typeface="Poppins" panose="00000500000000000000" pitchFamily="2" charset="0"/>
              <a:cs typeface="Poppins" panose="00000500000000000000" pitchFamily="2" charset="0"/>
            </a:endParaRPr>
          </a:p>
        </p:txBody>
      </p:sp>
      <p:sp>
        <p:nvSpPr>
          <p:cNvPr id="6" name="Google Shape;967;p35">
            <a:extLst>
              <a:ext uri="{FF2B5EF4-FFF2-40B4-BE49-F238E27FC236}">
                <a16:creationId xmlns:a16="http://schemas.microsoft.com/office/drawing/2014/main" id="{9E0701B8-CF4E-657A-12A4-AC6107E7FEF8}"/>
              </a:ext>
            </a:extLst>
          </p:cNvPr>
          <p:cNvSpPr txBox="1"/>
          <p:nvPr/>
        </p:nvSpPr>
        <p:spPr>
          <a:xfrm>
            <a:off x="4015861" y="2412760"/>
            <a:ext cx="5336361" cy="853851"/>
          </a:xfrm>
          <a:prstGeom prst="rect">
            <a:avLst/>
          </a:prstGeom>
          <a:noFill/>
          <a:ln>
            <a:noFill/>
          </a:ln>
        </p:spPr>
        <p:txBody>
          <a:bodyPr spcFirstLastPara="1" wrap="square" lIns="91425" tIns="91425" rIns="91425" bIns="91425" anchor="t" anchorCtr="0">
            <a:noAutofit/>
          </a:bodyPr>
          <a:lstStyle/>
          <a:p>
            <a:r>
              <a:rPr lang="en-US" altLang="ko-KR" b="1" dirty="0">
                <a:latin typeface="Poppins" pitchFamily="2" charset="0"/>
                <a:cs typeface="Poppins" pitchFamily="2" charset="0"/>
              </a:rPr>
              <a:t>Marketing Strategy</a:t>
            </a:r>
            <a:endParaRPr lang="en-US" altLang="ko-KR" sz="900" dirty="0">
              <a:latin typeface="Poppins" pitchFamily="2" charset="0"/>
              <a:cs typeface="Poppins" pitchFamily="2" charset="0"/>
            </a:endParaRPr>
          </a:p>
          <a:p>
            <a:r>
              <a:rPr lang="en-US" altLang="ko-KR" sz="1050" b="0" i="0" dirty="0">
                <a:solidFill>
                  <a:schemeClr val="tx1"/>
                </a:solidFill>
                <a:effectLst/>
                <a:latin typeface="Poppins" panose="00000500000000000000" pitchFamily="2" charset="0"/>
                <a:cs typeface="Poppins" panose="00000500000000000000" pitchFamily="2" charset="0"/>
              </a:rPr>
              <a:t>As our main target is Women between the ages of 20~40. advertise our service use </a:t>
            </a:r>
            <a:r>
              <a:rPr lang="en-US" altLang="ko-KR" sz="1050" dirty="0">
                <a:solidFill>
                  <a:schemeClr val="tx1"/>
                </a:solidFill>
                <a:latin typeface="Poppins" panose="00000500000000000000" pitchFamily="2" charset="0"/>
                <a:cs typeface="Poppins" panose="00000500000000000000" pitchFamily="2" charset="0"/>
              </a:rPr>
              <a:t>Viral Marketing, </a:t>
            </a:r>
            <a:r>
              <a:rPr lang="en-US" altLang="ko-KR" sz="1050" b="0" i="0" dirty="0">
                <a:solidFill>
                  <a:schemeClr val="tx1"/>
                </a:solidFill>
                <a:effectLst/>
                <a:latin typeface="Poppins" panose="00000500000000000000" pitchFamily="2" charset="0"/>
                <a:cs typeface="Poppins" panose="00000500000000000000" pitchFamily="2" charset="0"/>
              </a:rPr>
              <a:t>using social media with Influencer</a:t>
            </a:r>
          </a:p>
        </p:txBody>
      </p:sp>
    </p:spTree>
    <p:extLst>
      <p:ext uri="{BB962C8B-B14F-4D97-AF65-F5344CB8AC3E}">
        <p14:creationId xmlns:p14="http://schemas.microsoft.com/office/powerpoint/2010/main" val="16277023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2"/>
        <p:cNvGrpSpPr/>
        <p:nvPr/>
      </p:nvGrpSpPr>
      <p:grpSpPr>
        <a:xfrm>
          <a:off x="0" y="0"/>
          <a:ext cx="0" cy="0"/>
          <a:chOff x="0" y="0"/>
          <a:chExt cx="0" cy="0"/>
        </a:xfrm>
      </p:grpSpPr>
      <p:pic>
        <p:nvPicPr>
          <p:cNvPr id="15" name="그림 14">
            <a:extLst>
              <a:ext uri="{FF2B5EF4-FFF2-40B4-BE49-F238E27FC236}">
                <a16:creationId xmlns:a16="http://schemas.microsoft.com/office/drawing/2014/main" id="{9B73931E-6C43-6295-2E78-AD51653DC257}"/>
              </a:ext>
            </a:extLst>
          </p:cNvPr>
          <p:cNvPicPr>
            <a:picLocks noChangeAspect="1"/>
          </p:cNvPicPr>
          <p:nvPr/>
        </p:nvPicPr>
        <p:blipFill rotWithShape="1">
          <a:blip r:embed="rId3"/>
          <a:srcRect l="-2931" t="-11376" r="-3371" b="-11376"/>
          <a:stretch/>
        </p:blipFill>
        <p:spPr>
          <a:xfrm>
            <a:off x="74859" y="972286"/>
            <a:ext cx="3326523" cy="349345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grpSp>
        <p:nvGrpSpPr>
          <p:cNvPr id="17" name="Google Shape;1407;p45">
            <a:extLst>
              <a:ext uri="{FF2B5EF4-FFF2-40B4-BE49-F238E27FC236}">
                <a16:creationId xmlns:a16="http://schemas.microsoft.com/office/drawing/2014/main" id="{B423172A-CD63-9E10-F2F9-B2044F2D334A}"/>
              </a:ext>
            </a:extLst>
          </p:cNvPr>
          <p:cNvGrpSpPr/>
          <p:nvPr/>
        </p:nvGrpSpPr>
        <p:grpSpPr>
          <a:xfrm>
            <a:off x="3641434" y="1382412"/>
            <a:ext cx="5213270" cy="2508133"/>
            <a:chOff x="3161531" y="1988452"/>
            <a:chExt cx="1359061" cy="2037299"/>
          </a:xfrm>
        </p:grpSpPr>
        <p:sp>
          <p:nvSpPr>
            <p:cNvPr id="18" name="Google Shape;1408;p45">
              <a:extLst>
                <a:ext uri="{FF2B5EF4-FFF2-40B4-BE49-F238E27FC236}">
                  <a16:creationId xmlns:a16="http://schemas.microsoft.com/office/drawing/2014/main" id="{AF8EABD3-DEFD-1F79-609E-A1C7F765735F}"/>
                </a:ext>
              </a:extLst>
            </p:cNvPr>
            <p:cNvSpPr/>
            <p:nvPr/>
          </p:nvSpPr>
          <p:spPr>
            <a:xfrm>
              <a:off x="3191915" y="1988452"/>
              <a:ext cx="995871" cy="434100"/>
            </a:xfrm>
            <a:prstGeom prst="rect">
              <a:avLst/>
            </a:prstGeom>
            <a:noFill/>
            <a:ln>
              <a:noFill/>
            </a:ln>
          </p:spPr>
          <p:txBody>
            <a:bodyPr spcFirstLastPara="1" wrap="square" lIns="91425" tIns="91425" rIns="91425" bIns="91425" anchor="ctr" anchorCtr="0">
              <a:noAutofit/>
            </a:bodyPr>
            <a:lstStyle/>
            <a:p>
              <a:r>
                <a:rPr lang="en-US" altLang="ko-KR" sz="2000" b="1" dirty="0">
                  <a:solidFill>
                    <a:schemeClr val="lt1"/>
                  </a:solidFill>
                  <a:latin typeface="Poppins"/>
                  <a:ea typeface="Poppins"/>
                  <a:cs typeface="Poppins"/>
                  <a:sym typeface="Poppins"/>
                </a:rPr>
                <a:t>AI Emotion Control Module</a:t>
              </a:r>
              <a:endParaRPr lang="en" altLang="ko-KR" sz="2000" b="1" dirty="0">
                <a:solidFill>
                  <a:schemeClr val="lt1"/>
                </a:solidFill>
                <a:latin typeface="Poppins"/>
                <a:ea typeface="Poppins"/>
                <a:cs typeface="Poppins"/>
                <a:sym typeface="Poppins"/>
              </a:endParaRPr>
            </a:p>
          </p:txBody>
        </p:sp>
        <p:sp>
          <p:nvSpPr>
            <p:cNvPr id="19" name="Google Shape;1409;p45">
              <a:extLst>
                <a:ext uri="{FF2B5EF4-FFF2-40B4-BE49-F238E27FC236}">
                  <a16:creationId xmlns:a16="http://schemas.microsoft.com/office/drawing/2014/main" id="{380C5722-6E69-C5C5-5C67-D74798ADA8DE}"/>
                </a:ext>
              </a:extLst>
            </p:cNvPr>
            <p:cNvSpPr/>
            <p:nvPr/>
          </p:nvSpPr>
          <p:spPr>
            <a:xfrm>
              <a:off x="3190923" y="2805912"/>
              <a:ext cx="1267089" cy="434100"/>
            </a:xfrm>
            <a:prstGeom prst="rect">
              <a:avLst/>
            </a:prstGeom>
            <a:noFill/>
            <a:ln>
              <a:noFill/>
            </a:ln>
          </p:spPr>
          <p:txBody>
            <a:bodyPr spcFirstLastPara="1" wrap="square" lIns="91425" tIns="91425" rIns="91425" bIns="91425" anchor="ctr" anchorCtr="0">
              <a:noAutofit/>
            </a:bodyPr>
            <a:lstStyle/>
            <a:p>
              <a:pPr>
                <a:buClr>
                  <a:schemeClr val="dk1"/>
                </a:buClr>
                <a:buSzPts val="1100"/>
              </a:pPr>
              <a:r>
                <a:rPr lang="en-US" altLang="ko-KR" sz="2000" b="1" dirty="0">
                  <a:solidFill>
                    <a:schemeClr val="lt1"/>
                  </a:solidFill>
                  <a:latin typeface="Poppins"/>
                  <a:ea typeface="Poppins"/>
                  <a:cs typeface="Poppins"/>
                  <a:sym typeface="Poppins"/>
                </a:rPr>
                <a:t>Integration with VR Machines</a:t>
              </a:r>
              <a:r>
                <a:rPr lang="en" altLang="ko-KR" sz="2000" b="1" dirty="0">
                  <a:solidFill>
                    <a:schemeClr val="lt1"/>
                  </a:solidFill>
                  <a:latin typeface="Poppins"/>
                  <a:ea typeface="Poppins"/>
                  <a:cs typeface="Poppins"/>
                  <a:sym typeface="Poppins"/>
                </a:rPr>
                <a:t> </a:t>
              </a:r>
            </a:p>
          </p:txBody>
        </p:sp>
        <p:sp>
          <p:nvSpPr>
            <p:cNvPr id="20" name="Google Shape;1410;p45">
              <a:extLst>
                <a:ext uri="{FF2B5EF4-FFF2-40B4-BE49-F238E27FC236}">
                  <a16:creationId xmlns:a16="http://schemas.microsoft.com/office/drawing/2014/main" id="{CCB47ECD-B110-CDAE-379C-BFBA98D6075F}"/>
                </a:ext>
              </a:extLst>
            </p:cNvPr>
            <p:cNvSpPr/>
            <p:nvPr/>
          </p:nvSpPr>
          <p:spPr>
            <a:xfrm>
              <a:off x="3161531" y="3591651"/>
              <a:ext cx="1359061" cy="434100"/>
            </a:xfrm>
            <a:prstGeom prst="rect">
              <a:avLst/>
            </a:prstGeom>
            <a:noFill/>
            <a:ln>
              <a:noFill/>
            </a:ln>
          </p:spPr>
          <p:txBody>
            <a:bodyPr spcFirstLastPara="1" wrap="square" lIns="91425" tIns="91425" rIns="91425" bIns="91425" anchor="ctr" anchorCtr="0">
              <a:noAutofit/>
            </a:bodyPr>
            <a:lstStyle/>
            <a:p>
              <a:pPr lvl="0" algn="ctr">
                <a:buClr>
                  <a:schemeClr val="dk1"/>
                </a:buClr>
                <a:buSzPts val="1100"/>
              </a:pPr>
              <a:r>
                <a:rPr lang="en-US" sz="2000" b="1" dirty="0">
                  <a:solidFill>
                    <a:schemeClr val="lt1"/>
                  </a:solidFill>
                  <a:latin typeface="Poppins"/>
                  <a:ea typeface="Poppins"/>
                  <a:cs typeface="Poppins"/>
                  <a:sym typeface="Poppins"/>
                </a:rPr>
                <a:t>Emotional Experience Customization</a:t>
              </a:r>
              <a:endParaRPr sz="2000" b="1" dirty="0">
                <a:solidFill>
                  <a:schemeClr val="lt1"/>
                </a:solidFill>
                <a:latin typeface="Poppins"/>
                <a:ea typeface="Poppins"/>
                <a:cs typeface="Poppins"/>
                <a:sym typeface="Poppins"/>
              </a:endParaRPr>
            </a:p>
          </p:txBody>
        </p:sp>
      </p:grpSp>
      <p:cxnSp>
        <p:nvCxnSpPr>
          <p:cNvPr id="21" name="Google Shape;1415;p45">
            <a:extLst>
              <a:ext uri="{FF2B5EF4-FFF2-40B4-BE49-F238E27FC236}">
                <a16:creationId xmlns:a16="http://schemas.microsoft.com/office/drawing/2014/main" id="{25E17DFB-6BBF-7466-3233-BF80255136D8}"/>
              </a:ext>
            </a:extLst>
          </p:cNvPr>
          <p:cNvCxnSpPr>
            <a:cxnSpLocks/>
          </p:cNvCxnSpPr>
          <p:nvPr/>
        </p:nvCxnSpPr>
        <p:spPr>
          <a:xfrm flipV="1">
            <a:off x="3447546" y="1650274"/>
            <a:ext cx="310000" cy="999821"/>
          </a:xfrm>
          <a:prstGeom prst="bentConnector3">
            <a:avLst>
              <a:gd name="adj1" fmla="val 50000"/>
            </a:avLst>
          </a:prstGeom>
          <a:noFill/>
          <a:ln w="19050" cap="flat" cmpd="sng">
            <a:solidFill>
              <a:schemeClr val="lt1"/>
            </a:solidFill>
            <a:prstDash val="solid"/>
            <a:round/>
            <a:headEnd type="oval" w="med" len="med"/>
            <a:tailEnd type="oval" w="med" len="med"/>
          </a:ln>
        </p:spPr>
      </p:cxnSp>
      <p:cxnSp>
        <p:nvCxnSpPr>
          <p:cNvPr id="22" name="Google Shape;1418;p45">
            <a:extLst>
              <a:ext uri="{FF2B5EF4-FFF2-40B4-BE49-F238E27FC236}">
                <a16:creationId xmlns:a16="http://schemas.microsoft.com/office/drawing/2014/main" id="{9767A4EB-DC94-5DB1-DD6E-C993DAC3E45E}"/>
              </a:ext>
            </a:extLst>
          </p:cNvPr>
          <p:cNvCxnSpPr>
            <a:cxnSpLocks/>
          </p:cNvCxnSpPr>
          <p:nvPr/>
        </p:nvCxnSpPr>
        <p:spPr>
          <a:xfrm>
            <a:off x="3444181" y="2650744"/>
            <a:ext cx="310000" cy="987962"/>
          </a:xfrm>
          <a:prstGeom prst="bentConnector3">
            <a:avLst>
              <a:gd name="adj1" fmla="val 50000"/>
            </a:avLst>
          </a:prstGeom>
          <a:noFill/>
          <a:ln w="19050" cap="flat" cmpd="sng">
            <a:solidFill>
              <a:schemeClr val="lt1"/>
            </a:solidFill>
            <a:prstDash val="solid"/>
            <a:round/>
            <a:headEnd type="oval" w="med" len="med"/>
            <a:tailEnd type="oval" w="med" len="med"/>
          </a:ln>
        </p:spPr>
      </p:cxnSp>
      <p:sp>
        <p:nvSpPr>
          <p:cNvPr id="23" name="TextBox 22">
            <a:extLst>
              <a:ext uri="{FF2B5EF4-FFF2-40B4-BE49-F238E27FC236}">
                <a16:creationId xmlns:a16="http://schemas.microsoft.com/office/drawing/2014/main" id="{9CA6A8B6-2088-B4D8-A608-AF842537BF3B}"/>
              </a:ext>
            </a:extLst>
          </p:cNvPr>
          <p:cNvSpPr txBox="1"/>
          <p:nvPr/>
        </p:nvSpPr>
        <p:spPr>
          <a:xfrm>
            <a:off x="3624056" y="1779185"/>
            <a:ext cx="5417074" cy="400110"/>
          </a:xfrm>
          <a:prstGeom prst="rect">
            <a:avLst/>
          </a:prstGeom>
          <a:noFill/>
        </p:spPr>
        <p:txBody>
          <a:bodyPr wrap="square">
            <a:spAutoFit/>
          </a:bodyPr>
          <a:lstStyle/>
          <a:p>
            <a:pPr marL="146046" indent="0">
              <a:buClr>
                <a:schemeClr val="dk1"/>
              </a:buClr>
              <a:buSzPts val="1300"/>
              <a:buNone/>
            </a:pPr>
            <a:r>
              <a:rPr lang="en-US" altLang="ko-KR" sz="1000" b="1" dirty="0">
                <a:latin typeface="Poppins" pitchFamily="2" charset="0"/>
                <a:cs typeface="Poppins" pitchFamily="2" charset="0"/>
              </a:rPr>
              <a:t>Utilizes EEG detection, physiological responses, voice tone, facial expressions, and contextual inputs. It analyzes emotional experiences.</a:t>
            </a:r>
          </a:p>
        </p:txBody>
      </p:sp>
      <p:sp>
        <p:nvSpPr>
          <p:cNvPr id="24" name="TextBox 23">
            <a:extLst>
              <a:ext uri="{FF2B5EF4-FFF2-40B4-BE49-F238E27FC236}">
                <a16:creationId xmlns:a16="http://schemas.microsoft.com/office/drawing/2014/main" id="{E55E3BF1-0D09-3148-B4BC-967857D10953}"/>
              </a:ext>
            </a:extLst>
          </p:cNvPr>
          <p:cNvSpPr txBox="1"/>
          <p:nvPr/>
        </p:nvSpPr>
        <p:spPr>
          <a:xfrm>
            <a:off x="3609880" y="2776165"/>
            <a:ext cx="5431250" cy="400110"/>
          </a:xfrm>
          <a:prstGeom prst="rect">
            <a:avLst/>
          </a:prstGeom>
          <a:noFill/>
        </p:spPr>
        <p:txBody>
          <a:bodyPr wrap="square">
            <a:spAutoFit/>
          </a:bodyPr>
          <a:lstStyle/>
          <a:p>
            <a:pPr marL="146046" indent="0">
              <a:buClr>
                <a:schemeClr val="dk1"/>
              </a:buClr>
              <a:buSzPts val="1300"/>
              <a:buNone/>
            </a:pPr>
            <a:r>
              <a:rPr lang="en-US" altLang="ko-KR" sz="1000" b="1" dirty="0">
                <a:latin typeface="Poppins" pitchFamily="2" charset="0"/>
                <a:cs typeface="Poppins" pitchFamily="2" charset="0"/>
              </a:rPr>
              <a:t>interacts with the VR machine's tracking systems and sensors, enhancing the user's sense of immersion and realism within the virtual environment.</a:t>
            </a:r>
          </a:p>
        </p:txBody>
      </p:sp>
      <p:sp>
        <p:nvSpPr>
          <p:cNvPr id="25" name="TextBox 24">
            <a:extLst>
              <a:ext uri="{FF2B5EF4-FFF2-40B4-BE49-F238E27FC236}">
                <a16:creationId xmlns:a16="http://schemas.microsoft.com/office/drawing/2014/main" id="{7963392A-7727-52CF-0625-37B5CF2365ED}"/>
              </a:ext>
            </a:extLst>
          </p:cNvPr>
          <p:cNvSpPr txBox="1"/>
          <p:nvPr/>
        </p:nvSpPr>
        <p:spPr>
          <a:xfrm>
            <a:off x="3760910" y="3778035"/>
            <a:ext cx="5158131" cy="400110"/>
          </a:xfrm>
          <a:prstGeom prst="rect">
            <a:avLst/>
          </a:prstGeom>
          <a:noFill/>
        </p:spPr>
        <p:txBody>
          <a:bodyPr wrap="square">
            <a:spAutoFit/>
          </a:bodyPr>
          <a:lstStyle/>
          <a:p>
            <a:pPr lvl="1">
              <a:spcBef>
                <a:spcPts val="0"/>
              </a:spcBef>
              <a:buClr>
                <a:schemeClr val="dk1"/>
              </a:buClr>
              <a:buSzPts val="1300"/>
            </a:pPr>
            <a:r>
              <a:rPr lang="en-US" altLang="ko-KR" sz="1000" b="1" dirty="0">
                <a:latin typeface="Poppins" pitchFamily="2" charset="0"/>
                <a:cs typeface="Poppins" pitchFamily="2" charset="0"/>
              </a:rPr>
              <a:t>assigns action tasks to user in the metaverse.</a:t>
            </a:r>
          </a:p>
          <a:p>
            <a:pPr lvl="1">
              <a:spcBef>
                <a:spcPts val="0"/>
              </a:spcBef>
              <a:buClr>
                <a:schemeClr val="dk1"/>
              </a:buClr>
              <a:buSzPts val="1300"/>
            </a:pPr>
            <a:r>
              <a:rPr lang="en-US" altLang="ko-KR" sz="1000" b="1" dirty="0">
                <a:latin typeface="Poppins" pitchFamily="2" charset="0"/>
                <a:cs typeface="Poppins" pitchFamily="2" charset="0"/>
              </a:rPr>
              <a:t>aims to change users' perceptions of various emotions in the virtual space.</a:t>
            </a:r>
          </a:p>
        </p:txBody>
      </p:sp>
      <p:sp>
        <p:nvSpPr>
          <p:cNvPr id="26" name="Google Shape;963;p35">
            <a:extLst>
              <a:ext uri="{FF2B5EF4-FFF2-40B4-BE49-F238E27FC236}">
                <a16:creationId xmlns:a16="http://schemas.microsoft.com/office/drawing/2014/main" id="{189C6B1B-D722-7524-7C26-678989E41E5E}"/>
              </a:ext>
            </a:extLst>
          </p:cNvPr>
          <p:cNvSpPr txBox="1">
            <a:spLocks/>
          </p:cNvSpPr>
          <p:nvPr/>
        </p:nvSpPr>
        <p:spPr>
          <a:xfrm>
            <a:off x="720000" y="226856"/>
            <a:ext cx="77040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US" altLang="ko-KR" sz="3600" dirty="0">
                <a:latin typeface="Poppins" pitchFamily="2" charset="0"/>
                <a:cs typeface="Poppins" pitchFamily="2" charset="0"/>
              </a:rPr>
              <a:t>Product Concept</a:t>
            </a:r>
            <a:endParaRPr lang="en" altLang="ko-KR" dirty="0">
              <a:latin typeface="Poppins" pitchFamily="2" charset="0"/>
              <a:cs typeface="Poppins" pitchFamily="2" charset="0"/>
            </a:endParaRPr>
          </a:p>
        </p:txBody>
      </p:sp>
    </p:spTree>
    <p:extLst>
      <p:ext uri="{BB962C8B-B14F-4D97-AF65-F5344CB8AC3E}">
        <p14:creationId xmlns:p14="http://schemas.microsoft.com/office/powerpoint/2010/main" val="2237677342"/>
      </p:ext>
    </p:extLst>
  </p:cSld>
  <p:clrMapOvr>
    <a:masterClrMapping/>
  </p:clrMapOvr>
  <p:timing>
    <p:tnLst>
      <p:par>
        <p:cTn id="1" dur="indefinite" restart="never" nodeType="tmRoot"/>
      </p:par>
    </p:tnLst>
  </p:timing>
</p:sld>
</file>

<file path=ppt/theme/theme1.xml><?xml version="1.0" encoding="utf-8"?>
<a:theme xmlns:a="http://schemas.openxmlformats.org/drawingml/2006/main" name="Depressive Disorder Clinical Case Infographics by Slidesgo">
  <a:themeElements>
    <a:clrScheme name="Simple Light">
      <a:dk1>
        <a:srgbClr val="2C272B"/>
      </a:dk1>
      <a:lt1>
        <a:srgbClr val="E14646"/>
      </a:lt1>
      <a:dk2>
        <a:srgbClr val="FFFFFF"/>
      </a:dk2>
      <a:lt2>
        <a:srgbClr val="F8BE57"/>
      </a:lt2>
      <a:accent1>
        <a:srgbClr val="D77134"/>
      </a:accent1>
      <a:accent2>
        <a:srgbClr val="EACFDB"/>
      </a:accent2>
      <a:accent3>
        <a:srgbClr val="DD8EAB"/>
      </a:accent3>
      <a:accent4>
        <a:srgbClr val="AAD5D6"/>
      </a:accent4>
      <a:accent5>
        <a:srgbClr val="8C95CB"/>
      </a:accent5>
      <a:accent6>
        <a:srgbClr val="6DA98B"/>
      </a:accent6>
      <a:hlink>
        <a:srgbClr val="2C272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1655</TotalTime>
  <Words>6133</Words>
  <Application>Microsoft Office PowerPoint</Application>
  <PresentationFormat>화면 슬라이드 쇼(16:9)</PresentationFormat>
  <Paragraphs>675</Paragraphs>
  <Slides>31</Slides>
  <Notes>31</Notes>
  <HiddenSlides>0</HiddenSlides>
  <MMClips>0</MMClips>
  <ScaleCrop>false</ScaleCrop>
  <HeadingPairs>
    <vt:vector size="6" baseType="variant">
      <vt:variant>
        <vt:lpstr>사용한 글꼴</vt:lpstr>
      </vt:variant>
      <vt:variant>
        <vt:i4>16</vt:i4>
      </vt:variant>
      <vt:variant>
        <vt:lpstr>테마</vt:lpstr>
      </vt:variant>
      <vt:variant>
        <vt:i4>1</vt:i4>
      </vt:variant>
      <vt:variant>
        <vt:lpstr>슬라이드 제목</vt:lpstr>
      </vt:variant>
      <vt:variant>
        <vt:i4>31</vt:i4>
      </vt:variant>
    </vt:vector>
  </HeadingPairs>
  <TitlesOfParts>
    <vt:vector size="48" baseType="lpstr">
      <vt:lpstr>Arial Narrow</vt:lpstr>
      <vt:lpstr>Poppins Light</vt:lpstr>
      <vt:lpstr>Arial Rounded MT Bold</vt:lpstr>
      <vt:lpstr>KoreanCNMM</vt:lpstr>
      <vt:lpstr>Poppins</vt:lpstr>
      <vt:lpstr>PMingLiU-ExtB</vt:lpstr>
      <vt:lpstr>Arial</vt:lpstr>
      <vt:lpstr>Aldhabi</vt:lpstr>
      <vt:lpstr>Arial Black</vt:lpstr>
      <vt:lpstr>Raleway</vt:lpstr>
      <vt:lpstr>맑은 고딕</vt:lpstr>
      <vt:lpstr>Fira Sans Extra Condensed SemiBold</vt:lpstr>
      <vt:lpstr>Aharoni</vt:lpstr>
      <vt:lpstr>Poppins</vt:lpstr>
      <vt:lpstr>Bahnschrift</vt:lpstr>
      <vt:lpstr>Bahnschrift Condensed</vt:lpstr>
      <vt:lpstr>Depressive Disorder Clinical Case Infographics by Slidesgo</vt:lpstr>
      <vt:lpstr>Cognitive Behavior Therapy  Metaverse Platform Business</vt:lpstr>
      <vt:lpstr>Our Mission and Vision</vt:lpstr>
      <vt:lpstr>Our Goal</vt:lpstr>
      <vt:lpstr>Strategic Analysis – Market</vt:lpstr>
      <vt:lpstr>Strategic Analysis – SWOT</vt:lpstr>
      <vt:lpstr>Strategic Analysis – 5 Forces Model</vt:lpstr>
      <vt:lpstr>Strategic Formulation</vt:lpstr>
      <vt:lpstr>Strategic Formulation</vt:lpstr>
      <vt:lpstr>PowerPoint 프레젠테이션</vt:lpstr>
      <vt:lpstr>PowerPoint 프레젠테이션</vt:lpstr>
      <vt:lpstr>PowerPoint 프레젠테이션</vt:lpstr>
      <vt:lpstr>Profit Model</vt:lpstr>
      <vt:lpstr>Technology Trend Analysis</vt:lpstr>
      <vt:lpstr>Technology Trend Analysis</vt:lpstr>
      <vt:lpstr>Technology Acquisition Plan</vt:lpstr>
      <vt:lpstr>PowerPoint 프레젠테이션</vt:lpstr>
      <vt:lpstr>Technology Acquisition Plan</vt:lpstr>
      <vt:lpstr>PowerPoint 프레젠테이션</vt:lpstr>
      <vt:lpstr>PowerPoint 프레젠테이션</vt:lpstr>
      <vt:lpstr>PowerPoint 프레젠테이션</vt:lpstr>
      <vt:lpstr>PowerPoint 프레젠테이션</vt:lpstr>
      <vt:lpstr>PowerPoint 프레젠테이션</vt:lpstr>
      <vt:lpstr>PowerPoint 프레젠테이션</vt:lpstr>
      <vt:lpstr>Organization Plan</vt:lpstr>
      <vt:lpstr>Startup funding</vt:lpstr>
      <vt:lpstr>Proper VC</vt:lpstr>
      <vt:lpstr>Income Statement</vt:lpstr>
      <vt:lpstr>Income Statement</vt:lpstr>
      <vt:lpstr>Break-even analysis</vt:lpstr>
      <vt:lpstr>References</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Depressive Disorder Clinical Case Infographics</dc:title>
  <dc:creator>이수호</dc:creator>
  <cp:lastModifiedBy>이수호</cp:lastModifiedBy>
  <cp:revision>297</cp:revision>
  <dcterms:modified xsi:type="dcterms:W3CDTF">2023-05-30T05:47:34Z</dcterms:modified>
</cp:coreProperties>
</file>